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65" r:id="rId3"/>
    <p:sldId id="366" r:id="rId4"/>
    <p:sldId id="374" r:id="rId5"/>
    <p:sldId id="276" r:id="rId6"/>
    <p:sldId id="375" r:id="rId7"/>
    <p:sldId id="376" r:id="rId8"/>
    <p:sldId id="278" r:id="rId9"/>
    <p:sldId id="280" r:id="rId10"/>
    <p:sldId id="288" r:id="rId11"/>
    <p:sldId id="352" r:id="rId12"/>
    <p:sldId id="305" r:id="rId13"/>
    <p:sldId id="313" r:id="rId14"/>
    <p:sldId id="308" r:id="rId15"/>
    <p:sldId id="312" r:id="rId16"/>
    <p:sldId id="353" r:id="rId17"/>
    <p:sldId id="319" r:id="rId18"/>
    <p:sldId id="323" r:id="rId19"/>
    <p:sldId id="355" r:id="rId20"/>
    <p:sldId id="35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5" r:id="rId29"/>
    <p:sldId id="384" r:id="rId30"/>
    <p:sldId id="386" r:id="rId31"/>
    <p:sldId id="387" r:id="rId32"/>
    <p:sldId id="388" r:id="rId33"/>
    <p:sldId id="3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e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10" Type="http://schemas.openxmlformats.org/officeDocument/2006/relationships/image" Target="../media/image74.wmf"/><Relationship Id="rId4" Type="http://schemas.openxmlformats.org/officeDocument/2006/relationships/image" Target="../media/image68.emf"/><Relationship Id="rId9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53.wmf"/><Relationship Id="rId7" Type="http://schemas.openxmlformats.org/officeDocument/2006/relationships/image" Target="../media/image94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58F4-9160-4AB5-8798-0B5DBEF7CC75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27AD5-CCD9-4EAC-AA67-F469A5BC4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9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3B9-70D4-4B44-B199-7805C46CC66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6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C80E-3494-4ADF-AA32-531F43229ED0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E715-6A9F-4B3F-8BD8-9AE3EF35143F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8012-3F3B-41FE-90EE-7A3339888188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B9AD-0E4F-4035-8CC2-F9E9B47653AB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56D-2458-4D43-BFB3-08126B19A0C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46A-975D-4584-A81F-34E1127E11A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3241-EB69-42AB-8961-B243A505BAB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1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9DFA-47DC-48EA-800C-5D3D08DCE00A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6E1-EEE3-430D-B6E4-E654E58114B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3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2A7-135B-45D0-BEA3-09A639CD1E9C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7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3D34-B395-4F7B-93C6-3E67345F579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8B1C-5588-4474-80C1-46D5B41A2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8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image" Target="../media/image55.png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6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emf"/><Relationship Id="rId22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jpeg"/><Relationship Id="rId4" Type="http://schemas.openxmlformats.org/officeDocument/2006/relationships/image" Target="../media/image10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jpeg"/><Relationship Id="rId5" Type="http://schemas.openxmlformats.org/officeDocument/2006/relationships/image" Target="../media/image107.jpeg"/><Relationship Id="rId4" Type="http://schemas.openxmlformats.org/officeDocument/2006/relationships/image" Target="../media/image10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emf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2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2939ED-69BB-49CE-6123-8E1515433048}"/>
              </a:ext>
            </a:extLst>
          </p:cNvPr>
          <p:cNvSpPr txBox="1"/>
          <p:nvPr/>
        </p:nvSpPr>
        <p:spPr>
          <a:xfrm>
            <a:off x="2393520" y="201773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A15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复习与展望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BC8479-BD22-F27E-A9C2-1D1C751F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3A4261-D30F-0C4F-A18D-99962018ACF6}"/>
              </a:ext>
            </a:extLst>
          </p:cNvPr>
          <p:cNvSpPr txBox="1"/>
          <p:nvPr/>
        </p:nvSpPr>
        <p:spPr>
          <a:xfrm>
            <a:off x="1334912" y="3593766"/>
            <a:ext cx="5331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：物理概念，定量描述，计算，证明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：物理内容，定性表述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2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466630" y="75565"/>
            <a:ext cx="5659438" cy="698500"/>
          </a:xfrm>
        </p:spPr>
        <p:txBody>
          <a:bodyPr anchor="ctr">
            <a:normAutofit fontScale="90000"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电磁感应现象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暂态过程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2390" y="818025"/>
            <a:ext cx="1647825" cy="5708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电磁感应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5884545" y="1767985"/>
            <a:ext cx="1561465" cy="443230"/>
            <a:chOff x="9267" y="2715"/>
            <a:chExt cx="2459" cy="698"/>
          </a:xfrm>
          <a:noFill/>
        </p:grpSpPr>
        <p:cxnSp>
          <p:nvCxnSpPr>
            <p:cNvPr id="5" name="直接箭头连接符 4"/>
            <p:cNvCxnSpPr/>
            <p:nvPr/>
          </p:nvCxnSpPr>
          <p:spPr>
            <a:xfrm flipH="1">
              <a:off x="9267" y="3065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9756" y="2715"/>
              <a:ext cx="1970" cy="699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楞次定律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51555" y="1415561"/>
            <a:ext cx="2332990" cy="1043305"/>
            <a:chOff x="5593" y="2160"/>
            <a:chExt cx="3674" cy="1643"/>
          </a:xfrm>
          <a:noFill/>
        </p:grpSpPr>
        <p:cxnSp>
          <p:nvCxnSpPr>
            <p:cNvPr id="3" name="直接箭头连接符 2"/>
            <p:cNvCxnSpPr>
              <a:cxnSpLocks/>
            </p:cNvCxnSpPr>
            <p:nvPr/>
          </p:nvCxnSpPr>
          <p:spPr>
            <a:xfrm flipH="1">
              <a:off x="7407" y="2160"/>
              <a:ext cx="5" cy="33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5593" y="2451"/>
              <a:ext cx="3674" cy="135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法拉第电磁感应定律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35" y="3058"/>
            <a:ext cx="1153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r:id="rId3" imgW="609600" imgH="393700" progId="Equation.KSEE3">
                    <p:embed/>
                  </p:oleObj>
                </mc:Choice>
                <mc:Fallback>
                  <p:oleObj r:id="rId3" imgW="609600" imgH="393700" progId="Equation.KSEE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35" y="3058"/>
                          <a:ext cx="1153" cy="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857885" y="3077990"/>
            <a:ext cx="1552575" cy="443230"/>
            <a:chOff x="1351" y="4778"/>
            <a:chExt cx="2445" cy="698"/>
          </a:xfrm>
          <a:noFill/>
        </p:grpSpPr>
        <p:sp>
          <p:nvSpPr>
            <p:cNvPr id="15" name="矩形 14"/>
            <p:cNvSpPr/>
            <p:nvPr/>
          </p:nvSpPr>
          <p:spPr>
            <a:xfrm>
              <a:off x="1351" y="4778"/>
              <a:ext cx="1970" cy="699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洛伦兹力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3308" y="5128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2418715" y="2458865"/>
            <a:ext cx="4239260" cy="1093470"/>
            <a:chOff x="3809" y="3803"/>
            <a:chExt cx="6676" cy="1722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>
              <a:off x="7318" y="3803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965" y="4266"/>
              <a:ext cx="438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9350" y="4266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229" y="4771"/>
              <a:ext cx="2257" cy="755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感生电动势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809" y="4771"/>
              <a:ext cx="2333" cy="70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动生电动势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4965" y="4266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6695440" y="3073545"/>
            <a:ext cx="2126615" cy="920750"/>
            <a:chOff x="10486" y="4771"/>
            <a:chExt cx="3349" cy="1450"/>
          </a:xfrm>
          <a:noFill/>
        </p:grpSpPr>
        <p:cxnSp>
          <p:nvCxnSpPr>
            <p:cNvPr id="14" name="直接箭头连接符 13"/>
            <p:cNvCxnSpPr/>
            <p:nvPr/>
          </p:nvCxnSpPr>
          <p:spPr>
            <a:xfrm flipV="1">
              <a:off x="10486" y="5128"/>
              <a:ext cx="1368" cy="3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865" y="4771"/>
              <a:ext cx="1970" cy="1451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感生电场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980" y="5293"/>
            <a:ext cx="1740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r:id="rId5" imgW="736600" imgH="393700" progId="Equation.KSEE3">
                    <p:embed/>
                  </p:oleObj>
                </mc:Choice>
                <mc:Fallback>
                  <p:oleObj r:id="rId5" imgW="736600" imgH="393700" progId="Equation.KSEE3">
                    <p:embed/>
                    <p:pic>
                      <p:nvPicPr>
                        <p:cNvPr id="30" name="对象 2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980" y="5293"/>
                          <a:ext cx="1740" cy="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组合 62"/>
          <p:cNvGrpSpPr/>
          <p:nvPr/>
        </p:nvGrpSpPr>
        <p:grpSpPr>
          <a:xfrm>
            <a:off x="857885" y="3521855"/>
            <a:ext cx="2294255" cy="1185545"/>
            <a:chOff x="1351" y="5477"/>
            <a:chExt cx="3613" cy="1867"/>
          </a:xfrm>
          <a:noFill/>
        </p:grpSpPr>
        <p:cxnSp>
          <p:nvCxnSpPr>
            <p:cNvPr id="24" name="直接箭头连接符 23"/>
            <p:cNvCxnSpPr/>
            <p:nvPr/>
          </p:nvCxnSpPr>
          <p:spPr>
            <a:xfrm flipH="1">
              <a:off x="3684" y="5478"/>
              <a:ext cx="1281" cy="105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51" y="6484"/>
              <a:ext cx="2333" cy="86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7" name="对象 2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87" y="6535"/>
            <a:ext cx="2113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r:id="rId7" imgW="1028700" imgH="393700" progId="Equation.KSEE3">
                    <p:embed/>
                  </p:oleObj>
                </mc:Choice>
                <mc:Fallback>
                  <p:oleObj r:id="rId7" imgW="1028700" imgH="393700" progId="Equation.KSEE3">
                    <p:embed/>
                    <p:pic>
                      <p:nvPicPr>
                        <p:cNvPr id="27" name="对象 2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87" y="6535"/>
                          <a:ext cx="2113" cy="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箭头连接符 36"/>
            <p:cNvCxnSpPr/>
            <p:nvPr/>
          </p:nvCxnSpPr>
          <p:spPr>
            <a:xfrm flipH="1">
              <a:off x="2323" y="5477"/>
              <a:ext cx="15" cy="105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286885" y="3552970"/>
            <a:ext cx="3522345" cy="1488440"/>
            <a:chOff x="6751" y="5526"/>
            <a:chExt cx="5547" cy="2344"/>
          </a:xfrm>
          <a:noFill/>
        </p:grpSpPr>
        <p:cxnSp>
          <p:nvCxnSpPr>
            <p:cNvPr id="19" name="直接连接符 18"/>
            <p:cNvCxnSpPr/>
            <p:nvPr/>
          </p:nvCxnSpPr>
          <p:spPr>
            <a:xfrm>
              <a:off x="7880" y="5967"/>
              <a:ext cx="328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7901" y="5977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751" y="6428"/>
              <a:ext cx="2257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自感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9429" y="5526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11168" y="5977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0042" y="6472"/>
              <a:ext cx="2257" cy="139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互感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8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01" y="7054"/>
            <a:ext cx="1737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r:id="rId9" imgW="838200" imgH="393700" progId="Equation.KSEE3">
                    <p:embed/>
                  </p:oleObj>
                </mc:Choice>
                <mc:Fallback>
                  <p:oleObj r:id="rId9" imgW="838200" imgH="393700" progId="Equation.KSEE3">
                    <p:embed/>
                    <p:pic>
                      <p:nvPicPr>
                        <p:cNvPr id="38" name="对象 3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301" y="7054"/>
                          <a:ext cx="1737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42" y="7054"/>
            <a:ext cx="147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r:id="rId11" imgW="711200" imgH="393700" progId="Equation.KSEE3">
                    <p:embed/>
                  </p:oleObj>
                </mc:Choice>
                <mc:Fallback>
                  <p:oleObj r:id="rId11" imgW="711200" imgH="393700" progId="Equation.KSEE3">
                    <p:embed/>
                    <p:pic>
                      <p:nvPicPr>
                        <p:cNvPr id="39" name="对象 3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42" y="7054"/>
                          <a:ext cx="1474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组合 67"/>
          <p:cNvGrpSpPr/>
          <p:nvPr/>
        </p:nvGrpSpPr>
        <p:grpSpPr>
          <a:xfrm>
            <a:off x="2524125" y="5509405"/>
            <a:ext cx="1724025" cy="915670"/>
            <a:chOff x="3975" y="8607"/>
            <a:chExt cx="2715" cy="1442"/>
          </a:xfrm>
          <a:noFill/>
        </p:grpSpPr>
        <p:sp>
          <p:nvSpPr>
            <p:cNvPr id="46" name="矩形 45"/>
            <p:cNvSpPr/>
            <p:nvPr/>
          </p:nvSpPr>
          <p:spPr>
            <a:xfrm>
              <a:off x="3975" y="8607"/>
              <a:ext cx="2257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线圈磁场能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353" y="9173"/>
            <a:ext cx="150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r:id="rId13" imgW="723900" imgH="393700" progId="Equation.KSEE3">
                    <p:embed/>
                  </p:oleObj>
                </mc:Choice>
                <mc:Fallback>
                  <p:oleObj r:id="rId13" imgW="723900" imgH="393700" progId="Equation.KSEE3">
                    <p:embed/>
                    <p:pic>
                      <p:nvPicPr>
                        <p:cNvPr id="48" name="对象 4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53" y="9173"/>
                          <a:ext cx="1502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直接箭头连接符 54"/>
            <p:cNvCxnSpPr/>
            <p:nvPr/>
          </p:nvCxnSpPr>
          <p:spPr>
            <a:xfrm flipH="1">
              <a:off x="6202" y="9343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383540" y="5524010"/>
            <a:ext cx="2139950" cy="915670"/>
            <a:chOff x="604" y="8630"/>
            <a:chExt cx="3370" cy="1442"/>
          </a:xfrm>
          <a:noFill/>
        </p:grpSpPr>
        <p:sp>
          <p:nvSpPr>
            <p:cNvPr id="47" name="矩形 46"/>
            <p:cNvSpPr/>
            <p:nvPr/>
          </p:nvSpPr>
          <p:spPr>
            <a:xfrm>
              <a:off x="604" y="8630"/>
              <a:ext cx="2844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磁场的能量密度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50" name="对象 4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3" y="9127"/>
            <a:ext cx="2294" cy="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r:id="rId15" imgW="1104900" imgH="444500" progId="Equation.KSEE3">
                    <p:embed/>
                  </p:oleObj>
                </mc:Choice>
                <mc:Fallback>
                  <p:oleObj r:id="rId15" imgW="1104900" imgH="444500" progId="Equation.KSEE3">
                    <p:embed/>
                    <p:pic>
                      <p:nvPicPr>
                        <p:cNvPr id="50" name="对象 4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03" y="9127"/>
                          <a:ext cx="2294" cy="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直接箭头连接符 55"/>
            <p:cNvCxnSpPr/>
            <p:nvPr/>
          </p:nvCxnSpPr>
          <p:spPr>
            <a:xfrm flipH="1">
              <a:off x="3486" y="9351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6376670" y="5040775"/>
            <a:ext cx="1433195" cy="1396365"/>
            <a:chOff x="10042" y="7869"/>
            <a:chExt cx="2257" cy="2199"/>
          </a:xfrm>
          <a:noFill/>
        </p:grpSpPr>
        <p:sp>
          <p:nvSpPr>
            <p:cNvPr id="41" name="矩形 40"/>
            <p:cNvSpPr/>
            <p:nvPr/>
          </p:nvSpPr>
          <p:spPr>
            <a:xfrm>
              <a:off x="10042" y="8630"/>
              <a:ext cx="2257" cy="139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互感系数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42" name="对象 4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459" y="9173"/>
            <a:ext cx="1424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r:id="rId17" imgW="685800" imgH="431800" progId="Equation.KSEE3">
                    <p:embed/>
                  </p:oleObj>
                </mc:Choice>
                <mc:Fallback>
                  <p:oleObj r:id="rId17" imgW="685800" imgH="431800" progId="Equation.KSEE3">
                    <p:embed/>
                    <p:pic>
                      <p:nvPicPr>
                        <p:cNvPr id="42" name="对象 4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459" y="9173"/>
                          <a:ext cx="1424" cy="8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直接箭头连接符 56"/>
            <p:cNvCxnSpPr>
              <a:endCxn id="41" idx="0"/>
            </p:cNvCxnSpPr>
            <p:nvPr/>
          </p:nvCxnSpPr>
          <p:spPr>
            <a:xfrm>
              <a:off x="11168" y="7869"/>
              <a:ext cx="3" cy="76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4301490" y="5040775"/>
            <a:ext cx="1433195" cy="1370330"/>
            <a:chOff x="6774" y="7869"/>
            <a:chExt cx="2257" cy="2158"/>
          </a:xfrm>
          <a:noFill/>
        </p:grpSpPr>
        <p:sp>
          <p:nvSpPr>
            <p:cNvPr id="40" name="矩形 39"/>
            <p:cNvSpPr/>
            <p:nvPr/>
          </p:nvSpPr>
          <p:spPr>
            <a:xfrm>
              <a:off x="6774" y="8585"/>
              <a:ext cx="2257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自感系数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44" name="对象 4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441" y="9211"/>
            <a:ext cx="92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r:id="rId19" imgW="444500" imgH="393700" progId="Equation.KSEE3">
                    <p:embed/>
                  </p:oleObj>
                </mc:Choice>
                <mc:Fallback>
                  <p:oleObj r:id="rId19" imgW="444500" imgH="393700" progId="Equation.KSEE3">
                    <p:embed/>
                    <p:pic>
                      <p:nvPicPr>
                        <p:cNvPr id="44" name="对象 4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441" y="9211"/>
                          <a:ext cx="922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直接箭头连接符 57"/>
            <p:cNvCxnSpPr/>
            <p:nvPr/>
          </p:nvCxnSpPr>
          <p:spPr>
            <a:xfrm>
              <a:off x="7900" y="7869"/>
              <a:ext cx="3" cy="76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796D673-64F2-1B7E-B88D-0D020E14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idx="1"/>
          </p:nvPr>
        </p:nvSpPr>
        <p:spPr>
          <a:xfrm>
            <a:off x="276225" y="256858"/>
            <a:ext cx="7115175" cy="533400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本章难点：涡旋电场的理解与计算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2580" y="1031875"/>
            <a:ext cx="8616950" cy="5278755"/>
            <a:chOff x="508" y="1625"/>
            <a:chExt cx="13570" cy="8313"/>
          </a:xfrm>
        </p:grpSpPr>
        <p:graphicFrame>
          <p:nvGraphicFramePr>
            <p:cNvPr id="1945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517467"/>
                </p:ext>
              </p:extLst>
            </p:nvPr>
          </p:nvGraphicFramePr>
          <p:xfrm>
            <a:off x="3918" y="1828"/>
            <a:ext cx="3170" cy="1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r:id="rId3" imgW="799465" imgH="266700" progId="Equation.DSMT4">
                    <p:embed/>
                  </p:oleObj>
                </mc:Choice>
                <mc:Fallback>
                  <p:oleObj r:id="rId3" imgW="799465" imgH="266700" progId="Equation.DSMT4">
                    <p:embed/>
                    <p:pic>
                      <p:nvPicPr>
                        <p:cNvPr id="19458" name="Object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18" y="1828"/>
                          <a:ext cx="3170" cy="10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615053"/>
                </p:ext>
              </p:extLst>
            </p:nvPr>
          </p:nvGraphicFramePr>
          <p:xfrm>
            <a:off x="9026" y="1779"/>
            <a:ext cx="4072" cy="1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r:id="rId5" imgW="951865" imgH="254000" progId="Equation.3">
                    <p:embed/>
                  </p:oleObj>
                </mc:Choice>
                <mc:Fallback>
                  <p:oleObj r:id="rId5" imgW="951865" imgH="254000" progId="Equation.3">
                    <p:embed/>
                    <p:pic>
                      <p:nvPicPr>
                        <p:cNvPr id="19459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026" y="1779"/>
                          <a:ext cx="4072" cy="10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0" name="Text Box 11"/>
            <p:cNvSpPr txBox="1"/>
            <p:nvPr/>
          </p:nvSpPr>
          <p:spPr>
            <a:xfrm>
              <a:off x="620" y="2925"/>
              <a:ext cx="3298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产生原因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61" name="Text Box 12"/>
            <p:cNvSpPr txBox="1"/>
            <p:nvPr/>
          </p:nvSpPr>
          <p:spPr>
            <a:xfrm>
              <a:off x="4425" y="3013"/>
              <a:ext cx="28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静电荷激发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62" name="Text Box 13"/>
            <p:cNvSpPr txBox="1"/>
            <p:nvPr/>
          </p:nvSpPr>
          <p:spPr>
            <a:xfrm>
              <a:off x="8935" y="3013"/>
              <a:ext cx="382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变化的磁场激发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63" name="Text Box 14"/>
            <p:cNvSpPr txBox="1"/>
            <p:nvPr/>
          </p:nvSpPr>
          <p:spPr>
            <a:xfrm>
              <a:off x="888" y="3835"/>
              <a:ext cx="204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电场线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64" name="Text Box 15"/>
            <p:cNvSpPr txBox="1"/>
            <p:nvPr/>
          </p:nvSpPr>
          <p:spPr>
            <a:xfrm>
              <a:off x="4545" y="3878"/>
              <a:ext cx="24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不闭合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65" name="Text Box 16"/>
            <p:cNvSpPr txBox="1"/>
            <p:nvPr/>
          </p:nvSpPr>
          <p:spPr>
            <a:xfrm>
              <a:off x="9353" y="3873"/>
              <a:ext cx="18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闭合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66" name="Text Box 17"/>
            <p:cNvSpPr txBox="1"/>
            <p:nvPr/>
          </p:nvSpPr>
          <p:spPr>
            <a:xfrm>
              <a:off x="1188" y="7920"/>
              <a:ext cx="144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性质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19467" name="Object 18"/>
            <p:cNvGraphicFramePr>
              <a:graphicFrameLocks noChangeAspect="1"/>
            </p:cNvGraphicFramePr>
            <p:nvPr/>
          </p:nvGraphicFramePr>
          <p:xfrm>
            <a:off x="4545" y="6785"/>
            <a:ext cx="3120" cy="1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r:id="rId7" imgW="800100" imgH="368300" progId="Equation.3">
                    <p:embed/>
                  </p:oleObj>
                </mc:Choice>
                <mc:Fallback>
                  <p:oleObj r:id="rId7" imgW="800100" imgH="368300" progId="Equation.3">
                    <p:embed/>
                    <p:pic>
                      <p:nvPicPr>
                        <p:cNvPr id="19467" name="Object 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45" y="6785"/>
                          <a:ext cx="3120" cy="1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20"/>
            <p:cNvGraphicFramePr>
              <a:graphicFrameLocks noChangeAspect="1"/>
            </p:cNvGraphicFramePr>
            <p:nvPr/>
          </p:nvGraphicFramePr>
          <p:xfrm>
            <a:off x="8935" y="6778"/>
            <a:ext cx="3000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r:id="rId9" imgW="800100" imgH="368300" progId="Equation.3">
                    <p:embed/>
                  </p:oleObj>
                </mc:Choice>
                <mc:Fallback>
                  <p:oleObj r:id="rId9" imgW="800100" imgH="368300" progId="Equation.3">
                    <p:embed/>
                    <p:pic>
                      <p:nvPicPr>
                        <p:cNvPr id="19468" name="Object 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35" y="6778"/>
                          <a:ext cx="3000" cy="1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22"/>
            <p:cNvSpPr txBox="1"/>
            <p:nvPr/>
          </p:nvSpPr>
          <p:spPr>
            <a:xfrm>
              <a:off x="4065" y="8338"/>
              <a:ext cx="3360" cy="1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保守场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有源、无旋场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70" name="Text Box 23"/>
            <p:cNvSpPr txBox="1"/>
            <p:nvPr/>
          </p:nvSpPr>
          <p:spPr>
            <a:xfrm>
              <a:off x="8815" y="8338"/>
              <a:ext cx="3360" cy="1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非保守场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  <a:p>
              <a:pPr>
                <a:spcBef>
                  <a:spcPct val="50000"/>
                </a:spcBef>
                <a:buSzTx/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无源、有旋场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cxnSp>
          <p:nvCxnSpPr>
            <p:cNvPr id="19471" name="Straight Connector 2"/>
            <p:cNvCxnSpPr/>
            <p:nvPr/>
          </p:nvCxnSpPr>
          <p:spPr>
            <a:xfrm>
              <a:off x="508" y="2925"/>
              <a:ext cx="13155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472" name="Straight Connector 17"/>
            <p:cNvCxnSpPr/>
            <p:nvPr/>
          </p:nvCxnSpPr>
          <p:spPr>
            <a:xfrm>
              <a:off x="508" y="3805"/>
              <a:ext cx="13155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473" name="Straight Connector 18"/>
            <p:cNvCxnSpPr/>
            <p:nvPr/>
          </p:nvCxnSpPr>
          <p:spPr>
            <a:xfrm>
              <a:off x="508" y="4693"/>
              <a:ext cx="13155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474" name="Straight Connector 19"/>
            <p:cNvCxnSpPr/>
            <p:nvPr/>
          </p:nvCxnSpPr>
          <p:spPr>
            <a:xfrm>
              <a:off x="528" y="6668"/>
              <a:ext cx="13155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475" name="Straight Connector 20"/>
            <p:cNvCxnSpPr/>
            <p:nvPr/>
          </p:nvCxnSpPr>
          <p:spPr>
            <a:xfrm>
              <a:off x="530" y="1660"/>
              <a:ext cx="13153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476" name="Straight Connector 21"/>
            <p:cNvCxnSpPr/>
            <p:nvPr/>
          </p:nvCxnSpPr>
          <p:spPr>
            <a:xfrm flipH="1">
              <a:off x="3338" y="1660"/>
              <a:ext cx="5" cy="8278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477" name="Straight Connector 24"/>
            <p:cNvCxnSpPr/>
            <p:nvPr/>
          </p:nvCxnSpPr>
          <p:spPr>
            <a:xfrm>
              <a:off x="8663" y="1625"/>
              <a:ext cx="75" cy="817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478" name="Text Box 14"/>
            <p:cNvSpPr txBox="1"/>
            <p:nvPr/>
          </p:nvSpPr>
          <p:spPr>
            <a:xfrm>
              <a:off x="799" y="5081"/>
              <a:ext cx="204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电场力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79" name="Text Box 14"/>
            <p:cNvSpPr txBox="1"/>
            <p:nvPr/>
          </p:nvSpPr>
          <p:spPr>
            <a:xfrm>
              <a:off x="3338" y="4808"/>
              <a:ext cx="5400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对电荷有作用力。在导体中能形成电流。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80" name="Text Box 14"/>
            <p:cNvSpPr txBox="1"/>
            <p:nvPr/>
          </p:nvSpPr>
          <p:spPr>
            <a:xfrm>
              <a:off x="8678" y="4760"/>
              <a:ext cx="5400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对电荷有作用力。在导体中能形成电流。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cxnSp>
          <p:nvCxnSpPr>
            <p:cNvPr id="19481" name="Straight Connector 19"/>
            <p:cNvCxnSpPr/>
            <p:nvPr/>
          </p:nvCxnSpPr>
          <p:spPr>
            <a:xfrm>
              <a:off x="848" y="9938"/>
              <a:ext cx="13155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948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09996" y="6401435"/>
            <a:ext cx="2057400" cy="365125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11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6780" y="210674"/>
            <a:ext cx="3954929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感应电动势的计算</a:t>
            </a:r>
            <a:r>
              <a:rPr lang="en-US" altLang="zh-CN" sz="28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lang="zh-CN" altLang="en-US" sz="2800" dirty="0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571" y="895692"/>
            <a:ext cx="3399790" cy="1684655"/>
            <a:chOff x="793" y="1369"/>
            <a:chExt cx="5354" cy="2653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17" y="2410"/>
            <a:ext cx="2494" cy="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r:id="rId3" imgW="609600" imgH="393700" progId="Equation.KSEE3">
                    <p:embed/>
                  </p:oleObj>
                </mc:Choice>
                <mc:Fallback>
                  <p:oleObj r:id="rId3" imgW="609600" imgH="393700" progId="Equation.KSEE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17" y="2410"/>
                          <a:ext cx="2494" cy="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793" y="1369"/>
              <a:ext cx="53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）法拉第电磁感应定律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86021" y="2810217"/>
            <a:ext cx="2528570" cy="1614805"/>
            <a:chOff x="1063" y="4384"/>
            <a:chExt cx="3982" cy="2543"/>
          </a:xfrm>
        </p:grpSpPr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17" y="5537"/>
            <a:ext cx="3629" cy="1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r:id="rId5" imgW="1028700" imgH="393700" progId="Equation.KSEE3">
                    <p:embed/>
                  </p:oleObj>
                </mc:Choice>
                <mc:Fallback>
                  <p:oleObj r:id="rId5" imgW="1028700" imgH="393700" progId="Equation.KSEE3">
                    <p:embed/>
                    <p:pic>
                      <p:nvPicPr>
                        <p:cNvPr id="2" name="对象 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17" y="5537"/>
                          <a:ext cx="3629" cy="13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063" y="4384"/>
              <a:ext cx="34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）动生电动势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863292" y="2725127"/>
            <a:ext cx="2437130" cy="1784350"/>
            <a:chOff x="947" y="7130"/>
            <a:chExt cx="3838" cy="2810"/>
          </a:xfrm>
        </p:grpSpPr>
        <p:sp>
          <p:nvSpPr>
            <p:cNvPr id="5" name="文本框 4"/>
            <p:cNvSpPr txBox="1"/>
            <p:nvPr/>
          </p:nvSpPr>
          <p:spPr>
            <a:xfrm>
              <a:off x="947" y="7130"/>
              <a:ext cx="34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）感生电动势</a:t>
              </a: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13" y="8140"/>
            <a:ext cx="3373" cy="1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r:id="rId7" imgW="736600" imgH="393700" progId="Equation.KSEE3">
                    <p:embed/>
                  </p:oleObj>
                </mc:Choice>
                <mc:Fallback>
                  <p:oleObj r:id="rId7" imgW="736600" imgH="393700" progId="Equation.KSEE3">
                    <p:embed/>
                    <p:pic>
                      <p:nvPicPr>
                        <p:cNvPr id="6" name="对象 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13" y="8140"/>
                          <a:ext cx="3373" cy="1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D45A170-D7C2-EEB5-CFE6-3C6AA6F3000F}"/>
              </a:ext>
            </a:extLst>
          </p:cNvPr>
          <p:cNvSpPr txBox="1"/>
          <p:nvPr/>
        </p:nvSpPr>
        <p:spPr>
          <a:xfrm>
            <a:off x="6466157" y="354258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（与积分路径有关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883E865-3306-AD1F-2376-0A04DCE5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526" y="6400312"/>
            <a:ext cx="2057400" cy="365125"/>
          </a:xfrm>
        </p:spPr>
        <p:txBody>
          <a:bodyPr/>
          <a:lstStyle/>
          <a:p>
            <a:fld id="{611B8B1C-5588-4474-80C1-46D5B41A27F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884E0D-223D-447C-6C91-B242B97334A3}"/>
              </a:ext>
            </a:extLst>
          </p:cNvPr>
          <p:cNvSpPr txBox="1"/>
          <p:nvPr/>
        </p:nvSpPr>
        <p:spPr>
          <a:xfrm>
            <a:off x="486508" y="5570669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暂态电路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7AEB6-9272-CC8B-830C-A1203B90947F}"/>
              </a:ext>
            </a:extLst>
          </p:cNvPr>
          <p:cNvSpPr txBox="1"/>
          <p:nvPr/>
        </p:nvSpPr>
        <p:spPr>
          <a:xfrm>
            <a:off x="486508" y="4781892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电感的串并联问题（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5960" y="1231265"/>
            <a:ext cx="5806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第六章    磁介质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6455" y="2579370"/>
            <a:ext cx="5290185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磁介质的分子电流观点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磁介质的分类及磁化规律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磁路定理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8A1CA-555C-0B00-E3BD-FC9394C9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135333" y="41910"/>
            <a:ext cx="3796030" cy="836295"/>
          </a:xfrm>
        </p:spPr>
        <p:txBody>
          <a:bodyPr anchor="b"/>
          <a:lstStyle/>
          <a:p>
            <a:pPr>
              <a:buClrTx/>
              <a:buSzTx/>
              <a:buFontTx/>
            </a:pPr>
            <a:r>
              <a:rPr lang="zh-CN" altLang="en-US" sz="40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分子电流观点</a:t>
            </a:r>
            <a:r>
              <a:rPr lang="en-US" altLang="zh-CN" sz="40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(B)</a:t>
            </a:r>
            <a:endParaRPr lang="zh-CN" altLang="en-US" sz="4000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5497513" y="1017588"/>
            <a:ext cx="3490912" cy="1884362"/>
            <a:chOff x="3295" y="1407"/>
            <a:chExt cx="2517" cy="924"/>
          </a:xfrm>
        </p:grpSpPr>
        <p:pic>
          <p:nvPicPr>
            <p:cNvPr id="29700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5" y="1407"/>
              <a:ext cx="2517" cy="6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1" name="Text Box 9"/>
            <p:cNvSpPr txBox="1"/>
            <p:nvPr/>
          </p:nvSpPr>
          <p:spPr>
            <a:xfrm>
              <a:off x="3957" y="2105"/>
              <a:ext cx="1089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Verdana" panose="020B0604030504040204" pitchFamily="34" charset="0"/>
                  <a:ea typeface="楷体_GB2312" pitchFamily="49" charset="-122"/>
                </a:rPr>
                <a:t>未加外场</a:t>
              </a:r>
            </a:p>
          </p:txBody>
        </p:sp>
      </p:grpSp>
      <p:pic>
        <p:nvPicPr>
          <p:cNvPr id="6" name="Picture 10"/>
          <p:cNvPicPr>
            <a:picLocks noChangeAspect="1"/>
          </p:cNvPicPr>
          <p:nvPr/>
        </p:nvPicPr>
        <p:blipFill>
          <a:blip r:embed="rId4"/>
          <a:srcRect l="79999" r="2"/>
          <a:stretch>
            <a:fillRect/>
          </a:stretch>
        </p:blipFill>
        <p:spPr>
          <a:xfrm>
            <a:off x="8086725" y="3106738"/>
            <a:ext cx="1093788" cy="13668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" name="组合 27"/>
          <p:cNvGrpSpPr/>
          <p:nvPr/>
        </p:nvGrpSpPr>
        <p:grpSpPr>
          <a:xfrm>
            <a:off x="5570538" y="3106738"/>
            <a:ext cx="2516187" cy="2409825"/>
            <a:chOff x="8772" y="4892"/>
            <a:chExt cx="3962" cy="3796"/>
          </a:xfrm>
        </p:grpSpPr>
        <p:grpSp>
          <p:nvGrpSpPr>
            <p:cNvPr id="29704" name="Group 13"/>
            <p:cNvGrpSpPr/>
            <p:nvPr/>
          </p:nvGrpSpPr>
          <p:grpSpPr>
            <a:xfrm>
              <a:off x="8772" y="4892"/>
              <a:ext cx="3963" cy="3340"/>
              <a:chOff x="3152" y="2251"/>
              <a:chExt cx="1817" cy="889"/>
            </a:xfrm>
          </p:grpSpPr>
          <p:pic>
            <p:nvPicPr>
              <p:cNvPr id="29705" name="Picture 10"/>
              <p:cNvPicPr>
                <a:picLocks noChangeAspect="1"/>
              </p:cNvPicPr>
              <p:nvPr/>
            </p:nvPicPr>
            <p:blipFill>
              <a:blip r:embed="rId4"/>
              <a:srcRect t="3644" r="26151" b="3644"/>
              <a:stretch>
                <a:fillRect/>
              </a:stretch>
            </p:blipFill>
            <p:spPr>
              <a:xfrm>
                <a:off x="3152" y="2251"/>
                <a:ext cx="1817" cy="65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706" name="Text Box 11"/>
              <p:cNvSpPr txBox="1"/>
              <p:nvPr/>
            </p:nvSpPr>
            <p:spPr>
              <a:xfrm>
                <a:off x="3889" y="2947"/>
                <a:ext cx="942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Verdana" panose="020B0604030504040204" pitchFamily="34" charset="0"/>
                    <a:ea typeface="楷体_GB2312" pitchFamily="49" charset="-122"/>
                  </a:rPr>
                  <a:t>加外场</a:t>
                </a:r>
              </a:p>
            </p:txBody>
          </p:sp>
        </p:grpSp>
        <p:sp>
          <p:nvSpPr>
            <p:cNvPr id="7" name="弧形 6"/>
            <p:cNvSpPr/>
            <p:nvPr/>
          </p:nvSpPr>
          <p:spPr>
            <a:xfrm rot="21420000" flipH="1">
              <a:off x="9092" y="5405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" name="弧形 14"/>
            <p:cNvSpPr/>
            <p:nvPr/>
          </p:nvSpPr>
          <p:spPr>
            <a:xfrm rot="21360000" flipH="1">
              <a:off x="9477" y="5400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6" name="弧形 15"/>
            <p:cNvSpPr/>
            <p:nvPr/>
          </p:nvSpPr>
          <p:spPr>
            <a:xfrm rot="21360000" flipH="1">
              <a:off x="9857" y="5421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7" name="弧形 16"/>
            <p:cNvSpPr/>
            <p:nvPr/>
          </p:nvSpPr>
          <p:spPr>
            <a:xfrm rot="21360000" flipH="1">
              <a:off x="10238" y="5435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8" name="弧形 17"/>
            <p:cNvSpPr/>
            <p:nvPr/>
          </p:nvSpPr>
          <p:spPr>
            <a:xfrm rot="21360000" flipH="1">
              <a:off x="10619" y="5435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弧形 18"/>
            <p:cNvSpPr/>
            <p:nvPr/>
          </p:nvSpPr>
          <p:spPr>
            <a:xfrm rot="21360000" flipH="1">
              <a:off x="10967" y="5435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0" name="弧形 19"/>
            <p:cNvSpPr/>
            <p:nvPr/>
          </p:nvSpPr>
          <p:spPr>
            <a:xfrm rot="21360000" flipH="1">
              <a:off x="11282" y="5435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1" name="弧形 20"/>
            <p:cNvSpPr/>
            <p:nvPr/>
          </p:nvSpPr>
          <p:spPr>
            <a:xfrm rot="21360000" flipH="1">
              <a:off x="11663" y="5435"/>
              <a:ext cx="457" cy="1984"/>
            </a:xfrm>
            <a:prstGeom prst="arc">
              <a:avLst>
                <a:gd name="adj1" fmla="val 15863101"/>
                <a:gd name="adj2" fmla="val 5585940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9040" y="7682"/>
              <a:ext cx="26" cy="1007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9014" y="7343"/>
              <a:ext cx="14" cy="552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12141" y="6350"/>
              <a:ext cx="49" cy="2339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弧形 26"/>
            <p:cNvSpPr/>
            <p:nvPr/>
          </p:nvSpPr>
          <p:spPr>
            <a:xfrm rot="21360000" flipH="1">
              <a:off x="12133" y="5405"/>
              <a:ext cx="457" cy="1984"/>
            </a:xfrm>
            <a:prstGeom prst="arc">
              <a:avLst>
                <a:gd name="adj1" fmla="val 15863101"/>
                <a:gd name="adj2" fmla="val 1023681"/>
              </a:avLst>
            </a:prstGeom>
            <a:ln w="317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627063" y="982663"/>
          <a:ext cx="22145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5" imgW="1777365" imgH="632460" progId="Equation.KSEE3">
                  <p:embed/>
                </p:oleObj>
              </mc:Choice>
              <mc:Fallback>
                <p:oleObj r:id="rId5" imgW="1777365" imgH="632460" progId="Equation.KSEE3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063" y="982663"/>
                        <a:ext cx="221456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841308" y="1089660"/>
          <a:ext cx="1895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7" imgW="1922145" imgH="570865" progId="Equation.KSEE3">
                  <p:embed/>
                </p:oleObj>
              </mc:Choice>
              <mc:Fallback>
                <p:oleObj r:id="rId7" imgW="1922145" imgH="570865" progId="Equation.KSEE3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1308" y="1089660"/>
                        <a:ext cx="189547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4349750" y="1876425"/>
          <a:ext cx="6080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9" imgW="370205" imgH="822325" progId="Equation.KSEE3">
                  <p:embed/>
                </p:oleObj>
              </mc:Choice>
              <mc:Fallback>
                <p:oleObj r:id="rId9" imgW="370205" imgH="822325" progId="Equation.KSEE3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9750" y="1876425"/>
                        <a:ext cx="608013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2465388" y="2452688"/>
          <a:ext cx="18843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11" imgW="1749425" imgH="641985" progId="Equation.KSEE3">
                  <p:embed/>
                </p:oleObj>
              </mc:Choice>
              <mc:Fallback>
                <p:oleObj r:id="rId11" imgW="1749425" imgH="641985" progId="Equation.KSEE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5388" y="2452688"/>
                        <a:ext cx="1884362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2311400" y="1876425"/>
          <a:ext cx="685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13" imgW="412750" imgH="384810" progId="Equation.KSEE3">
                  <p:embed/>
                </p:oleObj>
              </mc:Choice>
              <mc:Fallback>
                <p:oleObj r:id="rId13" imgW="412750" imgH="384810" progId="Equation.KSEE3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11400" y="1876425"/>
                        <a:ext cx="6858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2426970" y="2891155"/>
          <a:ext cx="455295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15" imgW="152400" imgH="457200" progId="Equation.KSEE3">
                  <p:embed/>
                </p:oleObj>
              </mc:Choice>
              <mc:Fallback>
                <p:oleObj r:id="rId15" imgW="152400" imgH="457200" progId="Equation.KSEE3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6970" y="2891155"/>
                        <a:ext cx="455295" cy="1021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96917C-876B-4546-8F70-EC7731727C67}"/>
              </a:ext>
            </a:extLst>
          </p:cNvPr>
          <p:cNvGrpSpPr/>
          <p:nvPr/>
        </p:nvGrpSpPr>
        <p:grpSpPr>
          <a:xfrm>
            <a:off x="-2884" y="4343480"/>
            <a:ext cx="5012595" cy="853293"/>
            <a:chOff x="533400" y="5299577"/>
            <a:chExt cx="4241262" cy="575760"/>
          </a:xfrm>
        </p:grpSpPr>
        <p:graphicFrame>
          <p:nvGraphicFramePr>
            <p:cNvPr id="27669" name="Object 21"/>
            <p:cNvGraphicFramePr/>
            <p:nvPr>
              <p:extLst>
                <p:ext uri="{D42A27DB-BD31-4B8C-83A1-F6EECF244321}">
                  <p14:modId xmlns:p14="http://schemas.microsoft.com/office/powerpoint/2010/main" val="3794395773"/>
                </p:ext>
              </p:extLst>
            </p:nvPr>
          </p:nvGraphicFramePr>
          <p:xfrm>
            <a:off x="2748745" y="5299577"/>
            <a:ext cx="2025917" cy="536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17" imgW="1117600" imgH="368300" progId="Equation.DSMT4">
                    <p:embed/>
                  </p:oleObj>
                </mc:Choice>
                <mc:Fallback>
                  <p:oleObj name="Equation" r:id="rId17" imgW="1117600" imgH="368300" progId="Equation.DSMT4">
                    <p:embed/>
                    <p:pic>
                      <p:nvPicPr>
                        <p:cNvPr id="27669" name="Object 2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8745" y="5299577"/>
                          <a:ext cx="2025917" cy="5368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1B22D3E-57CF-4A14-3736-EDD7C66E9E20}"/>
                </a:ext>
              </a:extLst>
            </p:cNvPr>
            <p:cNvSpPr txBox="1"/>
            <p:nvPr/>
          </p:nvSpPr>
          <p:spPr>
            <a:xfrm>
              <a:off x="533400" y="5416781"/>
              <a:ext cx="533400" cy="4585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15D037-0AC2-B369-BC8A-CE7EE9AE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C37BA45-B9EE-808F-8955-20DFB285AB21}"/>
              </a:ext>
            </a:extLst>
          </p:cNvPr>
          <p:cNvGrpSpPr/>
          <p:nvPr/>
        </p:nvGrpSpPr>
        <p:grpSpPr>
          <a:xfrm>
            <a:off x="1628658" y="6058192"/>
            <a:ext cx="3868855" cy="527783"/>
            <a:chOff x="699290" y="5497280"/>
            <a:chExt cx="3868855" cy="5277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FA99F0F-2B8F-7548-27BA-AE75701A77F2}"/>
                </a:ext>
              </a:extLst>
            </p:cNvPr>
            <p:cNvGrpSpPr/>
            <p:nvPr/>
          </p:nvGrpSpPr>
          <p:grpSpPr>
            <a:xfrm>
              <a:off x="2827273" y="5505555"/>
              <a:ext cx="1118900" cy="519508"/>
              <a:chOff x="6107040" y="4921639"/>
              <a:chExt cx="1118900" cy="519508"/>
            </a:xfrm>
          </p:grpSpPr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29C1B9FC-F3E9-A58B-1BC8-B8730D5870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5329741"/>
                  </p:ext>
                </p:extLst>
              </p:nvPr>
            </p:nvGraphicFramePr>
            <p:xfrm>
              <a:off x="6460350" y="4921639"/>
              <a:ext cx="765590" cy="519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4" name="Equation" r:id="rId19" imgW="355320" imgH="241200" progId="Equation.DSMT4">
                      <p:embed/>
                    </p:oleObj>
                  </mc:Choice>
                  <mc:Fallback>
                    <p:oleObj name="Equation" r:id="rId19" imgW="355320" imgH="24120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9EB999A1-ACE4-020B-EEAA-2B8B48C46B9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460350" y="4921639"/>
                            <a:ext cx="765590" cy="5195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0B1007FD-D6A7-1660-D5D5-7167081A42EA}"/>
                  </a:ext>
                </a:extLst>
              </p:cNvPr>
              <p:cNvSpPr/>
              <p:nvPr/>
            </p:nvSpPr>
            <p:spPr>
              <a:xfrm>
                <a:off x="6107040" y="5091154"/>
                <a:ext cx="349444" cy="23295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833392D-10C9-1341-53DD-135A7C201851}"/>
                </a:ext>
              </a:extLst>
            </p:cNvPr>
            <p:cNvGrpSpPr/>
            <p:nvPr/>
          </p:nvGrpSpPr>
          <p:grpSpPr>
            <a:xfrm>
              <a:off x="699290" y="5501689"/>
              <a:ext cx="2142018" cy="512516"/>
              <a:chOff x="3979057" y="4917773"/>
              <a:chExt cx="2142018" cy="512516"/>
            </a:xfrm>
          </p:grpSpPr>
          <p:graphicFrame>
            <p:nvGraphicFramePr>
              <p:cNvPr id="30" name="对象 29">
                <a:extLst>
                  <a:ext uri="{FF2B5EF4-FFF2-40B4-BE49-F238E27FC236}">
                    <a16:creationId xmlns:a16="http://schemas.microsoft.com/office/drawing/2014/main" id="{AE1055EC-4940-A4D7-5401-1492035619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8886629"/>
                  </p:ext>
                </p:extLst>
              </p:nvPr>
            </p:nvGraphicFramePr>
            <p:xfrm>
              <a:off x="5699044" y="4917773"/>
              <a:ext cx="422031" cy="482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5" name="Equation" r:id="rId21" imgW="177480" imgH="203040" progId="Equation.DSMT4">
                      <p:embed/>
                    </p:oleObj>
                  </mc:Choice>
                  <mc:Fallback>
                    <p:oleObj name="Equation" r:id="rId21" imgW="177480" imgH="203040" progId="Equation.DSMT4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2F65F1F6-A447-7017-43D3-C813542504C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699044" y="4917773"/>
                            <a:ext cx="422031" cy="4823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A51D36-33AD-9E11-4F4A-715C2BA6C961}"/>
                  </a:ext>
                </a:extLst>
              </p:cNvPr>
              <p:cNvSpPr txBox="1"/>
              <p:nvPr/>
            </p:nvSpPr>
            <p:spPr>
              <a:xfrm>
                <a:off x="3979057" y="496862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环路定理</a:t>
                </a:r>
              </a:p>
            </p:txBody>
          </p:sp>
          <p:sp>
            <p:nvSpPr>
              <p:cNvPr id="32" name="箭头: 右 31">
                <a:extLst>
                  <a:ext uri="{FF2B5EF4-FFF2-40B4-BE49-F238E27FC236}">
                    <a16:creationId xmlns:a16="http://schemas.microsoft.com/office/drawing/2014/main" id="{4F93EDE7-E4E8-AC47-0C30-FE466C184F95}"/>
                  </a:ext>
                </a:extLst>
              </p:cNvPr>
              <p:cNvSpPr/>
              <p:nvPr/>
            </p:nvSpPr>
            <p:spPr>
              <a:xfrm>
                <a:off x="5349600" y="5091621"/>
                <a:ext cx="349444" cy="23295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DF09AC9-1A0C-C30B-16D8-539235FE7920}"/>
                </a:ext>
              </a:extLst>
            </p:cNvPr>
            <p:cNvGrpSpPr/>
            <p:nvPr/>
          </p:nvGrpSpPr>
          <p:grpSpPr>
            <a:xfrm>
              <a:off x="3898804" y="5497280"/>
              <a:ext cx="669341" cy="465925"/>
              <a:chOff x="7178571" y="4913364"/>
              <a:chExt cx="669341" cy="465925"/>
            </a:xfrm>
          </p:grpSpPr>
          <p:graphicFrame>
            <p:nvGraphicFramePr>
              <p:cNvPr id="34" name="对象 33">
                <a:extLst>
                  <a:ext uri="{FF2B5EF4-FFF2-40B4-BE49-F238E27FC236}">
                    <a16:creationId xmlns:a16="http://schemas.microsoft.com/office/drawing/2014/main" id="{721212A9-B446-5737-027A-00144991B6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9906856"/>
                  </p:ext>
                </p:extLst>
              </p:nvPr>
            </p:nvGraphicFramePr>
            <p:xfrm>
              <a:off x="7498468" y="4913364"/>
              <a:ext cx="349444" cy="465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6" name="Equation" r:id="rId23" imgW="152280" imgH="203040" progId="Equation.DSMT4">
                      <p:embed/>
                    </p:oleObj>
                  </mc:Choice>
                  <mc:Fallback>
                    <p:oleObj name="Equation" r:id="rId23" imgW="152280" imgH="203040" progId="Equation.DSMT4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5129502F-A60E-EB0D-4CA8-662807E899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7498468" y="4913364"/>
                            <a:ext cx="349444" cy="465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CF7BC897-68C5-7E7E-C074-D31C5A73D892}"/>
                  </a:ext>
                </a:extLst>
              </p:cNvPr>
              <p:cNvSpPr/>
              <p:nvPr/>
            </p:nvSpPr>
            <p:spPr>
              <a:xfrm>
                <a:off x="7178571" y="5092862"/>
                <a:ext cx="349444" cy="2499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1985510-16E2-98F6-CA97-44A5AF83D883}"/>
              </a:ext>
            </a:extLst>
          </p:cNvPr>
          <p:cNvSpPr txBox="1"/>
          <p:nvPr/>
        </p:nvSpPr>
        <p:spPr>
          <a:xfrm>
            <a:off x="270765" y="5405688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磁介质存在时问题的处理思路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5FD6BDE8-F960-83D8-F7E0-D2FA19767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90875"/>
              </p:ext>
            </p:extLst>
          </p:nvPr>
        </p:nvGraphicFramePr>
        <p:xfrm>
          <a:off x="991130" y="4230870"/>
          <a:ext cx="1579562" cy="86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25" imgW="825480" imgH="457200" progId="Equation.DSMT4">
                  <p:embed/>
                </p:oleObj>
              </mc:Choice>
              <mc:Fallback>
                <p:oleObj name="Equation" r:id="rId25" imgW="825480" imgH="457200" progId="Equation.DSMT4">
                  <p:embed/>
                  <p:pic>
                    <p:nvPicPr>
                      <p:cNvPr id="27667" name="Object 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91130" y="4230870"/>
                        <a:ext cx="1579562" cy="86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/>
          </p:cNvSpPr>
          <p:nvPr>
            <p:ph type="title"/>
          </p:nvPr>
        </p:nvSpPr>
        <p:spPr>
          <a:xfrm>
            <a:off x="137160" y="256794"/>
            <a:ext cx="3573194" cy="590931"/>
          </a:xfrm>
        </p:spPr>
        <p:txBody>
          <a:bodyPr wrap="square" anchor="b">
            <a:sp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磁介质的分类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45" name="灯片编号占位符 51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2"/>
          <p:cNvSpPr>
            <a:spLocks noGrp="1" noRot="1"/>
          </p:cNvSpPr>
          <p:nvPr/>
        </p:nvSpPr>
        <p:spPr>
          <a:xfrm>
            <a:off x="223227" y="6174785"/>
            <a:ext cx="86975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b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铁磁质：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磁滞回线，自发磁化，磁畴，畴壁，居里温度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CDEB2A-0E74-ACEA-98FD-E02CC151B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5" y="421605"/>
            <a:ext cx="7943003" cy="5656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4" name="Rectangle 6"/>
          <p:cNvSpPr/>
          <p:nvPr/>
        </p:nvSpPr>
        <p:spPr>
          <a:xfrm>
            <a:off x="3621088" y="0"/>
            <a:ext cx="295625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磁路定理</a:t>
            </a: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zh-CN" altLang="en-US" sz="4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5495" y="845503"/>
            <a:ext cx="2557463" cy="2652712"/>
            <a:chOff x="9935" y="3478"/>
            <a:chExt cx="4028" cy="4177"/>
          </a:xfrm>
        </p:grpSpPr>
        <p:grpSp>
          <p:nvGrpSpPr>
            <p:cNvPr id="66565" name="组合 23"/>
            <p:cNvGrpSpPr/>
            <p:nvPr/>
          </p:nvGrpSpPr>
          <p:grpSpPr>
            <a:xfrm>
              <a:off x="9935" y="3560"/>
              <a:ext cx="4027" cy="2947"/>
              <a:chOff x="5954" y="3672"/>
              <a:chExt cx="3969" cy="2948"/>
            </a:xfrm>
          </p:grpSpPr>
          <p:sp>
            <p:nvSpPr>
              <p:cNvPr id="66566" name="圆角矩形 24"/>
              <p:cNvSpPr/>
              <p:nvPr/>
            </p:nvSpPr>
            <p:spPr>
              <a:xfrm>
                <a:off x="5954" y="3672"/>
                <a:ext cx="3969" cy="2948"/>
              </a:xfrm>
              <a:prstGeom prst="roundRect">
                <a:avLst>
                  <a:gd name="adj" fmla="val 16667"/>
                </a:avLst>
              </a:prstGeom>
              <a:solidFill>
                <a:srgbClr val="5CAD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440" tIns="45720" rIns="91440" bIns="45720" anchor="t"/>
              <a:lstStyle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67" name="圆角矩形 25"/>
              <p:cNvSpPr/>
              <p:nvPr/>
            </p:nvSpPr>
            <p:spPr>
              <a:xfrm>
                <a:off x="6339" y="3957"/>
                <a:ext cx="3269" cy="239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440" tIns="45720" rIns="91440" bIns="45720" anchor="t"/>
              <a:lstStyle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568" name="矩形 42"/>
            <p:cNvSpPr/>
            <p:nvPr/>
          </p:nvSpPr>
          <p:spPr>
            <a:xfrm>
              <a:off x="11722" y="6015"/>
              <a:ext cx="452" cy="70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69" name="矩形 43"/>
            <p:cNvSpPr/>
            <p:nvPr/>
          </p:nvSpPr>
          <p:spPr>
            <a:xfrm>
              <a:off x="11280" y="6902"/>
              <a:ext cx="1342" cy="752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r>
                <a:rPr lang="zh-CN" altLang="en-US">
                  <a:latin typeface="Verdana" panose="020B0604030504040204" pitchFamily="34" charset="0"/>
                  <a:ea typeface="宋体" panose="02010600030101010101" pitchFamily="2" charset="-122"/>
                </a:rPr>
                <a:t>电源</a:t>
              </a:r>
            </a:p>
          </p:txBody>
        </p:sp>
        <p:sp>
          <p:nvSpPr>
            <p:cNvPr id="66570" name="矩形 44"/>
            <p:cNvSpPr/>
            <p:nvPr/>
          </p:nvSpPr>
          <p:spPr>
            <a:xfrm>
              <a:off x="11602" y="6240"/>
              <a:ext cx="120" cy="66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1" name="矩形 45"/>
            <p:cNvSpPr/>
            <p:nvPr/>
          </p:nvSpPr>
          <p:spPr>
            <a:xfrm>
              <a:off x="12055" y="6240"/>
              <a:ext cx="120" cy="66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2" name="文本框 46"/>
            <p:cNvSpPr txBox="1"/>
            <p:nvPr/>
          </p:nvSpPr>
          <p:spPr>
            <a:xfrm>
              <a:off x="11637" y="3845"/>
              <a:ext cx="6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6573" name="圆角矩形 47"/>
            <p:cNvSpPr/>
            <p:nvPr/>
          </p:nvSpPr>
          <p:spPr>
            <a:xfrm>
              <a:off x="10125" y="3715"/>
              <a:ext cx="3697" cy="2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4" name="矩形 38"/>
            <p:cNvSpPr/>
            <p:nvPr/>
          </p:nvSpPr>
          <p:spPr>
            <a:xfrm>
              <a:off x="11575" y="3477"/>
              <a:ext cx="750" cy="44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5" name="文本框 49"/>
            <p:cNvSpPr txBox="1"/>
            <p:nvPr/>
          </p:nvSpPr>
          <p:spPr>
            <a:xfrm>
              <a:off x="10260" y="4150"/>
              <a:ext cx="49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66576" name="矩形 50"/>
            <p:cNvSpPr/>
            <p:nvPr/>
          </p:nvSpPr>
          <p:spPr>
            <a:xfrm>
              <a:off x="11725" y="6147"/>
              <a:ext cx="317" cy="442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577" name="直接连接符 51"/>
            <p:cNvCxnSpPr/>
            <p:nvPr/>
          </p:nvCxnSpPr>
          <p:spPr>
            <a:xfrm>
              <a:off x="11662" y="6385"/>
              <a:ext cx="2" cy="565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578" name="直接连接符 52"/>
            <p:cNvCxnSpPr/>
            <p:nvPr/>
          </p:nvCxnSpPr>
          <p:spPr>
            <a:xfrm>
              <a:off x="12115" y="6385"/>
              <a:ext cx="2" cy="56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66579" name="文本框 57"/>
            <p:cNvSpPr txBox="1"/>
            <p:nvPr/>
          </p:nvSpPr>
          <p:spPr>
            <a:xfrm>
              <a:off x="11280" y="5320"/>
              <a:ext cx="627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6580" name="文本框 59"/>
            <p:cNvSpPr txBox="1"/>
            <p:nvPr/>
          </p:nvSpPr>
          <p:spPr>
            <a:xfrm>
              <a:off x="11907" y="5312"/>
              <a:ext cx="627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63328" y="786448"/>
            <a:ext cx="2522537" cy="2908300"/>
            <a:chOff x="5403" y="3443"/>
            <a:chExt cx="3972" cy="4580"/>
          </a:xfrm>
        </p:grpSpPr>
        <p:grpSp>
          <p:nvGrpSpPr>
            <p:cNvPr id="66582" name="组合 5"/>
            <p:cNvGrpSpPr/>
            <p:nvPr/>
          </p:nvGrpSpPr>
          <p:grpSpPr>
            <a:xfrm>
              <a:off x="5402" y="3560"/>
              <a:ext cx="3970" cy="2947"/>
              <a:chOff x="5954" y="3672"/>
              <a:chExt cx="3969" cy="2948"/>
            </a:xfrm>
          </p:grpSpPr>
          <p:sp>
            <p:nvSpPr>
              <p:cNvPr id="66583" name="圆角矩形 3"/>
              <p:cNvSpPr/>
              <p:nvPr/>
            </p:nvSpPr>
            <p:spPr>
              <a:xfrm>
                <a:off x="5954" y="3672"/>
                <a:ext cx="3969" cy="2948"/>
              </a:xfrm>
              <a:prstGeom prst="roundRect">
                <a:avLst>
                  <a:gd name="adj" fmla="val 16667"/>
                </a:avLst>
              </a:prstGeom>
              <a:solidFill>
                <a:srgbClr val="5CAD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440" tIns="45720" rIns="91440" bIns="45720" anchor="t"/>
              <a:lstStyle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4" name="圆角矩形 4"/>
              <p:cNvSpPr/>
              <p:nvPr/>
            </p:nvSpPr>
            <p:spPr>
              <a:xfrm>
                <a:off x="6530" y="4208"/>
                <a:ext cx="2784" cy="192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440" tIns="45720" rIns="91440" bIns="45720" anchor="t"/>
              <a:lstStyle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585" name="圆角矩形 18"/>
            <p:cNvSpPr/>
            <p:nvPr/>
          </p:nvSpPr>
          <p:spPr>
            <a:xfrm>
              <a:off x="5970" y="4065"/>
              <a:ext cx="2792" cy="194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6" name="圆角矩形 20"/>
            <p:cNvSpPr/>
            <p:nvPr/>
          </p:nvSpPr>
          <p:spPr>
            <a:xfrm>
              <a:off x="5425" y="3590"/>
              <a:ext cx="3950" cy="2917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587" name="直接连接符 7"/>
            <p:cNvCxnSpPr/>
            <p:nvPr/>
          </p:nvCxnSpPr>
          <p:spPr>
            <a:xfrm>
              <a:off x="6635" y="6155"/>
              <a:ext cx="0" cy="1867"/>
            </a:xfrm>
            <a:prstGeom prst="line">
              <a:avLst/>
            </a:prstGeom>
            <a:ln w="412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588" name="直接连接符 14"/>
            <p:cNvCxnSpPr/>
            <p:nvPr/>
          </p:nvCxnSpPr>
          <p:spPr>
            <a:xfrm flipH="1">
              <a:off x="7882" y="6507"/>
              <a:ext cx="22" cy="1500"/>
            </a:xfrm>
            <a:prstGeom prst="line">
              <a:avLst/>
            </a:prstGeom>
            <a:ln w="412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589" name="直接连接符 15"/>
            <p:cNvCxnSpPr/>
            <p:nvPr/>
          </p:nvCxnSpPr>
          <p:spPr>
            <a:xfrm>
              <a:off x="6625" y="7090"/>
              <a:ext cx="2" cy="565"/>
            </a:xfrm>
            <a:prstGeom prst="line">
              <a:avLst/>
            </a:prstGeom>
            <a:ln w="41275" cap="flat" cmpd="sng">
              <a:solidFill>
                <a:srgbClr val="FF0000"/>
              </a:solidFill>
              <a:prstDash val="solid"/>
              <a:miter/>
              <a:headEnd type="triangle" w="med" len="med"/>
              <a:tailEnd type="none" w="med" len="med"/>
            </a:ln>
          </p:spPr>
        </p:cxnSp>
        <p:cxnSp>
          <p:nvCxnSpPr>
            <p:cNvPr id="66590" name="直接连接符 17"/>
            <p:cNvCxnSpPr/>
            <p:nvPr/>
          </p:nvCxnSpPr>
          <p:spPr>
            <a:xfrm>
              <a:off x="7905" y="7090"/>
              <a:ext cx="0" cy="565"/>
            </a:xfrm>
            <a:prstGeom prst="line">
              <a:avLst/>
            </a:prstGeom>
            <a:ln w="412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66591" name="圆角矩形 18"/>
            <p:cNvSpPr/>
            <p:nvPr/>
          </p:nvSpPr>
          <p:spPr>
            <a:xfrm>
              <a:off x="5840" y="3947"/>
              <a:ext cx="3062" cy="2207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2" name="圆角矩形 20"/>
            <p:cNvSpPr/>
            <p:nvPr/>
          </p:nvSpPr>
          <p:spPr>
            <a:xfrm>
              <a:off x="5562" y="3685"/>
              <a:ext cx="3652" cy="2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3" name="矩形 6"/>
            <p:cNvSpPr/>
            <p:nvPr/>
          </p:nvSpPr>
          <p:spPr>
            <a:xfrm>
              <a:off x="7157" y="3442"/>
              <a:ext cx="455" cy="70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4" name="圆角矩形 19"/>
            <p:cNvSpPr/>
            <p:nvPr/>
          </p:nvSpPr>
          <p:spPr>
            <a:xfrm>
              <a:off x="5702" y="3827"/>
              <a:ext cx="3357" cy="2445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5" name="弧形 21"/>
            <p:cNvSpPr/>
            <p:nvPr/>
          </p:nvSpPr>
          <p:spPr>
            <a:xfrm rot="5400000">
              <a:off x="7310" y="3672"/>
              <a:ext cx="120" cy="520"/>
            </a:xfrm>
            <a:custGeom>
              <a:avLst/>
              <a:gdLst/>
              <a:ahLst/>
              <a:cxnLst>
                <a:cxn ang="10800000">
                  <a:pos x="38099" y="0"/>
                </a:cxn>
                <a:cxn ang="10795851">
                  <a:pos x="38100" y="165100"/>
                </a:cxn>
                <a:cxn ang="10791702">
                  <a:pos x="38498" y="330190"/>
                </a:cxn>
              </a:cxnLst>
              <a:rect l="0" t="0" r="0" b="0"/>
              <a:pathLst>
                <a:path w="76200" h="330200" stroke="0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  <a:lnTo>
                    <a:pt x="38100" y="165100"/>
                  </a:lnTo>
                  <a:close/>
                </a:path>
                <a:path w="76200" h="330200" fill="none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弧形 22"/>
            <p:cNvSpPr/>
            <p:nvPr/>
          </p:nvSpPr>
          <p:spPr>
            <a:xfrm rot="-5400000">
              <a:off x="7327" y="3447"/>
              <a:ext cx="120" cy="520"/>
            </a:xfrm>
            <a:custGeom>
              <a:avLst/>
              <a:gdLst/>
              <a:ahLst/>
              <a:cxnLst>
                <a:cxn ang="10800000">
                  <a:pos x="38099" y="0"/>
                </a:cxn>
                <a:cxn ang="10795851">
                  <a:pos x="38100" y="165100"/>
                </a:cxn>
                <a:cxn ang="10791702">
                  <a:pos x="38498" y="330190"/>
                </a:cxn>
              </a:cxnLst>
              <a:rect l="0" t="0" r="0" b="0"/>
              <a:pathLst>
                <a:path w="76200" h="330200" stroke="0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  <a:lnTo>
                    <a:pt x="38100" y="165100"/>
                  </a:lnTo>
                  <a:close/>
                </a:path>
                <a:path w="76200" h="330200" fill="none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文本框 54"/>
            <p:cNvSpPr txBox="1"/>
            <p:nvPr/>
          </p:nvSpPr>
          <p:spPr>
            <a:xfrm>
              <a:off x="7045" y="4095"/>
              <a:ext cx="9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latin typeface="Verdan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66598" name="文本框 55"/>
            <p:cNvSpPr txBox="1"/>
            <p:nvPr/>
          </p:nvSpPr>
          <p:spPr>
            <a:xfrm>
              <a:off x="5910" y="4450"/>
              <a:ext cx="1532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200">
                  <a:latin typeface="Symbol" panose="05050102010706020507" charset="0"/>
                  <a:ea typeface="宋体" panose="02010600030101010101" pitchFamily="2" charset="-122"/>
                </a:rPr>
                <a:t>F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graphicFrame>
          <p:nvGraphicFramePr>
            <p:cNvPr id="66599" name="对象 6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920" y="6507"/>
            <a:ext cx="832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r:id="rId3" imgW="190500" imgH="228600" progId="Equation.KSEE3">
                    <p:embed/>
                  </p:oleObj>
                </mc:Choice>
                <mc:Fallback>
                  <p:oleObj r:id="rId3" imgW="190500" imgH="228600" progId="Equation.KSEE3">
                    <p:embed/>
                    <p:pic>
                      <p:nvPicPr>
                        <p:cNvPr id="66599" name="对象 6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20" y="6507"/>
                          <a:ext cx="832" cy="9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0" name="弧形 8"/>
            <p:cNvSpPr/>
            <p:nvPr/>
          </p:nvSpPr>
          <p:spPr>
            <a:xfrm rot="-10620000">
              <a:off x="6852" y="5935"/>
              <a:ext cx="172" cy="667"/>
            </a:xfrm>
            <a:custGeom>
              <a:avLst/>
              <a:gdLst/>
              <a:ahLst/>
              <a:cxnLst>
                <a:cxn ang="10333278">
                  <a:pos x="29647" y="24068"/>
                </a:cxn>
                <a:cxn ang="10815951">
                  <a:pos x="55245" y="211455"/>
                </a:cxn>
                <a:cxn ang="11298624">
                  <a:pos x="28285" y="396021"/>
                </a:cxn>
              </a:cxnLst>
              <a:rect l="0" t="0" r="0" b="0"/>
              <a:pathLst>
                <a:path w="110490" h="422910" stroke="0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  <a:lnTo>
                    <a:pt x="55245" y="211455"/>
                  </a:lnTo>
                  <a:close/>
                </a:path>
                <a:path w="110490" h="422910" fill="none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弧形 9"/>
            <p:cNvSpPr/>
            <p:nvPr/>
          </p:nvSpPr>
          <p:spPr>
            <a:xfrm rot="10800000">
              <a:off x="7052" y="5937"/>
              <a:ext cx="172" cy="667"/>
            </a:xfrm>
            <a:custGeom>
              <a:avLst/>
              <a:gdLst/>
              <a:ahLst/>
              <a:cxnLst>
                <a:cxn ang="10333278">
                  <a:pos x="29647" y="24068"/>
                </a:cxn>
                <a:cxn ang="10815951">
                  <a:pos x="55245" y="211455"/>
                </a:cxn>
                <a:cxn ang="11298624">
                  <a:pos x="28285" y="396022"/>
                </a:cxn>
              </a:cxnLst>
              <a:rect l="0" t="0" r="0" b="0"/>
              <a:pathLst>
                <a:path w="110490" h="422910" stroke="0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  <a:lnTo>
                    <a:pt x="55245" y="211455"/>
                  </a:lnTo>
                  <a:close/>
                </a:path>
                <a:path w="110490" h="422910" fill="none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弧形 10"/>
            <p:cNvSpPr/>
            <p:nvPr/>
          </p:nvSpPr>
          <p:spPr>
            <a:xfrm rot="-10620000">
              <a:off x="7250" y="5937"/>
              <a:ext cx="175" cy="667"/>
            </a:xfrm>
            <a:custGeom>
              <a:avLst/>
              <a:gdLst/>
              <a:ahLst/>
              <a:cxnLst>
                <a:cxn ang="10333278">
                  <a:pos x="29647" y="24068"/>
                </a:cxn>
                <a:cxn ang="10815951">
                  <a:pos x="55245" y="211455"/>
                </a:cxn>
                <a:cxn ang="11298624">
                  <a:pos x="28285" y="396022"/>
                </a:cxn>
              </a:cxnLst>
              <a:rect l="0" t="0" r="0" b="0"/>
              <a:pathLst>
                <a:path w="110490" h="422910" stroke="0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  <a:lnTo>
                    <a:pt x="55245" y="211455"/>
                  </a:lnTo>
                  <a:close/>
                </a:path>
                <a:path w="110490" h="422910" fill="none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弧形 11"/>
            <p:cNvSpPr/>
            <p:nvPr/>
          </p:nvSpPr>
          <p:spPr>
            <a:xfrm rot="-10560000">
              <a:off x="7462" y="5925"/>
              <a:ext cx="172" cy="665"/>
            </a:xfrm>
            <a:custGeom>
              <a:avLst/>
              <a:gdLst/>
              <a:ahLst/>
              <a:cxnLst>
                <a:cxn ang="10333278">
                  <a:pos x="29647" y="24068"/>
                </a:cxn>
                <a:cxn ang="10815951">
                  <a:pos x="55245" y="211455"/>
                </a:cxn>
                <a:cxn ang="11298624">
                  <a:pos x="28285" y="396022"/>
                </a:cxn>
              </a:cxnLst>
              <a:rect l="0" t="0" r="0" b="0"/>
              <a:pathLst>
                <a:path w="110490" h="422910" stroke="0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  <a:lnTo>
                    <a:pt x="55245" y="211455"/>
                  </a:lnTo>
                  <a:close/>
                </a:path>
                <a:path w="110490" h="422910" fill="none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弧形 12"/>
            <p:cNvSpPr/>
            <p:nvPr/>
          </p:nvSpPr>
          <p:spPr>
            <a:xfrm rot="-10500000">
              <a:off x="7702" y="5925"/>
              <a:ext cx="172" cy="665"/>
            </a:xfrm>
            <a:custGeom>
              <a:avLst/>
              <a:gdLst/>
              <a:ahLst/>
              <a:cxnLst>
                <a:cxn ang="10333278">
                  <a:pos x="29647" y="24068"/>
                </a:cxn>
                <a:cxn ang="10815951">
                  <a:pos x="55245" y="211455"/>
                </a:cxn>
                <a:cxn ang="11298624">
                  <a:pos x="28285" y="396022"/>
                </a:cxn>
              </a:cxnLst>
              <a:rect l="0" t="0" r="0" b="0"/>
              <a:pathLst>
                <a:path w="110490" h="422910" stroke="0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  <a:lnTo>
                    <a:pt x="55245" y="211455"/>
                  </a:lnTo>
                  <a:close/>
                </a:path>
                <a:path w="110490" h="422910" fill="none">
                  <a:moveTo>
                    <a:pt x="29647" y="24068"/>
                  </a:moveTo>
                  <a:cubicBezTo>
                    <a:pt x="37293" y="8683"/>
                    <a:pt x="46004" y="-1"/>
                    <a:pt x="55245" y="-1"/>
                  </a:cubicBezTo>
                  <a:cubicBezTo>
                    <a:pt x="85756" y="-1"/>
                    <a:pt x="110490" y="94671"/>
                    <a:pt x="110490" y="211454"/>
                  </a:cubicBezTo>
                  <a:cubicBezTo>
                    <a:pt x="110490" y="328237"/>
                    <a:pt x="85756" y="422909"/>
                    <a:pt x="55245" y="422909"/>
                  </a:cubicBezTo>
                  <a:cubicBezTo>
                    <a:pt x="45451" y="422909"/>
                    <a:pt x="36251" y="413153"/>
                    <a:pt x="28278" y="396049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弧形 13"/>
            <p:cNvSpPr/>
            <p:nvPr/>
          </p:nvSpPr>
          <p:spPr>
            <a:xfrm rot="10620000">
              <a:off x="6630" y="5937"/>
              <a:ext cx="172" cy="667"/>
            </a:xfrm>
            <a:custGeom>
              <a:avLst/>
              <a:gdLst/>
              <a:ahLst/>
              <a:cxnLst>
                <a:cxn ang="-2173806">
                  <a:pos x="107280" y="282474"/>
                </a:cxn>
                <a:cxn ang="4562408">
                  <a:pos x="55245" y="211455"/>
                </a:cxn>
                <a:cxn ang="11298624">
                  <a:pos x="28285" y="396022"/>
                </a:cxn>
              </a:cxnLst>
              <a:rect l="0" t="0" r="0" b="0"/>
              <a:pathLst>
                <a:path w="110490" h="422910" stroke="0">
                  <a:moveTo>
                    <a:pt x="107280" y="282474"/>
                  </a:moveTo>
                  <a:cubicBezTo>
                    <a:pt x="99658" y="364365"/>
                    <a:pt x="79237" y="422909"/>
                    <a:pt x="55244" y="422909"/>
                  </a:cubicBezTo>
                  <a:cubicBezTo>
                    <a:pt x="45450" y="422909"/>
                    <a:pt x="36250" y="413153"/>
                    <a:pt x="28277" y="396049"/>
                  </a:cubicBezTo>
                  <a:lnTo>
                    <a:pt x="55245" y="211455"/>
                  </a:lnTo>
                  <a:close/>
                </a:path>
                <a:path w="110490" h="422910" fill="none">
                  <a:moveTo>
                    <a:pt x="107280" y="282474"/>
                  </a:moveTo>
                  <a:cubicBezTo>
                    <a:pt x="99658" y="364365"/>
                    <a:pt x="79237" y="422909"/>
                    <a:pt x="55244" y="422909"/>
                  </a:cubicBezTo>
                  <a:cubicBezTo>
                    <a:pt x="45450" y="422909"/>
                    <a:pt x="36250" y="413153"/>
                    <a:pt x="28277" y="396049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6" name="弧形 22"/>
            <p:cNvSpPr/>
            <p:nvPr/>
          </p:nvSpPr>
          <p:spPr>
            <a:xfrm rot="-5400000">
              <a:off x="7227" y="3365"/>
              <a:ext cx="275" cy="450"/>
            </a:xfrm>
            <a:custGeom>
              <a:avLst/>
              <a:gdLst/>
              <a:ahLst/>
              <a:cxnLst>
                <a:cxn ang="10800000">
                  <a:pos x="38099" y="0"/>
                </a:cxn>
                <a:cxn ang="10795851">
                  <a:pos x="38100" y="165100"/>
                </a:cxn>
                <a:cxn ang="10791702">
                  <a:pos x="38498" y="330190"/>
                </a:cxn>
              </a:cxnLst>
              <a:rect l="0" t="0" r="0" b="0"/>
              <a:pathLst>
                <a:path w="76200" h="330200" stroke="0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  <a:lnTo>
                    <a:pt x="38100" y="165100"/>
                  </a:lnTo>
                  <a:close/>
                </a:path>
                <a:path w="76200" h="330200" fill="none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7" name="弧形 22"/>
            <p:cNvSpPr/>
            <p:nvPr/>
          </p:nvSpPr>
          <p:spPr>
            <a:xfrm rot="5700000">
              <a:off x="7227" y="3847"/>
              <a:ext cx="275" cy="450"/>
            </a:xfrm>
            <a:custGeom>
              <a:avLst/>
              <a:gdLst/>
              <a:ahLst/>
              <a:cxnLst>
                <a:cxn ang="10800000">
                  <a:pos x="38099" y="0"/>
                </a:cxn>
                <a:cxn ang="10795851">
                  <a:pos x="38100" y="165100"/>
                </a:cxn>
                <a:cxn ang="10791702">
                  <a:pos x="38498" y="330190"/>
                </a:cxn>
              </a:cxnLst>
              <a:rect l="0" t="0" r="0" b="0"/>
              <a:pathLst>
                <a:path w="76200" h="330200" stroke="0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  <a:lnTo>
                    <a:pt x="38100" y="165100"/>
                  </a:lnTo>
                  <a:close/>
                </a:path>
                <a:path w="76200" h="330200" fill="none">
                  <a:moveTo>
                    <a:pt x="38099" y="0"/>
                  </a:moveTo>
                  <a:cubicBezTo>
                    <a:pt x="59141" y="0"/>
                    <a:pt x="76199" y="73918"/>
                    <a:pt x="76199" y="165100"/>
                  </a:cubicBezTo>
                  <a:cubicBezTo>
                    <a:pt x="76199" y="255706"/>
                    <a:pt x="59356" y="329265"/>
                    <a:pt x="38500" y="330191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0657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" y="3884295"/>
            <a:ext cx="9144000" cy="231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86A45D-1D51-1A4E-0313-3672D971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7827EEA-6492-F756-249F-2F6BD2481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50342"/>
              </p:ext>
            </p:extLst>
          </p:nvPr>
        </p:nvGraphicFramePr>
        <p:xfrm>
          <a:off x="6574099" y="1019688"/>
          <a:ext cx="1941251" cy="51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6" imgW="952200" imgH="253800" progId="Equation.DSMT4">
                  <p:embed/>
                </p:oleObj>
              </mc:Choice>
              <mc:Fallback>
                <p:oleObj name="Equation" r:id="rId6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4099" y="1019688"/>
                        <a:ext cx="1941251" cy="517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B83D082C-417C-5FB0-13BF-964B4E21894F}"/>
              </a:ext>
            </a:extLst>
          </p:cNvPr>
          <p:cNvGrpSpPr/>
          <p:nvPr/>
        </p:nvGrpSpPr>
        <p:grpSpPr>
          <a:xfrm>
            <a:off x="6608575" y="1561171"/>
            <a:ext cx="1985919" cy="1128391"/>
            <a:chOff x="6608575" y="1561171"/>
            <a:chExt cx="1985919" cy="1128391"/>
          </a:xfrm>
        </p:grpSpPr>
        <p:graphicFrame>
          <p:nvGraphicFramePr>
            <p:cNvPr id="17434" name="Object 26"/>
            <p:cNvGraphicFramePr/>
            <p:nvPr>
              <p:extLst>
                <p:ext uri="{D42A27DB-BD31-4B8C-83A1-F6EECF244321}">
                  <p14:modId xmlns:p14="http://schemas.microsoft.com/office/powerpoint/2010/main" val="4284066058"/>
                </p:ext>
              </p:extLst>
            </p:nvPr>
          </p:nvGraphicFramePr>
          <p:xfrm>
            <a:off x="6608575" y="2073317"/>
            <a:ext cx="1985919" cy="616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r:id="rId8" imgW="926465" imgH="317500" progId="Equation.3">
                    <p:embed/>
                  </p:oleObj>
                </mc:Choice>
                <mc:Fallback>
                  <p:oleObj r:id="rId8" imgW="926465" imgH="317500" progId="Equation.3">
                    <p:embed/>
                    <p:pic>
                      <p:nvPicPr>
                        <p:cNvPr id="17434" name="Object 2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08575" y="2073317"/>
                          <a:ext cx="1985919" cy="616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CBB2CE3E-ABA4-CCB8-2BAF-60739CB02E46}"/>
                </a:ext>
              </a:extLst>
            </p:cNvPr>
            <p:cNvSpPr/>
            <p:nvPr/>
          </p:nvSpPr>
          <p:spPr>
            <a:xfrm>
              <a:off x="7461728" y="1561171"/>
              <a:ext cx="198972" cy="472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5"/>
          <p:cNvSpPr txBox="1"/>
          <p:nvPr/>
        </p:nvSpPr>
        <p:spPr>
          <a:xfrm>
            <a:off x="620598" y="574430"/>
            <a:ext cx="7581900" cy="706347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频率、周期、有效值、峰值、相位、初相位、阻抗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有功功率、视在功率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 startAt="2"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基本元件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电阻、电容、电感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各种元件上电压与电流的关系：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幅值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关系和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 startAt="3"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基本处理方法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）矢量图法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）复数解法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）基尔霍夫方程组</a:t>
            </a:r>
          </a:p>
          <a:p>
            <a:pPr marL="342900" indent="-342900"/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0DFA31-D208-4B0B-9570-54C7D9C54C57}"/>
              </a:ext>
            </a:extLst>
          </p:cNvPr>
          <p:cNvSpPr/>
          <p:nvPr/>
        </p:nvSpPr>
        <p:spPr>
          <a:xfrm>
            <a:off x="2773119" y="78495"/>
            <a:ext cx="3276859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第七章   交流电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4C8D56-CE9B-B667-C896-E3CD405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5"/>
          <p:cNvSpPr/>
          <p:nvPr/>
        </p:nvSpPr>
        <p:spPr>
          <a:xfrm>
            <a:off x="539750" y="189865"/>
            <a:ext cx="7924800" cy="60535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、交流电路的功率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921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27143"/>
              </p:ext>
            </p:extLst>
          </p:nvPr>
        </p:nvGraphicFramePr>
        <p:xfrm>
          <a:off x="1906905" y="1270953"/>
          <a:ext cx="30241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603885" imgH="139065" progId="Equation.DSMT4">
                  <p:embed/>
                </p:oleObj>
              </mc:Choice>
              <mc:Fallback>
                <p:oleObj r:id="rId3" imgW="603885" imgH="139065" progId="Equation.DSMT4">
                  <p:embed/>
                  <p:pic>
                    <p:nvPicPr>
                      <p:cNvPr id="92162" name="Object 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6905" y="1270953"/>
                        <a:ext cx="3024188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Rectangle 5"/>
          <p:cNvSpPr/>
          <p:nvPr/>
        </p:nvSpPr>
        <p:spPr>
          <a:xfrm>
            <a:off x="465931" y="4191379"/>
            <a:ext cx="7924800" cy="6245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共振电路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34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196619"/>
              </p:ext>
            </p:extLst>
          </p:nvPr>
        </p:nvGraphicFramePr>
        <p:xfrm>
          <a:off x="1182476" y="4838540"/>
          <a:ext cx="2685351" cy="82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5" imgW="1036955" imgH="285750" progId="Equation.3">
                  <p:embed/>
                </p:oleObj>
              </mc:Choice>
              <mc:Fallback>
                <p:oleObj r:id="rId5" imgW="1036955" imgH="285750" progId="Equation.3">
                  <p:embed/>
                  <p:pic>
                    <p:nvPicPr>
                      <p:cNvPr id="103429" name="Object 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2476" y="4838540"/>
                        <a:ext cx="2685351" cy="8204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0" name="Group 8"/>
          <p:cNvGrpSpPr/>
          <p:nvPr/>
        </p:nvGrpSpPr>
        <p:grpSpPr>
          <a:xfrm>
            <a:off x="1158151" y="5149277"/>
            <a:ext cx="4052352" cy="1379537"/>
            <a:chOff x="704" y="195"/>
            <a:chExt cx="2272" cy="869"/>
          </a:xfrm>
        </p:grpSpPr>
        <p:sp>
          <p:nvSpPr>
            <p:cNvPr id="92166" name="Rectangle 9"/>
            <p:cNvSpPr/>
            <p:nvPr/>
          </p:nvSpPr>
          <p:spPr>
            <a:xfrm>
              <a:off x="960" y="195"/>
              <a:ext cx="201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16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844387"/>
                </p:ext>
              </p:extLst>
            </p:nvPr>
          </p:nvGraphicFramePr>
          <p:xfrm>
            <a:off x="704" y="570"/>
            <a:ext cx="1617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r:id="rId7" imgW="1473200" imgH="444500" progId="Equation.DSMT4">
                    <p:embed/>
                  </p:oleObj>
                </mc:Choice>
                <mc:Fallback>
                  <p:oleObj r:id="rId7" imgW="1473200" imgH="444500" progId="Equation.DSMT4">
                    <p:embed/>
                    <p:pic>
                      <p:nvPicPr>
                        <p:cNvPr id="92167" name="Object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4" y="570"/>
                          <a:ext cx="1617" cy="4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3" name="Rectangle 5"/>
          <p:cNvSpPr/>
          <p:nvPr/>
        </p:nvSpPr>
        <p:spPr>
          <a:xfrm>
            <a:off x="684213" y="2134553"/>
            <a:ext cx="7488237" cy="53206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 algn="just">
              <a:lnSpc>
                <a:spcPct val="140000"/>
              </a:lnSpc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有功功率， 无功功率，视在功率，功率因数</a:t>
            </a:r>
          </a:p>
        </p:txBody>
      </p:sp>
      <p:sp>
        <p:nvSpPr>
          <p:cNvPr id="103434" name="Rectangle 5"/>
          <p:cNvSpPr/>
          <p:nvPr/>
        </p:nvSpPr>
        <p:spPr>
          <a:xfrm>
            <a:off x="684213" y="2751662"/>
            <a:ext cx="7632700" cy="53206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 algn="just">
              <a:lnSpc>
                <a:spcPct val="140000"/>
              </a:lnSpc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有功电阻， 无功电抗，有功电流，无功电流</a:t>
            </a:r>
          </a:p>
        </p:txBody>
      </p:sp>
      <p:sp>
        <p:nvSpPr>
          <p:cNvPr id="103435" name="Rectangle 5"/>
          <p:cNvSpPr/>
          <p:nvPr/>
        </p:nvSpPr>
        <p:spPr>
          <a:xfrm>
            <a:off x="684213" y="3393324"/>
            <a:ext cx="4895850" cy="53206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 algn="just">
              <a:lnSpc>
                <a:spcPct val="140000"/>
              </a:lnSpc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提高功率因数的意义和方法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EBA448-AF3B-0D6B-07D0-B99F62E7C962}"/>
              </a:ext>
            </a:extLst>
          </p:cNvPr>
          <p:cNvSpPr txBox="1"/>
          <p:nvPr/>
        </p:nvSpPr>
        <p:spPr>
          <a:xfrm>
            <a:off x="5101761" y="5075010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谐振状态的特点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值的物理意义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98D531-D90F-C95C-5A53-E7D7FEBC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33" grpId="0"/>
      <p:bldP spid="103434" grpId="0"/>
      <p:bldP spid="10343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233613" y="924489"/>
            <a:ext cx="3136080" cy="743733"/>
          </a:xfrm>
        </p:spPr>
        <p:txBody>
          <a:bodyPr wrap="square" lIns="91440" tIns="45720" rIns="91440" bIns="45720" anchor="ctr">
            <a:norm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麦克斯韦电磁理论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93188" name="Rectangle 3"/>
          <p:cNvSpPr>
            <a:spLocks noGrp="1" noRot="1"/>
          </p:cNvSpPr>
          <p:nvPr>
            <p:ph idx="4294967295"/>
          </p:nvPr>
        </p:nvSpPr>
        <p:spPr>
          <a:xfrm>
            <a:off x="327686" y="1586829"/>
            <a:ext cx="8816314" cy="727075"/>
          </a:xfrm>
        </p:spPr>
        <p:txBody>
          <a:bodyPr wrap="square" lIns="91440" tIns="45720" rIns="91440" bIns="45720" anchor="t">
            <a:noAutofit/>
          </a:bodyPr>
          <a:lstStyle/>
          <a:p>
            <a:pPr eaLnBrk="1" hangingPunct="1">
              <a:lnSpc>
                <a:spcPct val="170000"/>
              </a:lnSpc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为什么引入位移电流？（对称性问题和安培环路定理的局限性）</a:t>
            </a:r>
          </a:p>
        </p:txBody>
      </p:sp>
      <p:grpSp>
        <p:nvGrpSpPr>
          <p:cNvPr id="93189" name="Group 5"/>
          <p:cNvGrpSpPr/>
          <p:nvPr/>
        </p:nvGrpSpPr>
        <p:grpSpPr>
          <a:xfrm>
            <a:off x="295672" y="2453572"/>
            <a:ext cx="5724675" cy="762000"/>
            <a:chOff x="0" y="-24"/>
            <a:chExt cx="2939" cy="480"/>
          </a:xfrm>
        </p:grpSpPr>
        <p:graphicFrame>
          <p:nvGraphicFramePr>
            <p:cNvPr id="86021" name="Object 6"/>
            <p:cNvGraphicFramePr/>
            <p:nvPr>
              <p:extLst>
                <p:ext uri="{D42A27DB-BD31-4B8C-83A1-F6EECF244321}">
                  <p14:modId xmlns:p14="http://schemas.microsoft.com/office/powerpoint/2010/main" val="2343103754"/>
                </p:ext>
              </p:extLst>
            </p:nvPr>
          </p:nvGraphicFramePr>
          <p:xfrm>
            <a:off x="1372" y="-24"/>
            <a:ext cx="156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r:id="rId3" imgW="1657350" imgH="416560" progId="Equation.3">
                    <p:embed/>
                  </p:oleObj>
                </mc:Choice>
                <mc:Fallback>
                  <p:oleObj r:id="rId3" imgW="1657350" imgH="416560" progId="Equation.3">
                    <p:embed/>
                    <p:pic>
                      <p:nvPicPr>
                        <p:cNvPr id="86021" name="Object 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A5002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2" y="-24"/>
                          <a:ext cx="1567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2" name="Rectangle 6"/>
            <p:cNvSpPr/>
            <p:nvPr/>
          </p:nvSpPr>
          <p:spPr>
            <a:xfrm>
              <a:off x="0" y="31"/>
              <a:ext cx="10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位移电流</a:t>
              </a:r>
            </a:p>
          </p:txBody>
        </p:sp>
      </p:grpSp>
      <p:sp>
        <p:nvSpPr>
          <p:cNvPr id="93192" name="Rectangle 7"/>
          <p:cNvSpPr>
            <a:spLocks noRot="1"/>
          </p:cNvSpPr>
          <p:nvPr/>
        </p:nvSpPr>
        <p:spPr>
          <a:xfrm>
            <a:off x="327686" y="3235430"/>
            <a:ext cx="4914900" cy="727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麦克斯韦方程组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BC903D6-7697-77D3-5989-945D4123522E}"/>
              </a:ext>
            </a:extLst>
          </p:cNvPr>
          <p:cNvGrpSpPr/>
          <p:nvPr/>
        </p:nvGrpSpPr>
        <p:grpSpPr>
          <a:xfrm>
            <a:off x="-2440311" y="3916277"/>
            <a:ext cx="9414376" cy="2390651"/>
            <a:chOff x="-2644299" y="3763964"/>
            <a:chExt cx="10659904" cy="2769233"/>
          </a:xfrm>
        </p:grpSpPr>
        <p:sp>
          <p:nvSpPr>
            <p:cNvPr id="70664" name="Rectangle 13"/>
            <p:cNvSpPr/>
            <p:nvPr/>
          </p:nvSpPr>
          <p:spPr>
            <a:xfrm>
              <a:off x="-2644299" y="5117936"/>
              <a:ext cx="3200400" cy="5651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lnSpc>
                  <a:spcPct val="110000"/>
                </a:lnSpc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0665" name="Object 10"/>
            <p:cNvGraphicFramePr/>
            <p:nvPr/>
          </p:nvGraphicFramePr>
          <p:xfrm>
            <a:off x="1529239" y="5248111"/>
            <a:ext cx="1717675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r:id="rId5" imgW="1042035" imgH="342900" progId="Equation.3">
                    <p:embed/>
                  </p:oleObj>
                </mc:Choice>
                <mc:Fallback>
                  <p:oleObj r:id="rId5" imgW="1042035" imgH="342900" progId="Equation.3">
                    <p:embed/>
                    <p:pic>
                      <p:nvPicPr>
                        <p:cNvPr id="70665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9239" y="5248111"/>
                          <a:ext cx="1717675" cy="493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3" name="Object 9"/>
            <p:cNvGraphicFramePr/>
            <p:nvPr/>
          </p:nvGraphicFramePr>
          <p:xfrm>
            <a:off x="5714536" y="5719789"/>
            <a:ext cx="2301069" cy="807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r:id="rId7" imgW="1257300" imgH="416560" progId="Equation.3">
                    <p:embed/>
                  </p:oleObj>
                </mc:Choice>
                <mc:Fallback>
                  <p:oleObj r:id="rId7" imgW="1257300" imgH="416560" progId="Equation.3">
                    <p:embed/>
                    <p:pic>
                      <p:nvPicPr>
                        <p:cNvPr id="93193" name="Object 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A5002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14536" y="5719789"/>
                          <a:ext cx="2301069" cy="807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4" name="Object 10"/>
            <p:cNvGraphicFramePr/>
            <p:nvPr/>
          </p:nvGraphicFramePr>
          <p:xfrm>
            <a:off x="5737276" y="5257659"/>
            <a:ext cx="1256113" cy="37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r:id="rId9" imgW="628650" imgH="130810" progId="Equation.3">
                    <p:embed/>
                  </p:oleObj>
                </mc:Choice>
                <mc:Fallback>
                  <p:oleObj r:id="rId9" imgW="628650" imgH="130810" progId="Equation.3">
                    <p:embed/>
                    <p:pic>
                      <p:nvPicPr>
                        <p:cNvPr id="93194" name="Object 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A5002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37276" y="5257659"/>
                          <a:ext cx="1256113" cy="374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5" name="Object 11"/>
            <p:cNvGraphicFramePr/>
            <p:nvPr/>
          </p:nvGraphicFramePr>
          <p:xfrm>
            <a:off x="5773552" y="3763964"/>
            <a:ext cx="1448320" cy="453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r:id="rId11" imgW="751205" imgH="187960" progId="Equation.3">
                    <p:embed/>
                  </p:oleObj>
                </mc:Choice>
                <mc:Fallback>
                  <p:oleObj r:id="rId11" imgW="751205" imgH="187960" progId="Equation.3">
                    <p:embed/>
                    <p:pic>
                      <p:nvPicPr>
                        <p:cNvPr id="93195" name="Object 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A5002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73552" y="3763964"/>
                          <a:ext cx="1448320" cy="4530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6" name="Object 12"/>
            <p:cNvGraphicFramePr/>
            <p:nvPr/>
          </p:nvGraphicFramePr>
          <p:xfrm>
            <a:off x="5714266" y="4255957"/>
            <a:ext cx="1811076" cy="807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r:id="rId13" imgW="946785" imgH="416560" progId="Equation.3">
                    <p:embed/>
                  </p:oleObj>
                </mc:Choice>
                <mc:Fallback>
                  <p:oleObj r:id="rId13" imgW="946785" imgH="416560" progId="Equation.3">
                    <p:embed/>
                    <p:pic>
                      <p:nvPicPr>
                        <p:cNvPr id="93196" name="Object 1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A5002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14266" y="4255957"/>
                          <a:ext cx="1811076" cy="807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60" name="Group 5"/>
            <p:cNvGrpSpPr/>
            <p:nvPr/>
          </p:nvGrpSpPr>
          <p:grpSpPr>
            <a:xfrm>
              <a:off x="-457200" y="4381740"/>
              <a:ext cx="4738848" cy="736471"/>
              <a:chOff x="0" y="0"/>
              <a:chExt cx="3501" cy="582"/>
            </a:xfrm>
          </p:grpSpPr>
          <p:sp>
            <p:nvSpPr>
              <p:cNvPr id="70661" name="Rectangle 10"/>
              <p:cNvSpPr/>
              <p:nvPr/>
            </p:nvSpPr>
            <p:spPr>
              <a:xfrm>
                <a:off x="0" y="65"/>
                <a:ext cx="1488" cy="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0662" name="Object 7"/>
              <p:cNvGraphicFramePr/>
              <p:nvPr>
                <p:extLst>
                  <p:ext uri="{D42A27DB-BD31-4B8C-83A1-F6EECF244321}">
                    <p14:modId xmlns:p14="http://schemas.microsoft.com/office/powerpoint/2010/main" val="174381302"/>
                  </p:ext>
                </p:extLst>
              </p:nvPr>
            </p:nvGraphicFramePr>
            <p:xfrm>
              <a:off x="1488" y="0"/>
              <a:ext cx="2013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4" r:id="rId15" imgW="1778635" imgH="520700" progId="Equation.3">
                      <p:embed/>
                    </p:oleObj>
                  </mc:Choice>
                  <mc:Fallback>
                    <p:oleObj r:id="rId15" imgW="1778635" imgH="520700" progId="Equation.3">
                      <p:embed/>
                      <p:pic>
                        <p:nvPicPr>
                          <p:cNvPr id="70662" name="Object 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488" y="0"/>
                            <a:ext cx="2013" cy="5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666" name="Group 11"/>
            <p:cNvGrpSpPr/>
            <p:nvPr/>
          </p:nvGrpSpPr>
          <p:grpSpPr>
            <a:xfrm>
              <a:off x="17091" y="3804711"/>
              <a:ext cx="4372030" cy="520085"/>
              <a:chOff x="0" y="0"/>
              <a:chExt cx="3091" cy="411"/>
            </a:xfrm>
          </p:grpSpPr>
          <p:graphicFrame>
            <p:nvGraphicFramePr>
              <p:cNvPr id="70667" name="Object 12"/>
              <p:cNvGraphicFramePr/>
              <p:nvPr/>
            </p:nvGraphicFramePr>
            <p:xfrm>
              <a:off x="1056" y="0"/>
              <a:ext cx="2035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5" r:id="rId17" imgW="1677035" imgH="342900" progId="Equation.3">
                      <p:embed/>
                    </p:oleObj>
                  </mc:Choice>
                  <mc:Fallback>
                    <p:oleObj r:id="rId17" imgW="1677035" imgH="342900" progId="Equation.3">
                      <p:embed/>
                      <p:pic>
                        <p:nvPicPr>
                          <p:cNvPr id="70667" name="Object 1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056" y="0"/>
                            <a:ext cx="2035" cy="4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68" name="Rectangle 17"/>
              <p:cNvSpPr/>
              <p:nvPr/>
            </p:nvSpPr>
            <p:spPr>
              <a:xfrm>
                <a:off x="0" y="48"/>
                <a:ext cx="1020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0671" name="Object 16"/>
            <p:cNvGraphicFramePr/>
            <p:nvPr/>
          </p:nvGraphicFramePr>
          <p:xfrm>
            <a:off x="3214223" y="5867083"/>
            <a:ext cx="259885" cy="455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r:id="rId19" imgW="114300" imgH="177165" progId="Equation.DSMT4">
                    <p:embed/>
                  </p:oleObj>
                </mc:Choice>
                <mc:Fallback>
                  <p:oleObj r:id="rId19" imgW="114300" imgH="177165" progId="Equation.DSMT4">
                    <p:embed/>
                    <p:pic>
                      <p:nvPicPr>
                        <p:cNvPr id="70671" name="Object 1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14223" y="5867083"/>
                          <a:ext cx="259885" cy="4555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30382" y="5719789"/>
            <a:ext cx="3104006" cy="813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r:id="rId21" imgW="1676400" imgH="469900" progId="Equation.KSEE3">
                    <p:embed/>
                  </p:oleObj>
                </mc:Choice>
                <mc:Fallback>
                  <p:oleObj r:id="rId21" imgW="1676400" imgH="469900" progId="Equation.KSEE3">
                    <p:embed/>
                    <p:pic>
                      <p:nvPicPr>
                        <p:cNvPr id="2" name="对象 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30382" y="5719789"/>
                          <a:ext cx="3104006" cy="813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B3ABCC2-0C9A-658D-FFC1-EC265B169C43}"/>
              </a:ext>
            </a:extLst>
          </p:cNvPr>
          <p:cNvSpPr txBox="1"/>
          <p:nvPr/>
        </p:nvSpPr>
        <p:spPr>
          <a:xfrm>
            <a:off x="1206709" y="227009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第八章 麦克斯韦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电磁理论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A3F73-B33F-3DD1-B025-2F084D75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93188" grpId="0" build="p"/>
      <p:bldP spid="931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381" y="272684"/>
            <a:ext cx="4985238" cy="1143000"/>
          </a:xfrm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j-lt"/>
                <a:ea typeface="黑体" panose="02010609060101010101" pitchFamily="49" charset="-122"/>
                <a:cs typeface="+mj-cs"/>
              </a:rPr>
              <a:t>第一章 静电场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684"/>
            <a:ext cx="8450263" cy="4525963"/>
          </a:xfrm>
        </p:spPr>
        <p:txBody>
          <a:bodyPr>
            <a:normAutofit fontScale="92500"/>
          </a:bodyPr>
          <a:lstStyle/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：电荷，电场，电势，静电能</a:t>
            </a:r>
            <a:r>
              <a:rPr lang="en-US" altLang="zh-CN" noProof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noProof="1">
                <a:latin typeface="黑体" panose="02010609060101010101" pitchFamily="49" charset="-122"/>
                <a:ea typeface="黑体" panose="02010609060101010101" pitchFamily="49" charset="-122"/>
              </a:rPr>
              <a:t>自能、互能</a:t>
            </a:r>
            <a:r>
              <a:rPr lang="en-US" altLang="zh-CN" noProof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noProof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noProof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noProof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定律和原理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：库仑定律， 电场强度</a:t>
            </a:r>
            <a:r>
              <a:rPr lang="zh-CN" altLang="en-US" noProof="1">
                <a:latin typeface="黑体" panose="02010609060101010101" pitchFamily="49" charset="-122"/>
                <a:ea typeface="黑体" panose="02010609060101010101" pitchFamily="49" charset="-122"/>
              </a:rPr>
              <a:t>叠加原理，电势叠加原理 </a:t>
            </a:r>
            <a:r>
              <a:rPr lang="en-US" altLang="zh-CN" noProof="1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：高斯定理， 环路定理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：电场与电势的关系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：电场与电势的计算，静电能的计算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4EDF1-6A09-C91D-D925-13A40EB8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/>
          </p:cNvSpPr>
          <p:nvPr/>
        </p:nvSpPr>
        <p:spPr>
          <a:xfrm>
            <a:off x="301308" y="7366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5655" y="1216660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电磁波的产生</a:t>
            </a:r>
            <a:r>
              <a:rPr lang="en-US" altLang="zh-CN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(B)</a:t>
            </a:r>
            <a:endParaRPr lang="zh-CN" altLang="en-US" sz="280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2122170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电磁波的基本性质 </a:t>
            </a:r>
            <a:r>
              <a:rPr lang="en-US" altLang="zh-CN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(B)</a:t>
            </a:r>
            <a:endParaRPr lang="zh-CN" altLang="en-US" sz="280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5505" y="5273675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电磁波的能流密度</a:t>
            </a:r>
            <a:r>
              <a:rPr lang="en-US" altLang="zh-CN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(B)</a:t>
            </a:r>
            <a:endParaRPr lang="zh-CN" altLang="en-US" sz="280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</p:txBody>
      </p:sp>
      <p:graphicFrame>
        <p:nvGraphicFramePr>
          <p:cNvPr id="78881" name="Object 33"/>
          <p:cNvGraphicFramePr/>
          <p:nvPr/>
        </p:nvGraphicFramePr>
        <p:xfrm>
          <a:off x="1376680" y="5941695"/>
          <a:ext cx="1836420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3" imgW="673100" imgH="215900" progId="Equation.3">
                  <p:embed/>
                </p:oleObj>
              </mc:Choice>
              <mc:Fallback>
                <p:oleObj r:id="rId3" imgW="673100" imgH="215900" progId="Equation.3">
                  <p:embed/>
                  <p:pic>
                    <p:nvPicPr>
                      <p:cNvPr id="78881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6680" y="5941695"/>
                        <a:ext cx="1836420" cy="588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/>
          <p:nvPr/>
        </p:nvGraphicFramePr>
        <p:xfrm>
          <a:off x="4032568" y="5693886"/>
          <a:ext cx="2031365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5" imgW="736600" imgH="393700" progId="Equation.3">
                  <p:embed/>
                </p:oleObj>
              </mc:Choice>
              <mc:Fallback>
                <p:oleObj r:id="rId5" imgW="736600" imgH="393700" progId="Equation.3">
                  <p:embed/>
                  <p:pic>
                    <p:nvPicPr>
                      <p:cNvPr id="80904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568" y="5693886"/>
                        <a:ext cx="2031365" cy="1084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50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780" y="1005840"/>
            <a:ext cx="3059430" cy="171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07770" y="2825750"/>
            <a:ext cx="153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）横波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3170" y="3599498"/>
            <a:ext cx="5366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的关系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3170" y="4431665"/>
            <a:ext cx="1736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）</a:t>
            </a:r>
            <a:r>
              <a:rPr lang="zh-CN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波速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83496" y="3198198"/>
            <a:ext cx="121058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uFillTx/>
                <a:ea typeface="黑体" panose="02010609060101010101" pitchFamily="49" charset="-122"/>
                <a:sym typeface="+mn-ea"/>
              </a:rPr>
              <a:t>矢量方向</a:t>
            </a:r>
          </a:p>
          <a:p>
            <a:r>
              <a:rPr lang="zh-CN" altLang="en-US" sz="2000" dirty="0">
                <a:uFillTx/>
                <a:ea typeface="黑体" panose="02010609060101010101" pitchFamily="49" charset="-122"/>
                <a:sym typeface="+mn-ea"/>
              </a:rPr>
              <a:t>幅值关系</a:t>
            </a:r>
          </a:p>
          <a:p>
            <a:r>
              <a:rPr lang="zh-CN" altLang="en-US" sz="2000" dirty="0">
                <a:uFillTx/>
                <a:ea typeface="黑体" panose="02010609060101010101" pitchFamily="49" charset="-122"/>
                <a:sym typeface="+mn-ea"/>
              </a:rPr>
              <a:t>相位关系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04490" y="4177030"/>
            <a:ext cx="4053205" cy="1038860"/>
            <a:chOff x="4560" y="6629"/>
            <a:chExt cx="6383" cy="1636"/>
          </a:xfrm>
        </p:grpSpPr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646" y="6762"/>
            <a:ext cx="2297" cy="1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r:id="rId8" imgW="698500" imgH="457200" progId="Equation.KSEE3">
                    <p:embed/>
                  </p:oleObj>
                </mc:Choice>
                <mc:Fallback>
                  <p:oleObj r:id="rId8" imgW="698500" imgH="457200" progId="Equation.KSEE3">
                    <p:embed/>
                    <p:pic>
                      <p:nvPicPr>
                        <p:cNvPr id="10" name="对象 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646" y="6762"/>
                          <a:ext cx="2297" cy="15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60" y="6629"/>
            <a:ext cx="3454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r:id="rId10" imgW="965200" imgH="457200" progId="Equation.KSEE3">
                    <p:embed/>
                  </p:oleObj>
                </mc:Choice>
                <mc:Fallback>
                  <p:oleObj r:id="rId10" imgW="965200" imgH="457200" progId="Equation.KSEE3">
                    <p:embed/>
                    <p:pic>
                      <p:nvPicPr>
                        <p:cNvPr id="11" name="对象 1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60" y="6629"/>
                          <a:ext cx="3454" cy="1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66C91D0-AD1C-6BAC-FD41-9EB48A07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658" y="6388735"/>
            <a:ext cx="2057400" cy="365125"/>
          </a:xfrm>
        </p:spPr>
        <p:txBody>
          <a:bodyPr/>
          <a:lstStyle/>
          <a:p>
            <a:fld id="{611B8B1C-5588-4474-80C1-46D5B41A27F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6" grpId="0"/>
      <p:bldP spid="7" grpId="0"/>
      <p:bldP spid="7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6649B4-1178-6BCE-0118-87F0E5A14C1F}"/>
              </a:ext>
            </a:extLst>
          </p:cNvPr>
          <p:cNvSpPr txBox="1"/>
          <p:nvPr/>
        </p:nvSpPr>
        <p:spPr>
          <a:xfrm>
            <a:off x="3697303" y="27826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展  望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E6F33-C0A5-0445-B725-D71C01DF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8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DA4F60-4E59-5187-2A22-104A4975394E}"/>
              </a:ext>
            </a:extLst>
          </p:cNvPr>
          <p:cNvSpPr txBox="1"/>
          <p:nvPr/>
        </p:nvSpPr>
        <p:spPr>
          <a:xfrm>
            <a:off x="3371989" y="8728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静电学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36433-E2CD-1CF9-4484-0ADAE85C9B8A}"/>
              </a:ext>
            </a:extLst>
          </p:cNvPr>
          <p:cNvSpPr txBox="1"/>
          <p:nvPr/>
        </p:nvSpPr>
        <p:spPr>
          <a:xfrm>
            <a:off x="378360" y="801536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我们是否找到了求解静电学的问题终极方法？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7B851-A781-D686-F288-C1A5F9E974D3}"/>
              </a:ext>
            </a:extLst>
          </p:cNvPr>
          <p:cNvSpPr txBox="1"/>
          <p:nvPr/>
        </p:nvSpPr>
        <p:spPr>
          <a:xfrm>
            <a:off x="1955533" y="1573503"/>
            <a:ext cx="1440160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电荷分布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38278-0F99-4C9D-A4A7-09C099148E52}"/>
              </a:ext>
            </a:extLst>
          </p:cNvPr>
          <p:cNvSpPr txBox="1"/>
          <p:nvPr/>
        </p:nvSpPr>
        <p:spPr>
          <a:xfrm>
            <a:off x="3935518" y="1582082"/>
            <a:ext cx="1136702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静电场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A96DCFD-8C67-FC14-E5EB-E7B442F6DE21}"/>
              </a:ext>
            </a:extLst>
          </p:cNvPr>
          <p:cNvSpPr/>
          <p:nvPr/>
        </p:nvSpPr>
        <p:spPr>
          <a:xfrm>
            <a:off x="3450055" y="1737497"/>
            <a:ext cx="407748" cy="14865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0426F37-9AFD-E510-194F-2F898E84532C}"/>
              </a:ext>
            </a:extLst>
          </p:cNvPr>
          <p:cNvGrpSpPr/>
          <p:nvPr/>
        </p:nvGrpSpPr>
        <p:grpSpPr>
          <a:xfrm>
            <a:off x="5163879" y="1564271"/>
            <a:ext cx="1331435" cy="461665"/>
            <a:chOff x="5163879" y="1564271"/>
            <a:chExt cx="1331435" cy="4616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2626CB-73F7-9490-5763-32C0D0CFC9FF}"/>
                </a:ext>
              </a:extLst>
            </p:cNvPr>
            <p:cNvSpPr txBox="1"/>
            <p:nvPr/>
          </p:nvSpPr>
          <p:spPr>
            <a:xfrm>
              <a:off x="5662072" y="1564271"/>
              <a:ext cx="833242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电势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1B8C1EB2-1705-72B1-FFA5-DA59AB296103}"/>
                </a:ext>
              </a:extLst>
            </p:cNvPr>
            <p:cNvSpPr/>
            <p:nvPr/>
          </p:nvSpPr>
          <p:spPr>
            <a:xfrm>
              <a:off x="5163879" y="1728269"/>
              <a:ext cx="407748" cy="13168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43B2358-4E16-A295-411D-964186CBC2F2}"/>
              </a:ext>
            </a:extLst>
          </p:cNvPr>
          <p:cNvGrpSpPr/>
          <p:nvPr/>
        </p:nvGrpSpPr>
        <p:grpSpPr>
          <a:xfrm>
            <a:off x="6583269" y="1543511"/>
            <a:ext cx="1633665" cy="461665"/>
            <a:chOff x="6583269" y="1543511"/>
            <a:chExt cx="1633665" cy="4616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4E10826-1D99-B3B1-8527-8D3DC9C10B45}"/>
                </a:ext>
              </a:extLst>
            </p:cNvPr>
            <p:cNvSpPr txBox="1"/>
            <p:nvPr/>
          </p:nvSpPr>
          <p:spPr>
            <a:xfrm>
              <a:off x="7064806" y="1543511"/>
              <a:ext cx="1152128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静电能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737A00A6-39DF-9B0C-B377-7FA011583813}"/>
                </a:ext>
              </a:extLst>
            </p:cNvPr>
            <p:cNvSpPr/>
            <p:nvPr/>
          </p:nvSpPr>
          <p:spPr>
            <a:xfrm>
              <a:off x="6583269" y="1728269"/>
              <a:ext cx="392928" cy="148653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8E984AB-411A-440B-17A0-603D40545055}"/>
              </a:ext>
            </a:extLst>
          </p:cNvPr>
          <p:cNvSpPr txBox="1"/>
          <p:nvPr/>
        </p:nvSpPr>
        <p:spPr>
          <a:xfrm>
            <a:off x="1958448" y="2380642"/>
            <a:ext cx="1440160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自由电荷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5B63F1-114F-A919-A525-1D1D86C03F08}"/>
              </a:ext>
            </a:extLst>
          </p:cNvPr>
          <p:cNvSpPr txBox="1"/>
          <p:nvPr/>
        </p:nvSpPr>
        <p:spPr>
          <a:xfrm>
            <a:off x="483181" y="15642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无介质：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78B958-EDF4-8AB4-AEAB-79346362778B}"/>
              </a:ext>
            </a:extLst>
          </p:cNvPr>
          <p:cNvSpPr txBox="1"/>
          <p:nvPr/>
        </p:nvSpPr>
        <p:spPr>
          <a:xfrm>
            <a:off x="507417" y="2380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有介质：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E0C8503-AB23-9746-EB41-C5DC857C6DE9}"/>
              </a:ext>
            </a:extLst>
          </p:cNvPr>
          <p:cNvSpPr/>
          <p:nvPr/>
        </p:nvSpPr>
        <p:spPr>
          <a:xfrm>
            <a:off x="3452969" y="2553866"/>
            <a:ext cx="407748" cy="13367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784EF6A-7901-7DA3-0693-BC5F7D8EF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1715" y="2355045"/>
          <a:ext cx="4122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784EF6A-7901-7DA3-0693-BC5F7D8EFB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1715" y="2355045"/>
                        <a:ext cx="41220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5FB5DF0-6C1F-A9DA-D563-5C21F404B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8593" y="2334707"/>
          <a:ext cx="3807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5FB5DF0-6C1F-A9DA-D563-5C21F404B8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593" y="2334707"/>
                        <a:ext cx="38070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EE799635-8266-4205-DDDE-5B25BC188C17}"/>
              </a:ext>
            </a:extLst>
          </p:cNvPr>
          <p:cNvSpPr/>
          <p:nvPr/>
        </p:nvSpPr>
        <p:spPr>
          <a:xfrm>
            <a:off x="4268630" y="2561587"/>
            <a:ext cx="407748" cy="1316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8F8781F-2BF7-E010-2921-C7783D833467}"/>
              </a:ext>
            </a:extLst>
          </p:cNvPr>
          <p:cNvSpPr/>
          <p:nvPr/>
        </p:nvSpPr>
        <p:spPr>
          <a:xfrm>
            <a:off x="5075135" y="2555854"/>
            <a:ext cx="407748" cy="1316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9B12067-A636-365A-B62E-64A43825A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2202" y="2334707"/>
          <a:ext cx="3807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9B12067-A636-365A-B62E-64A43825A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2202" y="2334707"/>
                        <a:ext cx="38070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DC15A13B-5C84-22E8-58DF-82E4AFE36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756" y="2204666"/>
          <a:ext cx="53910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DC15A13B-5C84-22E8-58DF-82E4AFE36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1756" y="2204666"/>
                        <a:ext cx="539100" cy="69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>
            <a:extLst>
              <a:ext uri="{FF2B5EF4-FFF2-40B4-BE49-F238E27FC236}">
                <a16:creationId xmlns:a16="http://schemas.microsoft.com/office/drawing/2014/main" id="{348CE5D4-B53C-BE9E-4A6C-37A7B9382647}"/>
              </a:ext>
            </a:extLst>
          </p:cNvPr>
          <p:cNvSpPr/>
          <p:nvPr/>
        </p:nvSpPr>
        <p:spPr>
          <a:xfrm>
            <a:off x="5956558" y="2569888"/>
            <a:ext cx="407748" cy="1316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CFA38D-6532-C888-E51A-855D92C5BBE4}"/>
              </a:ext>
            </a:extLst>
          </p:cNvPr>
          <p:cNvSpPr txBox="1"/>
          <p:nvPr/>
        </p:nvSpPr>
        <p:spPr>
          <a:xfrm>
            <a:off x="2814073" y="3422582"/>
            <a:ext cx="964989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B267DB-37CA-7F37-BEDC-480ABDDD31EB}"/>
              </a:ext>
            </a:extLst>
          </p:cNvPr>
          <p:cNvSpPr txBox="1"/>
          <p:nvPr/>
        </p:nvSpPr>
        <p:spPr>
          <a:xfrm>
            <a:off x="5237951" y="3422582"/>
            <a:ext cx="964989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880C8B3-BC78-9A75-F3E6-435F72EBCE86}"/>
              </a:ext>
            </a:extLst>
          </p:cNvPr>
          <p:cNvSpPr/>
          <p:nvPr/>
        </p:nvSpPr>
        <p:spPr>
          <a:xfrm>
            <a:off x="3831202" y="3551603"/>
            <a:ext cx="1365249" cy="1316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E49B05B-995C-4837-6AE3-CB9BF290C0BF}"/>
              </a:ext>
            </a:extLst>
          </p:cNvPr>
          <p:cNvSpPr/>
          <p:nvPr/>
        </p:nvSpPr>
        <p:spPr>
          <a:xfrm rot="10800000">
            <a:off x="3820444" y="3720976"/>
            <a:ext cx="1365249" cy="1316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CFE14DE-E90A-57ED-58C8-7E5C489EF684}"/>
              </a:ext>
            </a:extLst>
          </p:cNvPr>
          <p:cNvGrpSpPr/>
          <p:nvPr/>
        </p:nvGrpSpPr>
        <p:grpSpPr>
          <a:xfrm>
            <a:off x="5461467" y="4226525"/>
            <a:ext cx="3416320" cy="2175927"/>
            <a:chOff x="6428154" y="2663746"/>
            <a:chExt cx="3416320" cy="2175927"/>
          </a:xfrm>
        </p:grpSpPr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61B861E7-1AFF-0141-3E14-04D27DF254ED}"/>
                </a:ext>
              </a:extLst>
            </p:cNvPr>
            <p:cNvSpPr/>
            <p:nvPr/>
          </p:nvSpPr>
          <p:spPr>
            <a:xfrm>
              <a:off x="7169627" y="2957849"/>
              <a:ext cx="1415772" cy="1270473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EF00738-EF57-EEE9-9959-745D24501462}"/>
                </a:ext>
              </a:extLst>
            </p:cNvPr>
            <p:cNvSpPr txBox="1"/>
            <p:nvPr/>
          </p:nvSpPr>
          <p:spPr>
            <a:xfrm>
              <a:off x="6428154" y="4470341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不具有高对称性时电荷分布未知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20F7803-89DA-A6AE-5AFB-31869DCAAA11}"/>
                </a:ext>
              </a:extLst>
            </p:cNvPr>
            <p:cNvSpPr txBox="1"/>
            <p:nvPr/>
          </p:nvSpPr>
          <p:spPr>
            <a:xfrm>
              <a:off x="6980539" y="2980377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45CC8E-48A1-63E8-21E3-6792158C8DC7}"/>
                </a:ext>
              </a:extLst>
            </p:cNvPr>
            <p:cNvSpPr txBox="1"/>
            <p:nvPr/>
          </p:nvSpPr>
          <p:spPr>
            <a:xfrm>
              <a:off x="7333218" y="3040487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9AC2638-C3B7-BCBE-B4C6-1912EC93A007}"/>
                </a:ext>
              </a:extLst>
            </p:cNvPr>
            <p:cNvSpPr txBox="1"/>
            <p:nvPr/>
          </p:nvSpPr>
          <p:spPr>
            <a:xfrm>
              <a:off x="7715205" y="30349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13F7E0-5987-DCCF-7304-049A6F316774}"/>
                </a:ext>
              </a:extLst>
            </p:cNvPr>
            <p:cNvSpPr txBox="1"/>
            <p:nvPr/>
          </p:nvSpPr>
          <p:spPr>
            <a:xfrm>
              <a:off x="8080191" y="299096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41280E-1359-DFFC-17D2-E72CD2B42ED4}"/>
                </a:ext>
              </a:extLst>
            </p:cNvPr>
            <p:cNvSpPr txBox="1"/>
            <p:nvPr/>
          </p:nvSpPr>
          <p:spPr>
            <a:xfrm>
              <a:off x="8205885" y="2758221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E00BD4B-FD39-5797-CD24-81AD1230765F}"/>
                </a:ext>
              </a:extLst>
            </p:cNvPr>
            <p:cNvSpPr txBox="1"/>
            <p:nvPr/>
          </p:nvSpPr>
          <p:spPr>
            <a:xfrm>
              <a:off x="7875031" y="2678640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ECD6EE-6441-EE1C-B020-EAC96F9B6651}"/>
                </a:ext>
              </a:extLst>
            </p:cNvPr>
            <p:cNvSpPr txBox="1"/>
            <p:nvPr/>
          </p:nvSpPr>
          <p:spPr>
            <a:xfrm>
              <a:off x="7473773" y="2663746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0B85D1F-7312-1416-0427-F5CB4E592DFF}"/>
                </a:ext>
              </a:extLst>
            </p:cNvPr>
            <p:cNvSpPr txBox="1"/>
            <p:nvPr/>
          </p:nvSpPr>
          <p:spPr>
            <a:xfrm>
              <a:off x="7150091" y="2713683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FA47CF0-8232-94A0-CEC4-33B417F31B66}"/>
                </a:ext>
              </a:extLst>
            </p:cNvPr>
            <p:cNvSpPr txBox="1"/>
            <p:nvPr/>
          </p:nvSpPr>
          <p:spPr>
            <a:xfrm>
              <a:off x="7041531" y="3780227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D7AB366-259F-5090-757D-5CFBFA404946}"/>
                </a:ext>
              </a:extLst>
            </p:cNvPr>
            <p:cNvSpPr txBox="1"/>
            <p:nvPr/>
          </p:nvSpPr>
          <p:spPr>
            <a:xfrm>
              <a:off x="7357592" y="3867281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75DCDE7-0A0C-3D78-339D-38B6E7844F28}"/>
                </a:ext>
              </a:extLst>
            </p:cNvPr>
            <p:cNvSpPr txBox="1"/>
            <p:nvPr/>
          </p:nvSpPr>
          <p:spPr>
            <a:xfrm>
              <a:off x="7737446" y="3894810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819B9D5-84F3-55D2-2BA6-080888178954}"/>
                </a:ext>
              </a:extLst>
            </p:cNvPr>
            <p:cNvSpPr txBox="1"/>
            <p:nvPr/>
          </p:nvSpPr>
          <p:spPr>
            <a:xfrm>
              <a:off x="8136314" y="3841067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AAFE828-40D0-B033-FAC5-E2E593C9DD8F}"/>
                </a:ext>
              </a:extLst>
            </p:cNvPr>
            <p:cNvSpPr txBox="1"/>
            <p:nvPr/>
          </p:nvSpPr>
          <p:spPr>
            <a:xfrm>
              <a:off x="7373481" y="3430638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A292D37-283A-F22B-2ABA-5D9C9DC33950}"/>
                </a:ext>
              </a:extLst>
            </p:cNvPr>
            <p:cNvSpPr txBox="1"/>
            <p:nvPr/>
          </p:nvSpPr>
          <p:spPr>
            <a:xfrm>
              <a:off x="8074395" y="3409143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+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3554BC6F-FC53-DEFF-8F4F-B844A1D7A85E}"/>
              </a:ext>
            </a:extLst>
          </p:cNvPr>
          <p:cNvSpPr/>
          <p:nvPr/>
        </p:nvSpPr>
        <p:spPr>
          <a:xfrm>
            <a:off x="1869645" y="4364171"/>
            <a:ext cx="1372028" cy="1372028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92F662-3F48-D5B4-BE47-D86C8F7A18D5}"/>
              </a:ext>
            </a:extLst>
          </p:cNvPr>
          <p:cNvSpPr txBox="1"/>
          <p:nvPr/>
        </p:nvSpPr>
        <p:spPr>
          <a:xfrm>
            <a:off x="2378568" y="475276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27E8205-D751-2801-3203-576F12FD8888}"/>
              </a:ext>
            </a:extLst>
          </p:cNvPr>
          <p:cNvSpPr txBox="1"/>
          <p:nvPr/>
        </p:nvSpPr>
        <p:spPr>
          <a:xfrm>
            <a:off x="2393107" y="427802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C83C244-0C9B-FFB5-4657-855D8169434E}"/>
              </a:ext>
            </a:extLst>
          </p:cNvPr>
          <p:cNvSpPr txBox="1"/>
          <p:nvPr/>
        </p:nvSpPr>
        <p:spPr>
          <a:xfrm>
            <a:off x="1877691" y="475276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A516227-9448-148B-97B9-71575ED85F6D}"/>
              </a:ext>
            </a:extLst>
          </p:cNvPr>
          <p:cNvSpPr txBox="1"/>
          <p:nvPr/>
        </p:nvSpPr>
        <p:spPr>
          <a:xfrm>
            <a:off x="2892318" y="475276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5438204-A43E-371D-9EAA-A4E4A71C1A0C}"/>
              </a:ext>
            </a:extLst>
          </p:cNvPr>
          <p:cNvSpPr txBox="1"/>
          <p:nvPr/>
        </p:nvSpPr>
        <p:spPr>
          <a:xfrm>
            <a:off x="2365444" y="518246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3DB794-0C94-BC96-FDB7-3F2E779456E0}"/>
              </a:ext>
            </a:extLst>
          </p:cNvPr>
          <p:cNvSpPr txBox="1"/>
          <p:nvPr/>
        </p:nvSpPr>
        <p:spPr>
          <a:xfrm>
            <a:off x="1390501" y="60331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具有高对称性的带电体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15FAA7-A004-53F8-72C6-A462242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3" grpId="0" animBg="1"/>
      <p:bldP spid="14" grpId="0"/>
      <p:bldP spid="15" grpId="0"/>
      <p:bldP spid="16" grpId="0" animBg="1"/>
      <p:bldP spid="19" grpId="0" animBg="1"/>
      <p:bldP spid="20" grpId="0" animBg="1"/>
      <p:bldP spid="23" grpId="0" animBg="1"/>
      <p:bldP spid="31" grpId="0" animBg="1"/>
      <p:bldP spid="32" grpId="0" animBg="1"/>
      <p:bldP spid="33" grpId="0" animBg="1"/>
      <p:bldP spid="34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141FBD-88C7-E6D8-E19E-2966205B3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837" y="2286989"/>
          <a:ext cx="1219347" cy="4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141FBD-88C7-E6D8-E19E-2966205B30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837" y="2286989"/>
                        <a:ext cx="1219347" cy="4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7472DE3-CBDC-5198-3170-14D852A0D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744" y="1477766"/>
          <a:ext cx="1268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660240" imgH="253800" progId="Equation.DSMT4">
                  <p:embed/>
                </p:oleObj>
              </mc:Choice>
              <mc:Fallback>
                <p:oleObj name="Equation" r:id="rId5" imgW="660240" imgH="253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7472DE3-CBDC-5198-3170-14D852A0D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744" y="1477766"/>
                        <a:ext cx="1268412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77F55B-5072-78C1-B6FD-903C003B4F77}"/>
              </a:ext>
            </a:extLst>
          </p:cNvPr>
          <p:cNvGrpSpPr/>
          <p:nvPr/>
        </p:nvGrpSpPr>
        <p:grpSpPr>
          <a:xfrm>
            <a:off x="1996801" y="1632546"/>
            <a:ext cx="2357520" cy="1723465"/>
            <a:chOff x="1996801" y="1632546"/>
            <a:chExt cx="2357520" cy="1723465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9DBF1504-6724-E677-3122-94DA830E2015}"/>
                </a:ext>
              </a:extLst>
            </p:cNvPr>
            <p:cNvSpPr/>
            <p:nvPr/>
          </p:nvSpPr>
          <p:spPr>
            <a:xfrm>
              <a:off x="1996801" y="1632546"/>
              <a:ext cx="293195" cy="17234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E58EBE0C-D138-98CE-5A99-42A86DA010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4071" y="2095787"/>
            <a:ext cx="2000250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7" imgW="1041120" imgH="406080" progId="Equation.DSMT4">
                    <p:embed/>
                  </p:oleObj>
                </mc:Choice>
                <mc:Fallback>
                  <p:oleObj name="Equation" r:id="rId7" imgW="1041120" imgH="40608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E58EBE0C-D138-98CE-5A99-42A86DA010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54071" y="2095787"/>
                          <a:ext cx="2000250" cy="779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8F1A1B-652F-C50A-F334-A1204FF8D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5054" y="2059698"/>
          <a:ext cx="1415770" cy="74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774360" imgH="406080" progId="Equation.DSMT4">
                  <p:embed/>
                </p:oleObj>
              </mc:Choice>
              <mc:Fallback>
                <p:oleObj name="Equation" r:id="rId9" imgW="774360" imgH="4060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A8F1A1B-652F-C50A-F334-A1204FF8DB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5054" y="2059698"/>
                        <a:ext cx="1415770" cy="742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FCBE7D9C-4A10-2E9D-E669-FE33F8048DD6}"/>
              </a:ext>
            </a:extLst>
          </p:cNvPr>
          <p:cNvSpPr/>
          <p:nvPr/>
        </p:nvSpPr>
        <p:spPr>
          <a:xfrm>
            <a:off x="4484883" y="2346822"/>
            <a:ext cx="407748" cy="1316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D4AA6F-C7DD-E218-A635-8C7D323F3531}"/>
              </a:ext>
            </a:extLst>
          </p:cNvPr>
          <p:cNvSpPr txBox="1"/>
          <p:nvPr/>
        </p:nvSpPr>
        <p:spPr>
          <a:xfrm>
            <a:off x="6571311" y="2125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泊松方程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D652A82-1859-689D-A246-BAF274297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869" y="3109955"/>
          <a:ext cx="999865" cy="4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1" imgW="520560" imgH="215640" progId="Equation.DSMT4">
                  <p:embed/>
                </p:oleObj>
              </mc:Choice>
              <mc:Fallback>
                <p:oleObj name="Equation" r:id="rId11" imgW="520560" imgH="215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D652A82-1859-689D-A246-BAF2742974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5869" y="3109955"/>
                        <a:ext cx="999865" cy="4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99F1D6-E887-3618-E685-66D64FB563FA}"/>
              </a:ext>
            </a:extLst>
          </p:cNvPr>
          <p:cNvGrpSpPr/>
          <p:nvPr/>
        </p:nvGrpSpPr>
        <p:grpSpPr>
          <a:xfrm>
            <a:off x="4760840" y="3262487"/>
            <a:ext cx="3305471" cy="1129978"/>
            <a:chOff x="4760840" y="3262487"/>
            <a:chExt cx="3305471" cy="1129978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74CF0114-2E34-2EFE-22CE-FCA665AA8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840" y="3262487"/>
            <a:ext cx="1889699" cy="490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Equation" r:id="rId13" imgW="977760" imgH="253800" progId="Equation.DSMT4">
                    <p:embed/>
                  </p:oleObj>
                </mc:Choice>
                <mc:Fallback>
                  <p:oleObj name="Equation" r:id="rId13" imgW="97776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74CF0114-2E34-2EFE-22CE-FCA665AA89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60840" y="3262487"/>
                          <a:ext cx="1889699" cy="4908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CDE3191-E911-7C28-9736-A872DD542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0067" y="3930800"/>
            <a:ext cx="1731244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15" imgW="952200" imgH="253800" progId="Equation.DSMT4">
                    <p:embed/>
                  </p:oleObj>
                </mc:Choice>
                <mc:Fallback>
                  <p:oleObj name="Equation" r:id="rId15" imgW="952200" imgH="2538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5CDE3191-E911-7C28-9736-A872DD5423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40067" y="3930800"/>
                          <a:ext cx="1731244" cy="461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30E3DC7-FCFA-E723-42A5-7D0FD42A6525}"/>
                </a:ext>
              </a:extLst>
            </p:cNvPr>
            <p:cNvSpPr txBox="1"/>
            <p:nvPr/>
          </p:nvSpPr>
          <p:spPr>
            <a:xfrm>
              <a:off x="6650539" y="35079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边界条件</a:t>
              </a:r>
            </a:p>
          </p:txBody>
        </p:sp>
      </p:grp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528C025-2409-9207-7BA5-7C4901684C88}"/>
              </a:ext>
            </a:extLst>
          </p:cNvPr>
          <p:cNvSpPr/>
          <p:nvPr/>
        </p:nvSpPr>
        <p:spPr>
          <a:xfrm>
            <a:off x="8065583" y="2427967"/>
            <a:ext cx="159912" cy="12704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DF0378-7202-80F6-31AA-20942CD4D74B}"/>
              </a:ext>
            </a:extLst>
          </p:cNvPr>
          <p:cNvSpPr txBox="1"/>
          <p:nvPr/>
        </p:nvSpPr>
        <p:spPr>
          <a:xfrm>
            <a:off x="476336" y="58107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电磁学基础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II(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电动力学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35D342-17F7-407A-FA33-EA27E6D1FA13}"/>
              </a:ext>
            </a:extLst>
          </p:cNvPr>
          <p:cNvSpPr txBox="1"/>
          <p:nvPr/>
        </p:nvSpPr>
        <p:spPr>
          <a:xfrm>
            <a:off x="686179" y="501090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求解边界条件下的泊松方程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BA2A4E-B8A5-3A17-1664-5C72D701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8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BDD91B-5B55-70E1-C20F-0221A9C34418}"/>
              </a:ext>
            </a:extLst>
          </p:cNvPr>
          <p:cNvSpPr txBox="1"/>
          <p:nvPr/>
        </p:nvSpPr>
        <p:spPr>
          <a:xfrm>
            <a:off x="3373780" y="29790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静磁场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12102E-7E2C-C9D4-C3DB-3C6F417CA03E}"/>
              </a:ext>
            </a:extLst>
          </p:cNvPr>
          <p:cNvSpPr txBox="1"/>
          <p:nvPr/>
        </p:nvSpPr>
        <p:spPr>
          <a:xfrm>
            <a:off x="832632" y="1113999"/>
            <a:ext cx="1672215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恒定电流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761028-462B-28C4-5DB9-7A198624A978}"/>
              </a:ext>
            </a:extLst>
          </p:cNvPr>
          <p:cNvSpPr txBox="1"/>
          <p:nvPr/>
        </p:nvSpPr>
        <p:spPr>
          <a:xfrm>
            <a:off x="3564261" y="1115761"/>
            <a:ext cx="1337136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静磁场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1ABC9E9-1AAB-84E4-7E31-E0B3EFC85A19}"/>
              </a:ext>
            </a:extLst>
          </p:cNvPr>
          <p:cNvSpPr/>
          <p:nvPr/>
        </p:nvSpPr>
        <p:spPr>
          <a:xfrm>
            <a:off x="2528257" y="1248113"/>
            <a:ext cx="964989" cy="2855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3492189-C51B-E917-EE48-D0D94DBACD33}"/>
              </a:ext>
            </a:extLst>
          </p:cNvPr>
          <p:cNvSpPr/>
          <p:nvPr/>
        </p:nvSpPr>
        <p:spPr>
          <a:xfrm rot="10800000">
            <a:off x="4934279" y="1365154"/>
            <a:ext cx="964989" cy="2855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6F81C-7209-C24F-EE2D-9773EEFF3B4B}"/>
              </a:ext>
            </a:extLst>
          </p:cNvPr>
          <p:cNvSpPr txBox="1"/>
          <p:nvPr/>
        </p:nvSpPr>
        <p:spPr>
          <a:xfrm>
            <a:off x="5960026" y="1107545"/>
            <a:ext cx="1705025" cy="5232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磁化电流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BF96FBF-F48E-ADA2-73ED-AC90C12D7786}"/>
              </a:ext>
            </a:extLst>
          </p:cNvPr>
          <p:cNvSpPr/>
          <p:nvPr/>
        </p:nvSpPr>
        <p:spPr>
          <a:xfrm>
            <a:off x="4948217" y="1108767"/>
            <a:ext cx="964989" cy="2855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7A3771-7C71-BA09-505C-9C8496E82B59}"/>
              </a:ext>
            </a:extLst>
          </p:cNvPr>
          <p:cNvSpPr txBox="1"/>
          <p:nvPr/>
        </p:nvSpPr>
        <p:spPr>
          <a:xfrm>
            <a:off x="610666" y="212305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高对称性情况下：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F7CAC5-BBA0-F2FA-171C-D826D70759AA}"/>
              </a:ext>
            </a:extLst>
          </p:cNvPr>
          <p:cNvSpPr txBox="1"/>
          <p:nvPr/>
        </p:nvSpPr>
        <p:spPr>
          <a:xfrm>
            <a:off x="654542" y="280368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一般情况下：求微分方程边值问题的解。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75573EF-0224-7775-40BF-6A9289763801}"/>
              </a:ext>
            </a:extLst>
          </p:cNvPr>
          <p:cNvGrpSpPr/>
          <p:nvPr/>
        </p:nvGrpSpPr>
        <p:grpSpPr>
          <a:xfrm>
            <a:off x="5307655" y="2108188"/>
            <a:ext cx="1118900" cy="519508"/>
            <a:chOff x="6107040" y="4921639"/>
            <a:chExt cx="1118900" cy="519508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717CDCDD-7F5D-0B96-1A7E-E1F2288B91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121554"/>
                </p:ext>
              </p:extLst>
            </p:nvPr>
          </p:nvGraphicFramePr>
          <p:xfrm>
            <a:off x="6460350" y="4921639"/>
            <a:ext cx="765590" cy="519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3" imgW="355320" imgH="241200" progId="Equation.DSMT4">
                    <p:embed/>
                  </p:oleObj>
                </mc:Choice>
                <mc:Fallback>
                  <p:oleObj name="Equation" r:id="rId3" imgW="355320" imgH="2412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9EB999A1-ACE4-020B-EEAA-2B8B48C46B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60350" y="4921639"/>
                          <a:ext cx="765590" cy="519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4B2C097A-1D2F-8B6E-7224-098C72190C02}"/>
                </a:ext>
              </a:extLst>
            </p:cNvPr>
            <p:cNvSpPr/>
            <p:nvPr/>
          </p:nvSpPr>
          <p:spPr>
            <a:xfrm>
              <a:off x="6107040" y="5091154"/>
              <a:ext cx="349444" cy="2329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7D3F92-3726-A9DC-2EE4-D0075C7DB4EB}"/>
              </a:ext>
            </a:extLst>
          </p:cNvPr>
          <p:cNvGrpSpPr/>
          <p:nvPr/>
        </p:nvGrpSpPr>
        <p:grpSpPr>
          <a:xfrm>
            <a:off x="3179672" y="2104322"/>
            <a:ext cx="2142018" cy="512516"/>
            <a:chOff x="3979057" y="4917773"/>
            <a:chExt cx="2142018" cy="512516"/>
          </a:xfrm>
        </p:grpSpPr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D3DF6D1C-778E-5DF6-BE6F-27D529D0D0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987728"/>
                </p:ext>
              </p:extLst>
            </p:nvPr>
          </p:nvGraphicFramePr>
          <p:xfrm>
            <a:off x="5699044" y="4917773"/>
            <a:ext cx="422031" cy="482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Equation" r:id="rId5" imgW="177480" imgH="203040" progId="Equation.DSMT4">
                    <p:embed/>
                  </p:oleObj>
                </mc:Choice>
                <mc:Fallback>
                  <p:oleObj name="Equation" r:id="rId5" imgW="177480" imgH="20304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2F65F1F6-A447-7017-43D3-C813542504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99044" y="4917773"/>
                          <a:ext cx="422031" cy="482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8849A5-E574-FC7D-9195-0686F7D50DF6}"/>
                </a:ext>
              </a:extLst>
            </p:cNvPr>
            <p:cNvSpPr txBox="1"/>
            <p:nvPr/>
          </p:nvSpPr>
          <p:spPr>
            <a:xfrm>
              <a:off x="3979057" y="496862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环路定理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7FFD92A6-DF0E-1DF1-581D-1DC2CCC3E2CE}"/>
                </a:ext>
              </a:extLst>
            </p:cNvPr>
            <p:cNvSpPr/>
            <p:nvPr/>
          </p:nvSpPr>
          <p:spPr>
            <a:xfrm>
              <a:off x="5349600" y="5091621"/>
              <a:ext cx="349444" cy="2329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F794B6-88A8-D0DF-F45C-282B8CF6E1A1}"/>
              </a:ext>
            </a:extLst>
          </p:cNvPr>
          <p:cNvGrpSpPr/>
          <p:nvPr/>
        </p:nvGrpSpPr>
        <p:grpSpPr>
          <a:xfrm>
            <a:off x="6379186" y="2099913"/>
            <a:ext cx="669341" cy="465925"/>
            <a:chOff x="7178571" y="4913364"/>
            <a:chExt cx="669341" cy="465925"/>
          </a:xfrm>
        </p:grpSpPr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FBDF73EC-F858-511F-6150-C420F264B7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766847"/>
                </p:ext>
              </p:extLst>
            </p:nvPr>
          </p:nvGraphicFramePr>
          <p:xfrm>
            <a:off x="7498468" y="4913364"/>
            <a:ext cx="349444" cy="46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5129502F-A60E-EB0D-4CA8-662807E899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98468" y="4913364"/>
                          <a:ext cx="349444" cy="46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45A93A3F-09BD-6845-768F-CCE379C9B64E}"/>
                </a:ext>
              </a:extLst>
            </p:cNvPr>
            <p:cNvSpPr/>
            <p:nvPr/>
          </p:nvSpPr>
          <p:spPr>
            <a:xfrm>
              <a:off x="7178571" y="5092862"/>
              <a:ext cx="349444" cy="249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80C1BAB-327E-4542-DB3E-5AA9F522D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67175"/>
              </p:ext>
            </p:extLst>
          </p:nvPr>
        </p:nvGraphicFramePr>
        <p:xfrm>
          <a:off x="610666" y="3524722"/>
          <a:ext cx="1619643" cy="51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9" imgW="672840" imgH="215640" progId="Equation.DSMT4">
                  <p:embed/>
                </p:oleObj>
              </mc:Choice>
              <mc:Fallback>
                <p:oleObj name="Equation" r:id="rId9" imgW="672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0666" y="3524722"/>
                        <a:ext cx="1619643" cy="519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B7A687C-14F3-E90A-BC3A-747301757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05462"/>
              </p:ext>
            </p:extLst>
          </p:nvPr>
        </p:nvGraphicFramePr>
        <p:xfrm>
          <a:off x="656110" y="4226523"/>
          <a:ext cx="1407405" cy="53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1" imgW="571320" imgH="215640" progId="Equation.DSMT4">
                  <p:embed/>
                </p:oleObj>
              </mc:Choice>
              <mc:Fallback>
                <p:oleObj name="Equation" r:id="rId11" imgW="571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6110" y="4226523"/>
                        <a:ext cx="1407405" cy="53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EAEE968-E9B5-CA84-C4AA-3F6378551BD5}"/>
              </a:ext>
            </a:extLst>
          </p:cNvPr>
          <p:cNvSpPr txBox="1"/>
          <p:nvPr/>
        </p:nvSpPr>
        <p:spPr>
          <a:xfrm>
            <a:off x="2868334" y="35922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无标量势函数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A2C5F87-A371-B20E-56C8-D6DD7F746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00477"/>
              </p:ext>
            </p:extLst>
          </p:nvPr>
        </p:nvGraphicFramePr>
        <p:xfrm>
          <a:off x="3864559" y="4296201"/>
          <a:ext cx="1336858" cy="44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3" imgW="647640" imgH="215640" progId="Equation.DSMT4">
                  <p:embed/>
                </p:oleObj>
              </mc:Choice>
              <mc:Fallback>
                <p:oleObj name="Equation" r:id="rId13" imgW="647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4559" y="4296201"/>
                        <a:ext cx="1336858" cy="44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B5658A28-6A7D-529C-EBD2-C38C7A4F3369}"/>
              </a:ext>
            </a:extLst>
          </p:cNvPr>
          <p:cNvSpPr/>
          <p:nvPr/>
        </p:nvSpPr>
        <p:spPr>
          <a:xfrm>
            <a:off x="2169636" y="4410146"/>
            <a:ext cx="1549512" cy="267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5B97806-0C23-F6E9-8BB5-8CB11325C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569372"/>
              </p:ext>
            </p:extLst>
          </p:nvPr>
        </p:nvGraphicFramePr>
        <p:xfrm>
          <a:off x="2169635" y="4785728"/>
          <a:ext cx="1617212" cy="53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5" imgW="927000" imgH="304560" progId="Equation.DSMT4">
                  <p:embed/>
                </p:oleObj>
              </mc:Choice>
              <mc:Fallback>
                <p:oleObj name="Equation" r:id="rId1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69635" y="4785728"/>
                        <a:ext cx="1617212" cy="531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F24601C-3948-FF14-8001-8B0470E10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44491"/>
              </p:ext>
            </p:extLst>
          </p:nvPr>
        </p:nvGraphicFramePr>
        <p:xfrm>
          <a:off x="4030146" y="5156681"/>
          <a:ext cx="1308435" cy="41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7" imgW="672840" imgH="215640" progId="Equation.DSMT4">
                  <p:embed/>
                </p:oleObj>
              </mc:Choice>
              <mc:Fallback>
                <p:oleObj name="Equation" r:id="rId17" imgW="672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0146" y="5156681"/>
                        <a:ext cx="1308435" cy="419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右大括号 29">
            <a:extLst>
              <a:ext uri="{FF2B5EF4-FFF2-40B4-BE49-F238E27FC236}">
                <a16:creationId xmlns:a16="http://schemas.microsoft.com/office/drawing/2014/main" id="{E92059CD-485F-3FF4-23F1-96D37B002402}"/>
              </a:ext>
            </a:extLst>
          </p:cNvPr>
          <p:cNvSpPr/>
          <p:nvPr/>
        </p:nvSpPr>
        <p:spPr>
          <a:xfrm>
            <a:off x="5356212" y="4460256"/>
            <a:ext cx="286673" cy="9838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A92A8F8-3790-431B-2BF4-97F91BDA6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94629"/>
              </p:ext>
            </p:extLst>
          </p:nvPr>
        </p:nvGraphicFramePr>
        <p:xfrm>
          <a:off x="5771486" y="4693708"/>
          <a:ext cx="1914288" cy="53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9" imgW="1091880" imgH="304560" progId="Equation.DSMT4">
                  <p:embed/>
                </p:oleObj>
              </mc:Choice>
              <mc:Fallback>
                <p:oleObj name="Equation" r:id="rId19" imgW="1091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71486" y="4693708"/>
                        <a:ext cx="1914288" cy="53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E7F0635C-F312-F5DB-B32B-A0FAE0500A73}"/>
              </a:ext>
            </a:extLst>
          </p:cNvPr>
          <p:cNvGrpSpPr/>
          <p:nvPr/>
        </p:nvGrpSpPr>
        <p:grpSpPr>
          <a:xfrm>
            <a:off x="5635938" y="5331363"/>
            <a:ext cx="2087563" cy="1002428"/>
            <a:chOff x="4640953" y="3403809"/>
            <a:chExt cx="2087563" cy="1002428"/>
          </a:xfrm>
        </p:grpSpPr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CBB97CF8-13FE-8A54-7FCC-3B7DE64066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421431"/>
                </p:ext>
              </p:extLst>
            </p:nvPr>
          </p:nvGraphicFramePr>
          <p:xfrm>
            <a:off x="4640953" y="3403809"/>
            <a:ext cx="2087563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Equation" r:id="rId21" imgW="1079280" imgH="253800" progId="Equation.DSMT4">
                    <p:embed/>
                  </p:oleObj>
                </mc:Choice>
                <mc:Fallback>
                  <p:oleObj name="Equation" r:id="rId21" imgW="107928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74CF0114-2E34-2EFE-22CE-FCA665AA89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40953" y="3403809"/>
                          <a:ext cx="2087563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7591032A-4CFB-23A1-9AA3-6C8E0F19E0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527515"/>
                </p:ext>
              </p:extLst>
            </p:nvPr>
          </p:nvGraphicFramePr>
          <p:xfrm>
            <a:off x="4904283" y="3944274"/>
            <a:ext cx="1684338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23" imgW="927000" imgH="253800" progId="Equation.DSMT4">
                    <p:embed/>
                  </p:oleObj>
                </mc:Choice>
                <mc:Fallback>
                  <p:oleObj name="Equation" r:id="rId23" imgW="927000" imgH="2538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5CDE3191-E911-7C28-9736-A872DD5423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04283" y="3944274"/>
                          <a:ext cx="1684338" cy="46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57B523-18A8-2206-BF19-01FB4BEA0EBF}"/>
              </a:ext>
            </a:extLst>
          </p:cNvPr>
          <p:cNvGrpSpPr/>
          <p:nvPr/>
        </p:nvGrpSpPr>
        <p:grpSpPr>
          <a:xfrm>
            <a:off x="7721035" y="4907199"/>
            <a:ext cx="1277939" cy="1158450"/>
            <a:chOff x="7721035" y="4907199"/>
            <a:chExt cx="1277939" cy="1158450"/>
          </a:xfrm>
        </p:grpSpPr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7AE17C4F-25FC-2B49-7A8E-EEA78BF36FAC}"/>
                </a:ext>
              </a:extLst>
            </p:cNvPr>
            <p:cNvSpPr/>
            <p:nvPr/>
          </p:nvSpPr>
          <p:spPr>
            <a:xfrm>
              <a:off x="7721035" y="4907199"/>
              <a:ext cx="346062" cy="11584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86485C4-27BD-FF62-D8CB-6AAC6F8E40C4}"/>
                </a:ext>
              </a:extLst>
            </p:cNvPr>
            <p:cNvSpPr txBox="1"/>
            <p:nvPr/>
          </p:nvSpPr>
          <p:spPr>
            <a:xfrm>
              <a:off x="8096163" y="522792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求解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9A0B97-AB8A-8DB2-B9AE-9C544392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25" grpId="0"/>
      <p:bldP spid="27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B019D-E54D-C374-3500-79E4C0907B2B}"/>
              </a:ext>
            </a:extLst>
          </p:cNvPr>
          <p:cNvSpPr txBox="1"/>
          <p:nvPr/>
        </p:nvSpPr>
        <p:spPr>
          <a:xfrm>
            <a:off x="2149857" y="35361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电磁波的传播与辐射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703755-CCF4-D491-690D-963CF101DF5A}"/>
              </a:ext>
            </a:extLst>
          </p:cNvPr>
          <p:cNvSpPr txBox="1"/>
          <p:nvPr/>
        </p:nvSpPr>
        <p:spPr>
          <a:xfrm>
            <a:off x="639644" y="1174477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无界空间中电磁波传播的主要特性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4DCF8-C7AA-49B1-93B1-2F15F750AFAD}"/>
              </a:ext>
            </a:extLst>
          </p:cNvPr>
          <p:cNvSpPr txBox="1"/>
          <p:nvPr/>
        </p:nvSpPr>
        <p:spPr>
          <a:xfrm>
            <a:off x="639644" y="1845365"/>
            <a:ext cx="587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电磁波在介质界面上的反射和折射问题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02D6A9-55CD-BB1C-AF0A-6C165326556B}"/>
              </a:ext>
            </a:extLst>
          </p:cNvPr>
          <p:cNvSpPr txBox="1"/>
          <p:nvPr/>
        </p:nvSpPr>
        <p:spPr>
          <a:xfrm>
            <a:off x="639644" y="315173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导体存在时电磁波的传播问题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1B72BE-F338-2E0F-4918-9DB999AF07A1}"/>
              </a:ext>
            </a:extLst>
          </p:cNvPr>
          <p:cNvSpPr txBox="1"/>
          <p:nvPr/>
        </p:nvSpPr>
        <p:spPr>
          <a:xfrm>
            <a:off x="639644" y="4376448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有界空间的电磁波传输问题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ABD094-E36B-BC54-0A3D-BFC9AC5E4701}"/>
              </a:ext>
            </a:extLst>
          </p:cNvPr>
          <p:cNvSpPr txBox="1"/>
          <p:nvPr/>
        </p:nvSpPr>
        <p:spPr>
          <a:xfrm>
            <a:off x="989641" y="499539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谐振腔、传输线、波导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759A7D-E5A6-8128-BCE5-373D48D94D15}"/>
              </a:ext>
            </a:extLst>
          </p:cNvPr>
          <p:cNvSpPr txBox="1"/>
          <p:nvPr/>
        </p:nvSpPr>
        <p:spPr>
          <a:xfrm>
            <a:off x="1071676" y="25377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折射和反射定律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87AE8-6B6D-D292-CED9-7CD184CBE6F4}"/>
              </a:ext>
            </a:extLst>
          </p:cNvPr>
          <p:cNvSpPr txBox="1"/>
          <p:nvPr/>
        </p:nvSpPr>
        <p:spPr>
          <a:xfrm>
            <a:off x="3811440" y="2537779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Brewster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A38784-3EF0-22B4-B304-266F9013001E}"/>
              </a:ext>
            </a:extLst>
          </p:cNvPr>
          <p:cNvSpPr txBox="1"/>
          <p:nvPr/>
        </p:nvSpPr>
        <p:spPr>
          <a:xfrm>
            <a:off x="6291684" y="2537778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Fresnel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A3E857-4489-139E-999D-3195CD8E2998}"/>
              </a:ext>
            </a:extLst>
          </p:cNvPr>
          <p:cNvSpPr txBox="1"/>
          <p:nvPr/>
        </p:nvSpPr>
        <p:spPr>
          <a:xfrm>
            <a:off x="1055647" y="37287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趋肤效应、穿透深度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83D683-27F7-3344-8453-00EEF02C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B9F2F2-F7D7-3205-E6D1-074FCF53FE36}"/>
              </a:ext>
            </a:extLst>
          </p:cNvPr>
          <p:cNvSpPr txBox="1"/>
          <p:nvPr/>
        </p:nvSpPr>
        <p:spPr>
          <a:xfrm>
            <a:off x="639644" y="558727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电磁波辐射问题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F62BEFF-F281-2C96-F4A6-2D600415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64" y="4342681"/>
            <a:ext cx="4125036" cy="17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BB9D6A2-4C15-2770-DFE3-1B13078EE41F}"/>
              </a:ext>
            </a:extLst>
          </p:cNvPr>
          <p:cNvSpPr txBox="1"/>
          <p:nvPr/>
        </p:nvSpPr>
        <p:spPr>
          <a:xfrm>
            <a:off x="1003822" y="61269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偶极子、半波天线</a:t>
            </a:r>
          </a:p>
        </p:txBody>
      </p:sp>
    </p:spTree>
    <p:extLst>
      <p:ext uri="{BB962C8B-B14F-4D97-AF65-F5344CB8AC3E}">
        <p14:creationId xmlns:p14="http://schemas.microsoft.com/office/powerpoint/2010/main" val="95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F56B0-0109-B7DE-26EF-1DD878AD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85ACE3-1C66-D251-2634-4EA85D8F0EC0}"/>
              </a:ext>
            </a:extLst>
          </p:cNvPr>
          <p:cNvSpPr txBox="1"/>
          <p:nvPr/>
        </p:nvSpPr>
        <p:spPr>
          <a:xfrm>
            <a:off x="2026805" y="37162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电磁学的相关科学前沿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DA8A6E-5E1A-E555-43EF-6323D5F0CEF8}"/>
              </a:ext>
            </a:extLst>
          </p:cNvPr>
          <p:cNvSpPr txBox="1"/>
          <p:nvPr/>
        </p:nvSpPr>
        <p:spPr>
          <a:xfrm>
            <a:off x="257997" y="702784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导体、电介质与磁介质的发展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AAE77A-1FC5-C1FA-E3E8-D67BB41F27E7}"/>
              </a:ext>
            </a:extLst>
          </p:cNvPr>
          <p:cNvGrpSpPr/>
          <p:nvPr/>
        </p:nvGrpSpPr>
        <p:grpSpPr>
          <a:xfrm>
            <a:off x="535615" y="1287930"/>
            <a:ext cx="3758767" cy="2608148"/>
            <a:chOff x="535615" y="1287930"/>
            <a:chExt cx="3758767" cy="26081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46E334-A41C-580F-B006-A54BEFD0AE7B}"/>
                </a:ext>
              </a:extLst>
            </p:cNvPr>
            <p:cNvSpPr txBox="1"/>
            <p:nvPr/>
          </p:nvSpPr>
          <p:spPr>
            <a:xfrm>
              <a:off x="1378851" y="3197810"/>
              <a:ext cx="2102903" cy="698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导体</a:t>
              </a:r>
              <a:r>
                <a:rPr lang="zh-CN" altLang="en-US" sz="2400" b="0" i="0" u="none" strike="noStrike" baseline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→超导体</a:t>
              </a:r>
              <a:endParaRPr lang="en-US" altLang="zh-CN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3B19B6C-CA4B-7847-16CD-7C3E6AB06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616" r="-11616"/>
            <a:stretch/>
          </p:blipFill>
          <p:spPr>
            <a:xfrm>
              <a:off x="535615" y="1287930"/>
              <a:ext cx="3758767" cy="20697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02F448-D9B3-A3BE-1D72-D0F09FC4852C}"/>
              </a:ext>
            </a:extLst>
          </p:cNvPr>
          <p:cNvGrpSpPr/>
          <p:nvPr/>
        </p:nvGrpSpPr>
        <p:grpSpPr>
          <a:xfrm>
            <a:off x="5580792" y="937961"/>
            <a:ext cx="2999540" cy="2958117"/>
            <a:chOff x="5086014" y="956541"/>
            <a:chExt cx="2999540" cy="29581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76CB84-24A9-2A89-39E7-CF7FBB3A2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014" y="956541"/>
              <a:ext cx="2999540" cy="284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91D4CE-8C04-CA3D-DE2D-449AB189E50B}"/>
                </a:ext>
              </a:extLst>
            </p:cNvPr>
            <p:cNvSpPr txBox="1"/>
            <p:nvPr/>
          </p:nvSpPr>
          <p:spPr>
            <a:xfrm>
              <a:off x="5263898" y="3216390"/>
              <a:ext cx="2508818" cy="698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400" b="0" i="0" u="none" strike="noStrike" baseline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电介质→铁电体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0BA43B-66BC-A936-2BFA-071EA26B17B2}"/>
              </a:ext>
            </a:extLst>
          </p:cNvPr>
          <p:cNvGrpSpPr/>
          <p:nvPr/>
        </p:nvGrpSpPr>
        <p:grpSpPr>
          <a:xfrm>
            <a:off x="206796" y="3896078"/>
            <a:ext cx="4314001" cy="2939280"/>
            <a:chOff x="6548" y="4108"/>
            <a:chExt cx="6664" cy="42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C614D7F-C3E5-08E1-860E-AA3FA08CF72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659" y="4108"/>
              <a:ext cx="5478" cy="36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8EB759C-D5C1-C143-EECA-ECB62D7AD132}"/>
                </a:ext>
              </a:extLst>
            </p:cNvPr>
            <p:cNvSpPr txBox="1"/>
            <p:nvPr/>
          </p:nvSpPr>
          <p:spPr>
            <a:xfrm>
              <a:off x="6548" y="7061"/>
              <a:ext cx="6664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6700" algn="ctr"/>
              <a:r>
                <a:rPr lang="en-US" sz="2400" b="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</a:t>
              </a:r>
            </a:p>
            <a:p>
              <a:pPr indent="266700" algn="ctr"/>
              <a:r>
                <a:rPr lang="zh-CN" altLang="en-US" sz="24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多铁性</a:t>
              </a:r>
              <a:endPara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E7DDA3-6562-9318-130E-1EEBB6D657F9}"/>
              </a:ext>
            </a:extLst>
          </p:cNvPr>
          <p:cNvGrpSpPr/>
          <p:nvPr/>
        </p:nvGrpSpPr>
        <p:grpSpPr>
          <a:xfrm>
            <a:off x="4773711" y="4241891"/>
            <a:ext cx="3856807" cy="2169454"/>
            <a:chOff x="4773711" y="4241891"/>
            <a:chExt cx="3856807" cy="216945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EBB001E-92C8-6727-673D-12199124F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711" y="4241891"/>
              <a:ext cx="3856807" cy="2169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6FE04E-1E72-CF2A-A58C-A5593F80096C}"/>
                </a:ext>
              </a:extLst>
            </p:cNvPr>
            <p:cNvSpPr txBox="1"/>
            <p:nvPr/>
          </p:nvSpPr>
          <p:spPr>
            <a:xfrm>
              <a:off x="5042178" y="57236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室温超导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BABFEE-6402-7CB0-91CD-77FD637823A4}"/>
                </a:ext>
              </a:extLst>
            </p:cNvPr>
            <p:cNvSpPr txBox="1"/>
            <p:nvPr/>
          </p:nvSpPr>
          <p:spPr>
            <a:xfrm>
              <a:off x="6961832" y="571284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多铁材料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4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8543AB6-6258-4E3F-1780-5B3CCFAB5B7E}"/>
              </a:ext>
            </a:extLst>
          </p:cNvPr>
          <p:cNvGrpSpPr/>
          <p:nvPr/>
        </p:nvGrpSpPr>
        <p:grpSpPr>
          <a:xfrm>
            <a:off x="2245206" y="3938121"/>
            <a:ext cx="6898794" cy="2649337"/>
            <a:chOff x="2245206" y="3938121"/>
            <a:chExt cx="6898794" cy="26493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6A10576-49E6-DF87-C4DC-ED04F173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206" y="3950851"/>
              <a:ext cx="3901193" cy="219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354660E-BCA8-2644-712A-F5550BAC4327}"/>
                </a:ext>
              </a:extLst>
            </p:cNvPr>
            <p:cNvGrpSpPr/>
            <p:nvPr/>
          </p:nvGrpSpPr>
          <p:grpSpPr>
            <a:xfrm>
              <a:off x="3295939" y="3938121"/>
              <a:ext cx="5848061" cy="2649337"/>
              <a:chOff x="3295939" y="3938121"/>
              <a:chExt cx="5848061" cy="264933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D6F7B4D-C8ED-D9EB-C804-FBC576931375}"/>
                  </a:ext>
                </a:extLst>
              </p:cNvPr>
              <p:cNvGrpSpPr/>
              <p:nvPr/>
            </p:nvGrpSpPr>
            <p:grpSpPr>
              <a:xfrm>
                <a:off x="5769270" y="3938121"/>
                <a:ext cx="3374730" cy="2627786"/>
                <a:chOff x="4827596" y="3930853"/>
                <a:chExt cx="3454707" cy="2790623"/>
              </a:xfrm>
            </p:grpSpPr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6A07D659-1C25-E515-136D-D55861DE1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7596" y="3930853"/>
                  <a:ext cx="3454707" cy="2369758"/>
                </a:xfrm>
                <a:prstGeom prst="rect">
                  <a:avLst/>
                </a:prstGeom>
              </p:spPr>
            </p:pic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D7E1828-A58C-8ABA-5980-076A9E6D31A0}"/>
                    </a:ext>
                  </a:extLst>
                </p:cNvPr>
                <p:cNvSpPr txBox="1"/>
                <p:nvPr/>
              </p:nvSpPr>
              <p:spPr>
                <a:xfrm>
                  <a:off x="5795096" y="6352144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后摩尔时代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  <a:endPara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018306-76F2-6EAC-ED5E-133D2C3B4564}"/>
                  </a:ext>
                </a:extLst>
              </p:cNvPr>
              <p:cNvSpPr txBox="1"/>
              <p:nvPr/>
            </p:nvSpPr>
            <p:spPr>
              <a:xfrm>
                <a:off x="3295939" y="6218126"/>
                <a:ext cx="285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2023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24</a:t>
                </a:r>
                <a:r>
                  <a:rPr lang="zh-CN" altLang="en-US" dirty="0"/>
                  <a:t>日，摩尔去世</a:t>
                </a:r>
              </a:p>
            </p:txBody>
          </p: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3B926-3B8B-B79B-F1D2-B53EC0BB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B5D9AD-431C-E0BA-F49D-3B1DC981F986}"/>
              </a:ext>
            </a:extLst>
          </p:cNvPr>
          <p:cNvSpPr txBox="1"/>
          <p:nvPr/>
        </p:nvSpPr>
        <p:spPr>
          <a:xfrm>
            <a:off x="383653" y="693647"/>
            <a:ext cx="7965831" cy="69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电场对电荷运动的精确操控→微电子学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B54F9D-500D-7384-F942-68F009638843}"/>
              </a:ext>
            </a:extLst>
          </p:cNvPr>
          <p:cNvSpPr txBox="1"/>
          <p:nvPr/>
        </p:nvSpPr>
        <p:spPr>
          <a:xfrm>
            <a:off x="257999" y="292093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场对电子的操控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42C3F9F-23BB-3FBD-0045-D72ABCDE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345" y="1460385"/>
            <a:ext cx="2713193" cy="23697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5AA41C-D859-51DE-5D7F-E5EC4B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96" y="1460385"/>
            <a:ext cx="3454707" cy="23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90B7182B-6EF3-AD06-7C56-49A3CEE40C38}"/>
              </a:ext>
            </a:extLst>
          </p:cNvPr>
          <p:cNvGrpSpPr/>
          <p:nvPr/>
        </p:nvGrpSpPr>
        <p:grpSpPr>
          <a:xfrm>
            <a:off x="0" y="3647682"/>
            <a:ext cx="3374732" cy="2507675"/>
            <a:chOff x="836967" y="3729936"/>
            <a:chExt cx="3500086" cy="257067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F599E9B-AB25-C8CF-C6BD-713BFAA61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049" y="4020222"/>
              <a:ext cx="3302004" cy="228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9820B93-89EF-1958-4491-F1016DA7C810}"/>
                </a:ext>
              </a:extLst>
            </p:cNvPr>
            <p:cNvSpPr txBox="1"/>
            <p:nvPr/>
          </p:nvSpPr>
          <p:spPr>
            <a:xfrm>
              <a:off x="836967" y="3729936"/>
              <a:ext cx="2698645" cy="6625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摩尔定律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doubling every 18 months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0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53A90-62F2-A553-5D23-365CB9C3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00563-22BD-D84E-5F06-4AEAC06F8416}"/>
              </a:ext>
            </a:extLst>
          </p:cNvPr>
          <p:cNvSpPr txBox="1"/>
          <p:nvPr/>
        </p:nvSpPr>
        <p:spPr>
          <a:xfrm>
            <a:off x="369277" y="136524"/>
            <a:ext cx="7965831" cy="69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磁场对电子自旋的精确操控→磁电子学→自旋电子学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D55782E1-C468-158C-37EA-667161FF908D}"/>
              </a:ext>
            </a:extLst>
          </p:cNvPr>
          <p:cNvGrpSpPr>
            <a:grpSpLocks/>
          </p:cNvGrpSpPr>
          <p:nvPr/>
        </p:nvGrpSpPr>
        <p:grpSpPr bwMode="auto">
          <a:xfrm>
            <a:off x="547808" y="3712641"/>
            <a:ext cx="3479069" cy="2576146"/>
            <a:chOff x="567" y="618"/>
            <a:chExt cx="4580" cy="3113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31EE2427-698E-C9C6-E251-694FDC877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026"/>
              <a:ext cx="136" cy="136"/>
            </a:xfrm>
            <a:custGeom>
              <a:avLst/>
              <a:gdLst>
                <a:gd name="T0" fmla="*/ 0 w 136"/>
                <a:gd name="T1" fmla="*/ 51 h 136"/>
                <a:gd name="T2" fmla="*/ 51 w 136"/>
                <a:gd name="T3" fmla="*/ 51 h 136"/>
                <a:gd name="T4" fmla="*/ 68 w 136"/>
                <a:gd name="T5" fmla="*/ 0 h 136"/>
                <a:gd name="T6" fmla="*/ 84 w 136"/>
                <a:gd name="T7" fmla="*/ 51 h 136"/>
                <a:gd name="T8" fmla="*/ 135 w 136"/>
                <a:gd name="T9" fmla="*/ 51 h 136"/>
                <a:gd name="T10" fmla="*/ 93 w 136"/>
                <a:gd name="T11" fmla="*/ 84 h 136"/>
                <a:gd name="T12" fmla="*/ 110 w 136"/>
                <a:gd name="T13" fmla="*/ 135 h 136"/>
                <a:gd name="T14" fmla="*/ 68 w 136"/>
                <a:gd name="T15" fmla="*/ 103 h 136"/>
                <a:gd name="T16" fmla="*/ 25 w 136"/>
                <a:gd name="T17" fmla="*/ 135 h 136"/>
                <a:gd name="T18" fmla="*/ 42 w 136"/>
                <a:gd name="T19" fmla="*/ 8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0" y="51"/>
                  </a:moveTo>
                  <a:lnTo>
                    <a:pt x="51" y="51"/>
                  </a:lnTo>
                  <a:lnTo>
                    <a:pt x="68" y="0"/>
                  </a:lnTo>
                  <a:lnTo>
                    <a:pt x="84" y="51"/>
                  </a:lnTo>
                  <a:lnTo>
                    <a:pt x="135" y="51"/>
                  </a:lnTo>
                  <a:lnTo>
                    <a:pt x="93" y="84"/>
                  </a:lnTo>
                  <a:lnTo>
                    <a:pt x="110" y="135"/>
                  </a:lnTo>
                  <a:lnTo>
                    <a:pt x="68" y="103"/>
                  </a:lnTo>
                  <a:lnTo>
                    <a:pt x="25" y="135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HGP創英角ﾎﾟｯﾌﾟ体"/>
                <a:cs typeface="HGP創英角ﾎﾟｯﾌﾟ体"/>
              </a:endParaRPr>
            </a:p>
          </p:txBody>
        </p:sp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642ACEB4-A789-8971-0750-48B12EB1F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8" b="6514"/>
            <a:stretch>
              <a:fillRect/>
            </a:stretch>
          </p:blipFill>
          <p:spPr bwMode="auto">
            <a:xfrm>
              <a:off x="567" y="618"/>
              <a:ext cx="4580" cy="311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34F3B85D-B019-F754-B29E-68B6AAA9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989"/>
              <a:ext cx="137" cy="136"/>
            </a:xfrm>
            <a:custGeom>
              <a:avLst/>
              <a:gdLst>
                <a:gd name="T0" fmla="*/ 0 w 137"/>
                <a:gd name="T1" fmla="*/ 51 h 136"/>
                <a:gd name="T2" fmla="*/ 52 w 137"/>
                <a:gd name="T3" fmla="*/ 51 h 136"/>
                <a:gd name="T4" fmla="*/ 68 w 137"/>
                <a:gd name="T5" fmla="*/ 0 h 136"/>
                <a:gd name="T6" fmla="*/ 84 w 137"/>
                <a:gd name="T7" fmla="*/ 51 h 136"/>
                <a:gd name="T8" fmla="*/ 136 w 137"/>
                <a:gd name="T9" fmla="*/ 51 h 136"/>
                <a:gd name="T10" fmla="*/ 94 w 137"/>
                <a:gd name="T11" fmla="*/ 84 h 136"/>
                <a:gd name="T12" fmla="*/ 110 w 137"/>
                <a:gd name="T13" fmla="*/ 135 h 136"/>
                <a:gd name="T14" fmla="*/ 68 w 137"/>
                <a:gd name="T15" fmla="*/ 103 h 136"/>
                <a:gd name="T16" fmla="*/ 26 w 137"/>
                <a:gd name="T17" fmla="*/ 135 h 136"/>
                <a:gd name="T18" fmla="*/ 42 w 137"/>
                <a:gd name="T19" fmla="*/ 8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6">
                  <a:moveTo>
                    <a:pt x="0" y="51"/>
                  </a:moveTo>
                  <a:lnTo>
                    <a:pt x="52" y="51"/>
                  </a:lnTo>
                  <a:lnTo>
                    <a:pt x="68" y="0"/>
                  </a:lnTo>
                  <a:lnTo>
                    <a:pt x="84" y="51"/>
                  </a:lnTo>
                  <a:lnTo>
                    <a:pt x="136" y="51"/>
                  </a:lnTo>
                  <a:lnTo>
                    <a:pt x="94" y="84"/>
                  </a:lnTo>
                  <a:lnTo>
                    <a:pt x="110" y="135"/>
                  </a:lnTo>
                  <a:lnTo>
                    <a:pt x="68" y="103"/>
                  </a:lnTo>
                  <a:lnTo>
                    <a:pt x="26" y="135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HGP創英角ﾎﾟｯﾌﾟ体"/>
                <a:cs typeface="HGP創英角ﾎﾟｯﾌﾟ体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FED6AD5A-AE9A-F0E2-3BCB-87691F2F8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71" y="3778599"/>
            <a:ext cx="3994835" cy="237674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06FDB68-A3A9-0828-CDA9-8909BC2AFED6}"/>
              </a:ext>
            </a:extLst>
          </p:cNvPr>
          <p:cNvGrpSpPr/>
          <p:nvPr/>
        </p:nvGrpSpPr>
        <p:grpSpPr>
          <a:xfrm>
            <a:off x="578599" y="964299"/>
            <a:ext cx="7598247" cy="2642980"/>
            <a:chOff x="578599" y="964299"/>
            <a:chExt cx="7598247" cy="26429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E2A4FC-0C51-C4F1-25C5-01FE456D3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8037" y="1031133"/>
              <a:ext cx="3398809" cy="2576146"/>
              <a:chOff x="975" y="890"/>
              <a:chExt cx="3975" cy="2933"/>
            </a:xfrm>
          </p:grpSpPr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FD94E428-3EDD-E42D-BAB3-5002A9A15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230"/>
                <a:ext cx="148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Calibri" panose="020F0502020204030204" pitchFamily="34" charset="0"/>
                  </a:rPr>
                  <a:t>Albert Fert</a:t>
                </a:r>
              </a:p>
              <a:p>
                <a:r>
                  <a:rPr lang="zh-CN" altLang="en-US" sz="1600" b="1">
                    <a:latin typeface="Calibri" panose="020F0502020204030204" pitchFamily="34" charset="0"/>
                  </a:rPr>
                  <a:t>阿尔贝</a:t>
                </a:r>
                <a:r>
                  <a:rPr lang="en-US" altLang="zh-CN" sz="1600" b="1">
                    <a:latin typeface="Calibri" panose="020F0502020204030204" pitchFamily="34" charset="0"/>
                  </a:rPr>
                  <a:t>·</a:t>
                </a:r>
                <a:r>
                  <a:rPr lang="zh-CN" altLang="en-US" sz="1600" b="1">
                    <a:latin typeface="Calibri" panose="020F0502020204030204" pitchFamily="34" charset="0"/>
                  </a:rPr>
                  <a:t>费尔</a:t>
                </a:r>
                <a:r>
                  <a:rPr lang="zh-CN" altLang="en-US" sz="16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B2AA0DC-76E8-C1EE-25D3-35DD6755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3249"/>
                <a:ext cx="192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Calibri" panose="020F0502020204030204" pitchFamily="34" charset="0"/>
                  </a:rPr>
                  <a:t>Peter Grünberg</a:t>
                </a:r>
              </a:p>
              <a:p>
                <a:r>
                  <a:rPr lang="zh-CN" altLang="en-US" sz="1600">
                    <a:latin typeface="Calibri" panose="020F0502020204030204" pitchFamily="34" charset="0"/>
                  </a:rPr>
                  <a:t>彼得</a:t>
                </a:r>
                <a:r>
                  <a:rPr lang="en-US" altLang="zh-CN" sz="1600">
                    <a:latin typeface="Calibri" panose="020F0502020204030204" pitchFamily="34" charset="0"/>
                  </a:rPr>
                  <a:t>·</a:t>
                </a:r>
                <a:r>
                  <a:rPr lang="zh-CN" altLang="en-US" sz="1600">
                    <a:latin typeface="Calibri" panose="020F0502020204030204" pitchFamily="34" charset="0"/>
                  </a:rPr>
                  <a:t>格林贝格尔 </a:t>
                </a:r>
              </a:p>
            </p:txBody>
          </p:sp>
          <p:pic>
            <p:nvPicPr>
              <p:cNvPr id="14" name="Picture 9">
                <a:extLst>
                  <a:ext uri="{FF2B5EF4-FFF2-40B4-BE49-F238E27FC236}">
                    <a16:creationId xmlns:a16="http://schemas.microsoft.com/office/drawing/2014/main" id="{41F19579-A59B-4655-84EF-13943E39C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5108" b="54433"/>
              <a:stretch>
                <a:fillRect/>
              </a:stretch>
            </p:blipFill>
            <p:spPr bwMode="auto">
              <a:xfrm>
                <a:off x="975" y="890"/>
                <a:ext cx="3765" cy="2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AC1DB4B-0498-D3C5-68B5-B43A9A46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45" y="964299"/>
              <a:ext cx="2691520" cy="2222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0AD0C7-8C7C-E4B7-58C8-A9F14D4850B7}"/>
                </a:ext>
              </a:extLst>
            </p:cNvPr>
            <p:cNvSpPr txBox="1"/>
            <p:nvPr/>
          </p:nvSpPr>
          <p:spPr>
            <a:xfrm>
              <a:off x="578599" y="3131161"/>
              <a:ext cx="399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Fe/Cr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多层膜中的磁电阻效应，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1988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年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30E1689-2E9F-BA3B-04C5-18A06FEC880F}"/>
              </a:ext>
            </a:extLst>
          </p:cNvPr>
          <p:cNvSpPr txBox="1"/>
          <p:nvPr/>
        </p:nvSpPr>
        <p:spPr>
          <a:xfrm>
            <a:off x="980122" y="62887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硬磁盘记录密度的发展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668218-7456-13CD-5DF2-2F03C5028550}"/>
              </a:ext>
            </a:extLst>
          </p:cNvPr>
          <p:cNvSpPr txBox="1"/>
          <p:nvPr/>
        </p:nvSpPr>
        <p:spPr>
          <a:xfrm>
            <a:off x="5612725" y="61824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自旋信息存储器件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8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42ED-1F92-92FC-6D82-2F76EEE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08EDC7-A4B0-38A4-F96D-5F4678318FE6}"/>
              </a:ext>
            </a:extLst>
          </p:cNvPr>
          <p:cNvSpPr txBox="1"/>
          <p:nvPr/>
        </p:nvSpPr>
        <p:spPr>
          <a:xfrm>
            <a:off x="171449" y="815313"/>
            <a:ext cx="9368204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带电粒子与电磁场的相互作用</a:t>
            </a:r>
            <a:r>
              <a:rPr lang="zh-CN" altLang="en-US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→受控核聚变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电磁波与材料的相互作用→晶体结构、成分；光伏发电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B12491-401C-986D-4505-5E77913E8355}"/>
              </a:ext>
            </a:extLst>
          </p:cNvPr>
          <p:cNvSpPr txBox="1"/>
          <p:nvPr/>
        </p:nvSpPr>
        <p:spPr>
          <a:xfrm>
            <a:off x="257999" y="292093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电磁场与其他物质的相互作用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A953F07-C920-A38B-2EBE-8CA547BE5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2" t="-93" r="-17842" b="-93"/>
          <a:stretch/>
        </p:blipFill>
        <p:spPr bwMode="auto">
          <a:xfrm>
            <a:off x="-527538" y="2164546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7A88008-A454-93EF-5CB6-848439B8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64545"/>
            <a:ext cx="4466491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29751"/>
              </p:ext>
            </p:extLst>
          </p:nvPr>
        </p:nvGraphicFramePr>
        <p:xfrm>
          <a:off x="671295" y="4125887"/>
          <a:ext cx="5817430" cy="264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467100" imgH="1600200" progId="Equation.3">
                  <p:embed/>
                </p:oleObj>
              </mc:Choice>
              <mc:Fallback>
                <p:oleObj r:id="rId3" imgW="3467100" imgH="1600200" progId="Equation.3">
                  <p:embed/>
                  <p:pic>
                    <p:nvPicPr>
                      <p:cNvPr id="35842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295" y="4125887"/>
                        <a:ext cx="5817430" cy="26490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B8048E7-EAC1-AD69-9617-42A62F3177B4}"/>
              </a:ext>
            </a:extLst>
          </p:cNvPr>
          <p:cNvGrpSpPr/>
          <p:nvPr/>
        </p:nvGrpSpPr>
        <p:grpSpPr>
          <a:xfrm>
            <a:off x="558311" y="913276"/>
            <a:ext cx="5042419" cy="3177980"/>
            <a:chOff x="769326" y="513129"/>
            <a:chExt cx="5042419" cy="3177980"/>
          </a:xfrm>
        </p:grpSpPr>
        <p:graphicFrame>
          <p:nvGraphicFramePr>
            <p:cNvPr id="348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920847"/>
                </p:ext>
              </p:extLst>
            </p:nvPr>
          </p:nvGraphicFramePr>
          <p:xfrm>
            <a:off x="769326" y="513129"/>
            <a:ext cx="5042419" cy="301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公式" r:id="rId5" imgW="2806700" imgH="1676400" progId="Equation.KSEE3">
                    <p:embed/>
                  </p:oleObj>
                </mc:Choice>
                <mc:Fallback>
                  <p:oleObj name="公式" r:id="rId5" imgW="2806700" imgH="1676400" progId="Equation.KSEE3">
                    <p:embed/>
                    <p:pic>
                      <p:nvPicPr>
                        <p:cNvPr id="34819" name="Object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9326" y="513129"/>
                          <a:ext cx="5042419" cy="301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5082638" y="3230734"/>
              <a:ext cx="267335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DE547D1-5051-69A7-E11D-007055B3FD4D}"/>
              </a:ext>
            </a:extLst>
          </p:cNvPr>
          <p:cNvSpPr txBox="1"/>
          <p:nvPr/>
        </p:nvSpPr>
        <p:spPr>
          <a:xfrm>
            <a:off x="2804746" y="69327"/>
            <a:ext cx="3877407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电场和电势的计算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4FF07-8A40-B791-A85F-3A4DC5C1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601D3-89D5-196D-455F-725EF17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710A56-38C5-8622-7F8C-846E47C85DA7}"/>
              </a:ext>
            </a:extLst>
          </p:cNvPr>
          <p:cNvSpPr txBox="1"/>
          <p:nvPr/>
        </p:nvSpPr>
        <p:spPr>
          <a:xfrm>
            <a:off x="0" y="318921"/>
            <a:ext cx="9161585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电磁波的传输与探测→ </a:t>
            </a:r>
            <a:r>
              <a:rPr lang="en-US" altLang="zh-CN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5G</a:t>
            </a:r>
            <a:r>
              <a:rPr lang="zh-CN" altLang="en-US" sz="2400" b="0" i="0" u="none" strike="noStrike" baseline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、无线充电、吸波（隐身）、太赫兹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8B935D-4BE7-EBE6-225E-13BB23C8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3" y="1013668"/>
            <a:ext cx="7866451" cy="54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EAF93-77B2-AFF8-27CA-0A8734B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173" y="6356351"/>
            <a:ext cx="2057400" cy="365125"/>
          </a:xfrm>
        </p:spPr>
        <p:txBody>
          <a:bodyPr/>
          <a:lstStyle/>
          <a:p>
            <a:fld id="{611B8B1C-5588-4474-80C1-46D5B41A27F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BA235-FCC3-7EE0-F272-4F7F3E019B97}"/>
              </a:ext>
            </a:extLst>
          </p:cNvPr>
          <p:cNvSpPr txBox="1"/>
          <p:nvPr/>
        </p:nvSpPr>
        <p:spPr>
          <a:xfrm>
            <a:off x="3464169" y="2868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关于考试范围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52373E-364F-F0E9-19F2-591081BE772F}"/>
              </a:ext>
            </a:extLst>
          </p:cNvPr>
          <p:cNvSpPr txBox="1"/>
          <p:nvPr/>
        </p:nvSpPr>
        <p:spPr>
          <a:xfrm>
            <a:off x="729760" y="1145815"/>
            <a:ext cx="49398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“三不考”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没讲的不考，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课本上没有的不考，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书上打星号的不考。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B0100D-75F0-2C3C-22FF-6DF826486774}"/>
              </a:ext>
            </a:extLst>
          </p:cNvPr>
          <p:cNvGrpSpPr/>
          <p:nvPr/>
        </p:nvGrpSpPr>
        <p:grpSpPr>
          <a:xfrm>
            <a:off x="5041995" y="1292762"/>
            <a:ext cx="2646878" cy="2627309"/>
            <a:chOff x="716180" y="3956391"/>
            <a:chExt cx="2646878" cy="262730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2434759-5D84-AD02-3552-FDBF17D51981}"/>
                </a:ext>
              </a:extLst>
            </p:cNvPr>
            <p:cNvSpPr txBox="1"/>
            <p:nvPr/>
          </p:nvSpPr>
          <p:spPr>
            <a:xfrm>
              <a:off x="716180" y="3956391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额外不考的内容：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FAB5892-1F1A-F693-23C9-30D4715180B4}"/>
                </a:ext>
              </a:extLst>
            </p:cNvPr>
            <p:cNvSpPr txBox="1"/>
            <p:nvPr/>
          </p:nvSpPr>
          <p:spPr>
            <a:xfrm>
              <a:off x="716180" y="4915936"/>
              <a:ext cx="2646878" cy="166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3.5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温差电现象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5.5.1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灵敏电流计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02F9923-8524-1E4F-DADD-9C1EF55BA7E5}"/>
              </a:ext>
            </a:extLst>
          </p:cNvPr>
          <p:cNvSpPr txBox="1"/>
          <p:nvPr/>
        </p:nvSpPr>
        <p:spPr>
          <a:xfrm>
            <a:off x="729760" y="427320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定量要求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物理概念，定量描述，计算，证明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定性要求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物理内容，定性表述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6C21E-BD74-C395-E7F2-C8125C35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5E8E9-939B-3679-D861-A1105700B246}"/>
              </a:ext>
            </a:extLst>
          </p:cNvPr>
          <p:cNvSpPr txBox="1"/>
          <p:nvPr/>
        </p:nvSpPr>
        <p:spPr>
          <a:xfrm>
            <a:off x="789695" y="1483310"/>
            <a:ext cx="784435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遵守考场纪律。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书写工整，给出必要的讨论和过程。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基本常量要记住，自带计算器（考试时不允许借用）。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30E64A-0CCB-0CDA-98A2-D221861F28CB}"/>
              </a:ext>
            </a:extLst>
          </p:cNvPr>
          <p:cNvSpPr txBox="1"/>
          <p:nvPr/>
        </p:nvSpPr>
        <p:spPr>
          <a:xfrm>
            <a:off x="3094892" y="6770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考试注意事项</a:t>
            </a:r>
          </a:p>
        </p:txBody>
      </p:sp>
    </p:spTree>
    <p:extLst>
      <p:ext uri="{BB962C8B-B14F-4D97-AF65-F5344CB8AC3E}">
        <p14:creationId xmlns:p14="http://schemas.microsoft.com/office/powerpoint/2010/main" val="354202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>
            <a:extLst>
              <a:ext uri="{FF2B5EF4-FFF2-40B4-BE49-F238E27FC236}">
                <a16:creationId xmlns:a16="http://schemas.microsoft.com/office/drawing/2014/main" id="{CAF0C998-F26A-378E-3B99-AF9F95BC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2505BF4-F8A6-9267-2C10-7B3D2BDEC2D6}"/>
              </a:ext>
            </a:extLst>
          </p:cNvPr>
          <p:cNvSpPr txBox="1"/>
          <p:nvPr/>
        </p:nvSpPr>
        <p:spPr>
          <a:xfrm>
            <a:off x="2838859" y="316495"/>
            <a:ext cx="3402623" cy="82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静电能的计算</a:t>
            </a:r>
            <a:r>
              <a:rPr kumimoji="0" lang="en-US" altLang="zh-CN" sz="36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63C6BA-C9EC-1C74-F9E3-5D8105796BFF}"/>
              </a:ext>
            </a:extLst>
          </p:cNvPr>
          <p:cNvSpPr txBox="1"/>
          <p:nvPr/>
        </p:nvSpPr>
        <p:spPr>
          <a:xfrm>
            <a:off x="4193932" y="378948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总静电能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>
            <a:hlinkClick r:id="" action="ppaction://ole?verb=0"/>
            <a:extLst>
              <a:ext uri="{FF2B5EF4-FFF2-40B4-BE49-F238E27FC236}">
                <a16:creationId xmlns:a16="http://schemas.microsoft.com/office/drawing/2014/main" id="{C3609F87-D480-FFEE-D955-CCE80EA62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00624"/>
              </p:ext>
            </p:extLst>
          </p:nvPr>
        </p:nvGraphicFramePr>
        <p:xfrm>
          <a:off x="1803132" y="1640206"/>
          <a:ext cx="2241330" cy="96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977900" imgH="419100" progId="Equation.KSEE3">
                  <p:embed/>
                </p:oleObj>
              </mc:Choice>
              <mc:Fallback>
                <p:oleObj r:id="rId3" imgW="977900" imgH="4191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132" y="1640206"/>
                        <a:ext cx="2241330" cy="96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F44658A-DD4B-F46F-052C-E4D6CA067E90}"/>
              </a:ext>
            </a:extLst>
          </p:cNvPr>
          <p:cNvSpPr txBox="1"/>
          <p:nvPr/>
        </p:nvSpPr>
        <p:spPr>
          <a:xfrm>
            <a:off x="4216793" y="17603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互能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786573-6FD9-5245-6CFE-25A5404E0BAC}"/>
              </a:ext>
            </a:extLst>
          </p:cNvPr>
          <p:cNvGrpSpPr/>
          <p:nvPr/>
        </p:nvGrpSpPr>
        <p:grpSpPr>
          <a:xfrm>
            <a:off x="1803132" y="2716823"/>
            <a:ext cx="2964144" cy="2004646"/>
            <a:chOff x="1803132" y="2716823"/>
            <a:chExt cx="2964144" cy="2004646"/>
          </a:xfrm>
        </p:grpSpPr>
        <p:graphicFrame>
          <p:nvGraphicFramePr>
            <p:cNvPr id="5" name="对象 4">
              <a:hlinkClick r:id="" action="ppaction://ole?verb=0"/>
              <a:extLst>
                <a:ext uri="{FF2B5EF4-FFF2-40B4-BE49-F238E27FC236}">
                  <a16:creationId xmlns:a16="http://schemas.microsoft.com/office/drawing/2014/main" id="{D2C2B04E-75DC-E7BA-48B1-020134A952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1360539"/>
                </p:ext>
              </p:extLst>
            </p:nvPr>
          </p:nvGraphicFramePr>
          <p:xfrm>
            <a:off x="1803132" y="3574513"/>
            <a:ext cx="2071454" cy="1146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5" imgW="825500" imgH="457200" progId="Equation.KSEE3">
                    <p:embed/>
                  </p:oleObj>
                </mc:Choice>
                <mc:Fallback>
                  <p:oleObj r:id="rId5" imgW="825500" imgH="457200" progId="Equation.KSEE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3132" y="3574513"/>
                          <a:ext cx="2071454" cy="11469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7C9293D3-42D4-6BCB-4CEE-343C5B928FD6}"/>
                </a:ext>
              </a:extLst>
            </p:cNvPr>
            <p:cNvSpPr/>
            <p:nvPr/>
          </p:nvSpPr>
          <p:spPr>
            <a:xfrm>
              <a:off x="2769577" y="2716823"/>
              <a:ext cx="307731" cy="8576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CD065E-673B-5247-E751-1E864B3043D3}"/>
                </a:ext>
              </a:extLst>
            </p:cNvPr>
            <p:cNvSpPr txBox="1"/>
            <p:nvPr/>
          </p:nvSpPr>
          <p:spPr>
            <a:xfrm>
              <a:off x="3043727" y="283728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连续带电体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29F6BB-FE8A-B3EE-462B-D76CB529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j-lt"/>
                <a:ea typeface="黑体" panose="02010609060101010101" pitchFamily="49" charset="-122"/>
                <a:cs typeface="+mj-cs"/>
              </a:rPr>
              <a:t>第二章 电场中的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j-lt"/>
                <a:ea typeface="黑体" panose="02010609060101010101" pitchFamily="49" charset="-122"/>
                <a:cs typeface="+mj-cs"/>
              </a:rPr>
              <a:t>导体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j-lt"/>
                <a:ea typeface="黑体" panose="02010609060101010101" pitchFamily="49" charset="-122"/>
                <a:cs typeface="+mj-cs"/>
              </a:rPr>
              <a:t>与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j-lt"/>
                <a:ea typeface="黑体" panose="02010609060101010101" pitchFamily="49" charset="-122"/>
                <a:cs typeface="+mj-cs"/>
              </a:rPr>
              <a:t>电介质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03114" y="4049283"/>
            <a:ext cx="36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3484" y="4506944"/>
            <a:ext cx="43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02203" y="4260708"/>
            <a:ext cx="882015" cy="469265"/>
            <a:chOff x="4728" y="7447"/>
            <a:chExt cx="1119" cy="58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347" y="7737"/>
              <a:ext cx="50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728" y="7447"/>
              <a:ext cx="7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C=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06432" y="4653780"/>
            <a:ext cx="1472567" cy="967103"/>
            <a:chOff x="4847" y="7904"/>
            <a:chExt cx="1855" cy="1224"/>
          </a:xfrm>
        </p:grpSpPr>
        <p:sp>
          <p:nvSpPr>
            <p:cNvPr id="15" name="文本框 14"/>
            <p:cNvSpPr txBox="1"/>
            <p:nvPr/>
          </p:nvSpPr>
          <p:spPr>
            <a:xfrm>
              <a:off x="5718" y="7904"/>
              <a:ext cx="426" cy="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3" y="8548"/>
              <a:ext cx="13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-U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847" y="8293"/>
              <a:ext cx="1526" cy="580"/>
              <a:chOff x="4728" y="7447"/>
              <a:chExt cx="1526" cy="580"/>
            </a:xfrm>
          </p:grpSpPr>
          <p:cxnSp>
            <p:nvCxnSpPr>
              <p:cNvPr id="18" name="直接连接符 17"/>
              <p:cNvCxnSpPr>
                <a:cxnSpLocks/>
              </p:cNvCxnSpPr>
              <p:nvPr/>
            </p:nvCxnSpPr>
            <p:spPr>
              <a:xfrm flipV="1">
                <a:off x="5418" y="7729"/>
                <a:ext cx="836" cy="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728" y="7447"/>
                <a:ext cx="73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</a:p>
            </p:txBody>
          </p:sp>
        </p:grpSp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30568"/>
              </p:ext>
            </p:extLst>
          </p:nvPr>
        </p:nvGraphicFramePr>
        <p:xfrm>
          <a:off x="3822080" y="5839908"/>
          <a:ext cx="3178909" cy="80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1651000" imgH="419100" progId="Equation.KSEE3">
                  <p:embed/>
                </p:oleObj>
              </mc:Choice>
              <mc:Fallback>
                <p:oleObj r:id="rId3" imgW="1651000" imgH="419100" progId="Equation.KSEE3">
                  <p:embed/>
                  <p:pic>
                    <p:nvPicPr>
                      <p:cNvPr id="24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080" y="5839908"/>
                        <a:ext cx="3178909" cy="80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9B5D371E-B0CB-1BEC-81EE-27D38DB6B7E3}"/>
              </a:ext>
            </a:extLst>
          </p:cNvPr>
          <p:cNvSpPr txBox="1"/>
          <p:nvPr/>
        </p:nvSpPr>
        <p:spPr>
          <a:xfrm>
            <a:off x="498524" y="1354138"/>
            <a:ext cx="8645475" cy="516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.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导体的静电平衡</a:t>
            </a: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静电平衡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(B)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处于静电平衡状态导体的性质：电势？电场？电荷分布？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静电屏蔽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(B)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电容与电容器</a:t>
            </a: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孤立导体的电容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电容器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电容器的串并联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电容器的储能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A0C36D-8D68-A768-E68E-48884397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hlinkClick r:id="" action="ppaction://ole?verb=0"/>
            <a:extLst>
              <a:ext uri="{FF2B5EF4-FFF2-40B4-BE49-F238E27FC236}">
                <a16:creationId xmlns:a16="http://schemas.microsoft.com/office/drawing/2014/main" id="{D1B475DD-68ED-841C-187C-3635E3849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71613"/>
              </p:ext>
            </p:extLst>
          </p:nvPr>
        </p:nvGraphicFramePr>
        <p:xfrm>
          <a:off x="681404" y="2591106"/>
          <a:ext cx="20832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114300" imgH="215900" progId="Equation.KSEE3">
                  <p:embed/>
                </p:oleObj>
              </mc:Choice>
              <mc:Fallback>
                <p:oleObj r:id="rId3" imgW="114300" imgH="215900" progId="Equation.KSEE3">
                  <p:embed/>
                  <p:pic>
                    <p:nvPicPr>
                      <p:cNvPr id="21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404" y="2591106"/>
                        <a:ext cx="208328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88D740C-42D9-5BD4-F61F-FEFEBE346135}"/>
              </a:ext>
            </a:extLst>
          </p:cNvPr>
          <p:cNvSpPr txBox="1"/>
          <p:nvPr/>
        </p:nvSpPr>
        <p:spPr>
          <a:xfrm>
            <a:off x="558439" y="151832"/>
            <a:ext cx="8321919" cy="492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电介质的极化</a:t>
            </a: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极化现象与微观机制（取向极化与位移极化）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极化的结果：极化强度、极化电荷、退极化场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介质的极化规律：线性电介质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有介质时的高斯定理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3C10ED5F-D58A-9510-784B-0BE3038B3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35795"/>
              </p:ext>
            </p:extLst>
          </p:nvPr>
        </p:nvGraphicFramePr>
        <p:xfrm>
          <a:off x="1017013" y="2197952"/>
          <a:ext cx="2797766" cy="101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5" imgW="1219200" imgH="444500" progId="Equation.3">
                  <p:embed/>
                </p:oleObj>
              </mc:Choice>
              <mc:Fallback>
                <p:oleObj r:id="rId5" imgW="1219200" imgH="44450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013" y="2197952"/>
                        <a:ext cx="2797766" cy="10174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ADFDB341-4B70-53BE-C8F8-A9581C11C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21880"/>
              </p:ext>
            </p:extLst>
          </p:nvPr>
        </p:nvGraphicFramePr>
        <p:xfrm>
          <a:off x="4265129" y="2445849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7" imgW="837565" imgH="254000" progId="Equation.3">
                  <p:embed/>
                </p:oleObj>
              </mc:Choice>
              <mc:Fallback>
                <p:oleObj r:id="rId7" imgW="837565" imgH="254000" progId="Equation.3">
                  <p:embed/>
                  <p:pic>
                    <p:nvPicPr>
                      <p:cNvPr id="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129" y="2445849"/>
                        <a:ext cx="2362200" cy="7223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>
            <a:extLst>
              <a:ext uri="{FF2B5EF4-FFF2-40B4-BE49-F238E27FC236}">
                <a16:creationId xmlns:a16="http://schemas.microsoft.com/office/drawing/2014/main" id="{79C2AEC3-3519-DB28-1B1B-0D9BB22C1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43434"/>
              </p:ext>
            </p:extLst>
          </p:nvPr>
        </p:nvGraphicFramePr>
        <p:xfrm>
          <a:off x="1893223" y="3995243"/>
          <a:ext cx="1588532" cy="57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9" imgW="698500" imgH="254000" progId="Equation.3">
                  <p:embed/>
                </p:oleObj>
              </mc:Choice>
              <mc:Fallback>
                <p:oleObj r:id="rId9" imgW="698500" imgH="254000" progId="Equation.3">
                  <p:embed/>
                  <p:pic>
                    <p:nvPicPr>
                      <p:cNvPr id="1413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223" y="3995243"/>
                        <a:ext cx="1588532" cy="5786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0">
            <a:extLst>
              <a:ext uri="{FF2B5EF4-FFF2-40B4-BE49-F238E27FC236}">
                <a16:creationId xmlns:a16="http://schemas.microsoft.com/office/drawing/2014/main" id="{2B244311-E861-85E9-6236-178453DED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88183"/>
              </p:ext>
            </p:extLst>
          </p:nvPr>
        </p:nvGraphicFramePr>
        <p:xfrm>
          <a:off x="4682601" y="4867452"/>
          <a:ext cx="2362200" cy="84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1040765" imgH="393700" progId="Equation.3">
                  <p:embed/>
                </p:oleObj>
              </mc:Choice>
              <mc:Fallback>
                <p:oleObj name="Equation" r:id="rId11" imgW="1040765" imgH="393700" progId="Equation.3">
                  <p:embed/>
                  <p:pic>
                    <p:nvPicPr>
                      <p:cNvPr id="14028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601" y="4867452"/>
                        <a:ext cx="2362200" cy="8480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341255D7-36BD-EBEE-365F-C5589A938728}"/>
              </a:ext>
            </a:extLst>
          </p:cNvPr>
          <p:cNvGrpSpPr/>
          <p:nvPr/>
        </p:nvGrpSpPr>
        <p:grpSpPr>
          <a:xfrm>
            <a:off x="4265129" y="3906740"/>
            <a:ext cx="3155579" cy="639663"/>
            <a:chOff x="4196584" y="4308825"/>
            <a:chExt cx="3443394" cy="670385"/>
          </a:xfrm>
        </p:grpSpPr>
        <p:graphicFrame>
          <p:nvGraphicFramePr>
            <p:cNvPr id="23" name="Object 2">
              <a:extLst>
                <a:ext uri="{FF2B5EF4-FFF2-40B4-BE49-F238E27FC236}">
                  <a16:creationId xmlns:a16="http://schemas.microsoft.com/office/drawing/2014/main" id="{9F78B6FC-BDAB-2AAD-5B86-DA77F062FE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476172"/>
                </p:ext>
              </p:extLst>
            </p:nvPr>
          </p:nvGraphicFramePr>
          <p:xfrm>
            <a:off x="4196584" y="4349431"/>
            <a:ext cx="2129744" cy="629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公式" r:id="rId13" imgW="19507200" imgH="6096000" progId="Equations">
                    <p:embed/>
                  </p:oleObj>
                </mc:Choice>
                <mc:Fallback>
                  <p:oleObj name="公式" r:id="rId13" imgW="19507200" imgH="6096000" progId="Equations">
                    <p:embed/>
                    <p:pic>
                      <p:nvPicPr>
                        <p:cNvPr id="1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584" y="4349431"/>
                          <a:ext cx="2129744" cy="629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4">
              <a:extLst>
                <a:ext uri="{FF2B5EF4-FFF2-40B4-BE49-F238E27FC236}">
                  <a16:creationId xmlns:a16="http://schemas.microsoft.com/office/drawing/2014/main" id="{5B2D9AE6-E52C-0244-2A73-BC4335899E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005293"/>
                </p:ext>
              </p:extLst>
            </p:nvPr>
          </p:nvGraphicFramePr>
          <p:xfrm>
            <a:off x="6312535" y="4308825"/>
            <a:ext cx="1327443" cy="670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公式" r:id="rId15" imgW="520700" imgH="266700" progId="Equations">
                    <p:embed/>
                  </p:oleObj>
                </mc:Choice>
                <mc:Fallback>
                  <p:oleObj name="公式" r:id="rId15" imgW="520700" imgH="266700" progId="Equations">
                    <p:embed/>
                    <p:pic>
                      <p:nvPicPr>
                        <p:cNvPr id="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2535" y="4308825"/>
                          <a:ext cx="1327443" cy="670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4">
            <a:extLst>
              <a:ext uri="{FF2B5EF4-FFF2-40B4-BE49-F238E27FC236}">
                <a16:creationId xmlns:a16="http://schemas.microsoft.com/office/drawing/2014/main" id="{2AC31738-1593-24B3-1D28-5C4E727DB2A3}"/>
              </a:ext>
            </a:extLst>
          </p:cNvPr>
          <p:cNvGrpSpPr/>
          <p:nvPr/>
        </p:nvGrpSpPr>
        <p:grpSpPr>
          <a:xfrm>
            <a:off x="736506" y="5901001"/>
            <a:ext cx="6013790" cy="592270"/>
            <a:chOff x="15" y="3737"/>
            <a:chExt cx="4679" cy="432"/>
          </a:xfrm>
        </p:grpSpPr>
        <p:graphicFrame>
          <p:nvGraphicFramePr>
            <p:cNvPr id="27" name="Object 15">
              <a:extLst>
                <a:ext uri="{FF2B5EF4-FFF2-40B4-BE49-F238E27FC236}">
                  <a16:creationId xmlns:a16="http://schemas.microsoft.com/office/drawing/2014/main" id="{FC03B4C8-B74B-8526-A4B9-792EB02AEF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4450449"/>
                </p:ext>
              </p:extLst>
            </p:nvPr>
          </p:nvGraphicFramePr>
          <p:xfrm>
            <a:off x="1436" y="3737"/>
            <a:ext cx="325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r:id="rId17" imgW="1574800" imgH="228600" progId="Equation.2">
                    <p:embed/>
                  </p:oleObj>
                </mc:Choice>
                <mc:Fallback>
                  <p:oleObj r:id="rId17" imgW="1574800" imgH="228600" progId="Equation.2">
                    <p:embed/>
                    <p:pic>
                      <p:nvPicPr>
                        <p:cNvPr id="111631" name="Object 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36" y="3737"/>
                          <a:ext cx="325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C6A5453B-5FB7-6776-BCBE-F3E78AE14C51}"/>
                </a:ext>
              </a:extLst>
            </p:cNvPr>
            <p:cNvSpPr txBox="1"/>
            <p:nvPr/>
          </p:nvSpPr>
          <p:spPr>
            <a:xfrm>
              <a:off x="15" y="3747"/>
              <a:ext cx="1697" cy="33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求解过程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B8DBFA-602C-DB64-54B3-2959E14A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  <a:extLst>
              <a:ext uri="{FF2B5EF4-FFF2-40B4-BE49-F238E27FC236}">
                <a16:creationId xmlns:a16="http://schemas.microsoft.com/office/drawing/2014/main" id="{3F43A5B9-941A-FBE3-9C03-D599A4B42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03211"/>
              </p:ext>
            </p:extLst>
          </p:nvPr>
        </p:nvGraphicFramePr>
        <p:xfrm>
          <a:off x="1133718" y="1346411"/>
          <a:ext cx="1663944" cy="81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749300" imgH="393700" progId="Equation.KSEE3">
                  <p:embed/>
                </p:oleObj>
              </mc:Choice>
              <mc:Fallback>
                <p:oleObj r:id="rId3" imgW="749300" imgH="393700" progId="Equation.KSEE3">
                  <p:embed/>
                  <p:pic>
                    <p:nvPicPr>
                      <p:cNvPr id="6" name="对象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3DE8B84-D13D-C380-767E-972152810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3718" y="1346411"/>
                        <a:ext cx="1663944" cy="8189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  <a:extLst>
              <a:ext uri="{FF2B5EF4-FFF2-40B4-BE49-F238E27FC236}">
                <a16:creationId xmlns:a16="http://schemas.microsoft.com/office/drawing/2014/main" id="{35FAF925-CD4C-3E45-0B00-20FC492FF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253080"/>
              </p:ext>
            </p:extLst>
          </p:nvPr>
        </p:nvGraphicFramePr>
        <p:xfrm>
          <a:off x="2797662" y="1346411"/>
          <a:ext cx="1558438" cy="76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5" imgW="609600" imgH="393700" progId="Equation.KSEE3">
                  <p:embed/>
                </p:oleObj>
              </mc:Choice>
              <mc:Fallback>
                <p:oleObj r:id="rId5" imgW="609600" imgH="393700" progId="Equation.KSEE3">
                  <p:embed/>
                  <p:pic>
                    <p:nvPicPr>
                      <p:cNvPr id="7" name="对象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47E8A39-9F4F-19CA-1EF4-DAB184B0A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7662" y="1346411"/>
                        <a:ext cx="1558438" cy="7669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  <a:extLst>
              <a:ext uri="{FF2B5EF4-FFF2-40B4-BE49-F238E27FC236}">
                <a16:creationId xmlns:a16="http://schemas.microsoft.com/office/drawing/2014/main" id="{45E361C4-7E3F-302C-08F0-1D04D3795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73282"/>
              </p:ext>
            </p:extLst>
          </p:nvPr>
        </p:nvGraphicFramePr>
        <p:xfrm>
          <a:off x="1133718" y="2444425"/>
          <a:ext cx="3640505" cy="92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7" imgW="1371600" imgH="393700" progId="Equation.KSEE3">
                  <p:embed/>
                </p:oleObj>
              </mc:Choice>
              <mc:Fallback>
                <p:oleObj r:id="rId7" imgW="1371600" imgH="393700" progId="Equation.KSEE3">
                  <p:embed/>
                  <p:pic>
                    <p:nvPicPr>
                      <p:cNvPr id="8" name="对象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10E7A8A-112E-CDF9-2B87-1A89A51D99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3718" y="2444425"/>
                        <a:ext cx="3640505" cy="9229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00B9A83-5203-9D33-8DC6-B4ACA145EBE8}"/>
              </a:ext>
            </a:extLst>
          </p:cNvPr>
          <p:cNvSpPr txBox="1"/>
          <p:nvPr/>
        </p:nvSpPr>
        <p:spPr>
          <a:xfrm>
            <a:off x="511662" y="402452"/>
            <a:ext cx="4572000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电场的能量与能量密度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rgbClr val="0000CC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2D004AB5-1A9D-53B1-E22B-116FBC0C3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50239"/>
              </p:ext>
            </p:extLst>
          </p:nvPr>
        </p:nvGraphicFramePr>
        <p:xfrm>
          <a:off x="1133718" y="4224360"/>
          <a:ext cx="67833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9" imgW="67665600" imgH="9448800" progId="Equations">
                  <p:embed/>
                </p:oleObj>
              </mc:Choice>
              <mc:Fallback>
                <p:oleObj name="公式" r:id="rId9" imgW="67665600" imgH="9448800" progId="Equations">
                  <p:embed/>
                  <p:pic>
                    <p:nvPicPr>
                      <p:cNvPr id="225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718" y="4224360"/>
                        <a:ext cx="67833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3702BA-45D0-B232-FE26-4114DB6012CB}"/>
              </a:ext>
            </a:extLst>
          </p:cNvPr>
          <p:cNvGrpSpPr/>
          <p:nvPr/>
        </p:nvGrpSpPr>
        <p:grpSpPr>
          <a:xfrm>
            <a:off x="2479431" y="3429000"/>
            <a:ext cx="2601604" cy="729762"/>
            <a:chOff x="2479431" y="3429000"/>
            <a:chExt cx="2601604" cy="729762"/>
          </a:xfrm>
        </p:grpSpPr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E9208F78-49E2-E6CC-C092-4410E677F1DA}"/>
                </a:ext>
              </a:extLst>
            </p:cNvPr>
            <p:cNvSpPr/>
            <p:nvPr/>
          </p:nvSpPr>
          <p:spPr>
            <a:xfrm>
              <a:off x="2479431" y="3429000"/>
              <a:ext cx="318231" cy="729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3661AF-2FFC-9E36-B321-89B7CD247773}"/>
                </a:ext>
              </a:extLst>
            </p:cNvPr>
            <p:cNvSpPr txBox="1"/>
            <p:nvPr/>
          </p:nvSpPr>
          <p:spPr>
            <a:xfrm>
              <a:off x="2741933" y="349906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推广到任意情况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3314AD-CDAC-39AE-DCCE-F8BFFD5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1143000"/>
          </a:xfrm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j-lt"/>
                <a:ea typeface="黑体" panose="02010609060101010101" pitchFamily="49" charset="-122"/>
                <a:cs typeface="+mj-cs"/>
              </a:rPr>
              <a:t>第三章 恒定电流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1" y="912855"/>
            <a:ext cx="6799263" cy="5400675"/>
          </a:xfrm>
        </p:spPr>
        <p:txBody>
          <a:bodyPr>
            <a:normAutofit fontScale="92500"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1.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电流恒定条件与导电规律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rgbClr val="0000CC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电流密度</a:t>
            </a: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电流连续性方程和稳恒电流条件</a:t>
            </a: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电源及其电动势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(B)</a:t>
            </a:r>
            <a:endParaRPr kumimoji="0" lang="zh-CN" altLang="en-US" sz="2800" b="0" i="0" u="none" strike="noStrike" kern="1200" cap="none" spc="0" normalizeH="0" baseline="0" noProof="1">
              <a:solidFill>
                <a:srgbClr val="0000CC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非静电力及电动势</a:t>
            </a:r>
          </a:p>
          <a:p>
            <a:pPr marL="0" marR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  <a:sym typeface="+mn-ea"/>
              </a:rPr>
              <a:t>3.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  <a:sym typeface="+mn-ea"/>
              </a:rPr>
              <a:t>直流电路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00CC"/>
                </a:solidFill>
                <a:uFillTx/>
                <a:latin typeface="+mn-lt"/>
                <a:ea typeface="黑体" panose="02010609060101010101" pitchFamily="49" charset="-122"/>
                <a:cs typeface="+mn-cs"/>
                <a:sym typeface="+mn-ea"/>
              </a:rPr>
              <a:t>(A)</a:t>
            </a:r>
            <a:endParaRPr kumimoji="0" lang="zh-CN" altLang="en-US" sz="2800" b="0" i="0" u="none" strike="noStrike" kern="1200" cap="none" spc="0" normalizeH="0" baseline="0" noProof="1">
              <a:solidFill>
                <a:srgbClr val="0000CC"/>
              </a:solidFill>
              <a:uFillTx/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  <a:sym typeface="+mn-ea"/>
              </a:rPr>
              <a:t>简单电路：欧姆定律</a:t>
            </a:r>
          </a:p>
          <a:p>
            <a:pPr marL="0" indent="-342900" fontAlgn="base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zh-CN" altLang="en-US" sz="2000" noProof="1">
                <a:ea typeface="黑体" panose="02010609060101010101" pitchFamily="49" charset="-122"/>
                <a:sym typeface="+mn-ea"/>
              </a:rPr>
              <a:t>复杂电路：基尔霍夫方程组（表达式，物理原理，计算）</a:t>
            </a:r>
            <a:endParaRPr lang="en-US" altLang="zh-CN" noProof="1">
              <a:ea typeface="黑体" panose="02010609060101010101" pitchFamily="49" charset="-122"/>
              <a:sym typeface="+mn-ea"/>
            </a:endParaRPr>
          </a:p>
          <a:p>
            <a:pPr marL="0" indent="-342900" fontAlgn="base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zh-CN" altLang="en-US" sz="2000" noProof="1">
              <a:ea typeface="黑体" panose="02010609060101010101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7650" name="组合 28"/>
          <p:cNvGrpSpPr/>
          <p:nvPr/>
        </p:nvGrpSpPr>
        <p:grpSpPr>
          <a:xfrm>
            <a:off x="5140324" y="1895509"/>
            <a:ext cx="2962275" cy="2432050"/>
            <a:chOff x="5786446" y="1076308"/>
            <a:chExt cx="2962278" cy="2432050"/>
          </a:xfrm>
        </p:grpSpPr>
        <p:grpSp>
          <p:nvGrpSpPr>
            <p:cNvPr id="12292" name="组合 24"/>
            <p:cNvGrpSpPr/>
            <p:nvPr/>
          </p:nvGrpSpPr>
          <p:grpSpPr>
            <a:xfrm>
              <a:off x="6215074" y="1076308"/>
              <a:ext cx="2533650" cy="2432050"/>
              <a:chOff x="6215074" y="1076308"/>
              <a:chExt cx="2533650" cy="2432050"/>
            </a:xfrm>
          </p:grpSpPr>
          <p:grpSp>
            <p:nvGrpSpPr>
              <p:cNvPr id="12293" name="Group 28"/>
              <p:cNvGrpSpPr/>
              <p:nvPr/>
            </p:nvGrpSpPr>
            <p:grpSpPr>
              <a:xfrm>
                <a:off x="6215074" y="1076308"/>
                <a:ext cx="2533650" cy="2432050"/>
                <a:chOff x="300" y="2460"/>
                <a:chExt cx="1596" cy="1532"/>
              </a:xfrm>
            </p:grpSpPr>
            <p:sp>
              <p:nvSpPr>
                <p:cNvPr id="12294" name="Line 29"/>
                <p:cNvSpPr/>
                <p:nvPr/>
              </p:nvSpPr>
              <p:spPr>
                <a:xfrm>
                  <a:off x="384" y="3036"/>
                  <a:ext cx="72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sz="240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2295" name="Group 30"/>
                <p:cNvGrpSpPr/>
                <p:nvPr/>
              </p:nvGrpSpPr>
              <p:grpSpPr>
                <a:xfrm>
                  <a:off x="300" y="2460"/>
                  <a:ext cx="1596" cy="1532"/>
                  <a:chOff x="492" y="2256"/>
                  <a:chExt cx="1596" cy="1532"/>
                </a:xfrm>
              </p:grpSpPr>
              <p:sp>
                <p:nvSpPr>
                  <p:cNvPr id="12296" name="Line 31"/>
                  <p:cNvSpPr/>
                  <p:nvPr/>
                </p:nvSpPr>
                <p:spPr>
                  <a:xfrm>
                    <a:off x="708" y="3408"/>
                    <a:ext cx="432" cy="0"/>
                  </a:xfrm>
                  <a:prstGeom prst="line">
                    <a:avLst/>
                  </a:prstGeom>
                  <a:ln w="571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297" name="Line 32"/>
                  <p:cNvSpPr/>
                  <p:nvPr/>
                </p:nvSpPr>
                <p:spPr>
                  <a:xfrm>
                    <a:off x="912" y="3408"/>
                    <a:ext cx="12" cy="37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298" name="Line 33"/>
                  <p:cNvSpPr/>
                  <p:nvPr/>
                </p:nvSpPr>
                <p:spPr>
                  <a:xfrm flipV="1">
                    <a:off x="912" y="2256"/>
                    <a:ext cx="0" cy="57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299" name="Line 34"/>
                  <p:cNvSpPr/>
                  <p:nvPr/>
                </p:nvSpPr>
                <p:spPr>
                  <a:xfrm>
                    <a:off x="912" y="2256"/>
                    <a:ext cx="1104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0" name="Line 35"/>
                  <p:cNvSpPr/>
                  <p:nvPr/>
                </p:nvSpPr>
                <p:spPr>
                  <a:xfrm>
                    <a:off x="912" y="3788"/>
                    <a:ext cx="1104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1" name="Line 36"/>
                  <p:cNvSpPr/>
                  <p:nvPr/>
                </p:nvSpPr>
                <p:spPr>
                  <a:xfrm>
                    <a:off x="2016" y="2256"/>
                    <a:ext cx="9" cy="152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2" name="Rectangle 37"/>
                  <p:cNvSpPr/>
                  <p:nvPr/>
                </p:nvSpPr>
                <p:spPr>
                  <a:xfrm>
                    <a:off x="1968" y="2832"/>
                    <a:ext cx="96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SzTx/>
                    </a:pPr>
                    <a:endParaRPr lang="zh-CN" altLang="en-US" sz="240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303" name="Rectangle 38"/>
                  <p:cNvSpPr/>
                  <p:nvPr/>
                </p:nvSpPr>
                <p:spPr>
                  <a:xfrm>
                    <a:off x="492" y="2748"/>
                    <a:ext cx="864" cy="732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dash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SzTx/>
                    </a:pPr>
                    <a:endParaRPr lang="zh-CN" altLang="en-US" sz="240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304" name="Line 39"/>
                  <p:cNvSpPr/>
                  <p:nvPr/>
                </p:nvSpPr>
                <p:spPr>
                  <a:xfrm>
                    <a:off x="1284" y="2256"/>
                    <a:ext cx="384" cy="0"/>
                  </a:xfrm>
                  <a:prstGeom prst="line">
                    <a:avLst/>
                  </a:prstGeom>
                  <a:ln w="476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5" name="Text Box 40"/>
                  <p:cNvSpPr txBox="1"/>
                  <p:nvPr/>
                </p:nvSpPr>
                <p:spPr>
                  <a:xfrm>
                    <a:off x="1704" y="2880"/>
                    <a:ext cx="384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SzTx/>
                    </a:pP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R</a:t>
                    </a:r>
                  </a:p>
                </p:txBody>
              </p:sp>
              <p:sp>
                <p:nvSpPr>
                  <p:cNvPr id="12306" name="Line 41"/>
                  <p:cNvSpPr/>
                  <p:nvPr/>
                </p:nvSpPr>
                <p:spPr>
                  <a:xfrm flipH="1">
                    <a:off x="1296" y="3788"/>
                    <a:ext cx="384" cy="0"/>
                  </a:xfrm>
                  <a:prstGeom prst="line">
                    <a:avLst/>
                  </a:prstGeom>
                  <a:ln w="444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 sz="240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7" name="Text Box 42"/>
                  <p:cNvSpPr txBox="1"/>
                  <p:nvPr/>
                </p:nvSpPr>
                <p:spPr>
                  <a:xfrm>
                    <a:off x="624" y="3204"/>
                    <a:ext cx="288" cy="5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SzTx/>
                    </a:pPr>
                    <a:r>
                      <a:rPr lang="en-US" altLang="zh-CN" sz="5400" b="1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-</a:t>
                    </a:r>
                  </a:p>
                </p:txBody>
              </p:sp>
              <p:sp>
                <p:nvSpPr>
                  <p:cNvPr id="12308" name="Text Box 43"/>
                  <p:cNvSpPr txBox="1"/>
                  <p:nvPr/>
                </p:nvSpPr>
                <p:spPr>
                  <a:xfrm>
                    <a:off x="1508" y="2352"/>
                    <a:ext cx="384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SzTx/>
                    </a:pP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I</a:t>
                    </a:r>
                  </a:p>
                </p:txBody>
              </p:sp>
              <p:sp>
                <p:nvSpPr>
                  <p:cNvPr id="12309" name="Text Box 44"/>
                  <p:cNvSpPr txBox="1"/>
                  <p:nvPr/>
                </p:nvSpPr>
                <p:spPr>
                  <a:xfrm>
                    <a:off x="612" y="2448"/>
                    <a:ext cx="288" cy="4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SzTx/>
                    </a:pPr>
                    <a:r>
                      <a:rPr lang="en-US" altLang="zh-CN" sz="3600" b="1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12310" name="Group 23"/>
              <p:cNvGrpSpPr/>
              <p:nvPr/>
            </p:nvGrpSpPr>
            <p:grpSpPr>
              <a:xfrm>
                <a:off x="6429388" y="2214554"/>
                <a:ext cx="628650" cy="579438"/>
                <a:chOff x="792" y="2916"/>
                <a:chExt cx="396" cy="365"/>
              </a:xfrm>
            </p:grpSpPr>
            <p:grpSp>
              <p:nvGrpSpPr>
                <p:cNvPr id="12311" name="Group 24"/>
                <p:cNvGrpSpPr/>
                <p:nvPr/>
              </p:nvGrpSpPr>
              <p:grpSpPr>
                <a:xfrm>
                  <a:off x="792" y="2916"/>
                  <a:ext cx="288" cy="365"/>
                  <a:chOff x="792" y="2916"/>
                  <a:chExt cx="288" cy="365"/>
                </a:xfrm>
              </p:grpSpPr>
              <p:sp>
                <p:nvSpPr>
                  <p:cNvPr id="12312" name="Oval 25"/>
                  <p:cNvSpPr/>
                  <p:nvPr/>
                </p:nvSpPr>
                <p:spPr>
                  <a:xfrm>
                    <a:off x="816" y="3012"/>
                    <a:ext cx="192" cy="192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SzTx/>
                    </a:pPr>
                    <a:endParaRPr lang="zh-CN" altLang="en-US" sz="240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313" name="Text Box 26"/>
                  <p:cNvSpPr txBox="1"/>
                  <p:nvPr/>
                </p:nvSpPr>
                <p:spPr>
                  <a:xfrm>
                    <a:off x="792" y="2916"/>
                    <a:ext cx="288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SzTx/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+</a:t>
                    </a:r>
                  </a:p>
                </p:txBody>
              </p:sp>
            </p:grpSp>
            <p:sp>
              <p:nvSpPr>
                <p:cNvPr id="12314" name="Text Box 27"/>
                <p:cNvSpPr txBox="1"/>
                <p:nvPr/>
              </p:nvSpPr>
              <p:spPr>
                <a:xfrm>
                  <a:off x="996" y="2916"/>
                  <a:ext cx="192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q</a:t>
                  </a:r>
                </a:p>
              </p:txBody>
            </p:sp>
          </p:grpSp>
          <p:sp>
            <p:nvSpPr>
              <p:cNvPr id="12315" name="上箭头 23"/>
              <p:cNvSpPr/>
              <p:nvPr/>
            </p:nvSpPr>
            <p:spPr>
              <a:xfrm>
                <a:off x="7072330" y="2143116"/>
                <a:ext cx="214314" cy="64294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>
                  <a:buSzTx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2316" name="图片 -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2534" y="1308108"/>
              <a:ext cx="619124" cy="6127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17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3775" y="1236670"/>
              <a:ext cx="436563" cy="6651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18" name="下箭头 27"/>
            <p:cNvSpPr/>
            <p:nvPr/>
          </p:nvSpPr>
          <p:spPr>
            <a:xfrm>
              <a:off x="6286512" y="2143116"/>
              <a:ext cx="142876" cy="7143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>
                <a:buSzTx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145431578"/>
              </p:ext>
            </p:extLst>
          </p:nvPr>
        </p:nvGraphicFramePr>
        <p:xfrm>
          <a:off x="3450431" y="4241517"/>
          <a:ext cx="16859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774065" imgH="330200" progId="">
                  <p:embed/>
                </p:oleObj>
              </mc:Choice>
              <mc:Fallback>
                <p:oleObj r:id="rId5" imgW="774065" imgH="33020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0431" y="4241517"/>
                        <a:ext cx="16859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051603"/>
              </p:ext>
            </p:extLst>
          </p:nvPr>
        </p:nvGraphicFramePr>
        <p:xfrm>
          <a:off x="1041401" y="2489323"/>
          <a:ext cx="189611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7" imgW="1041400" imgH="457200" progId="Equation.DSMT4">
                  <p:embed/>
                </p:oleObj>
              </mc:Choice>
              <mc:Fallback>
                <p:oleObj r:id="rId7" imgW="1041400" imgH="457200" progId="Equation.DSMT4">
                  <p:embed/>
                  <p:pic>
                    <p:nvPicPr>
                      <p:cNvPr id="48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1" y="2489323"/>
                        <a:ext cx="189611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3889327442"/>
              </p:ext>
            </p:extLst>
          </p:nvPr>
        </p:nvGraphicFramePr>
        <p:xfrm>
          <a:off x="2433349" y="3309799"/>
          <a:ext cx="98361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9" imgW="934720" imgH="433070" progId="Equation.KSEE3">
                  <p:embed/>
                </p:oleObj>
              </mc:Choice>
              <mc:Fallback>
                <p:oleObj r:id="rId9" imgW="934720" imgH="433070" progId="Equation.KSEE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3349" y="3309799"/>
                        <a:ext cx="98361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967064A-9F6A-F9D9-4C67-F2305596A85E}"/>
              </a:ext>
            </a:extLst>
          </p:cNvPr>
          <p:cNvSpPr txBox="1"/>
          <p:nvPr/>
        </p:nvSpPr>
        <p:spPr>
          <a:xfrm>
            <a:off x="661195" y="3344825"/>
            <a:ext cx="1753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+mn-lt"/>
                <a:ea typeface="黑体" panose="02010609060101010101" pitchFamily="49" charset="-122"/>
                <a:cs typeface="+mn-cs"/>
              </a:rPr>
              <a:t>欧姆定律</a:t>
            </a:r>
            <a:endParaRPr lang="zh-CN" altLang="en-US" sz="20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E9354-C339-86E5-64E9-AA3E9C0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5ACF5CE-B440-7C17-3C46-54D5173D9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20686"/>
              </p:ext>
            </p:extLst>
          </p:nvPr>
        </p:nvGraphicFramePr>
        <p:xfrm>
          <a:off x="3524880" y="2523010"/>
          <a:ext cx="1520199" cy="69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1" imgW="749160" imgH="342720" progId="Equation.DSMT4">
                  <p:embed/>
                </p:oleObj>
              </mc:Choice>
              <mc:Fallback>
                <p:oleObj name="Equation" r:id="rId11" imgW="749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4880" y="2523010"/>
                        <a:ext cx="1520199" cy="69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/>
          <p:nvPr/>
        </p:nvSpPr>
        <p:spPr>
          <a:xfrm>
            <a:off x="3502025" y="622300"/>
            <a:ext cx="1935163" cy="6270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恒定磁场</a:t>
            </a:r>
          </a:p>
        </p:txBody>
      </p:sp>
      <p:sp>
        <p:nvSpPr>
          <p:cNvPr id="14338" name="Rectangle 3"/>
          <p:cNvSpPr/>
          <p:nvPr/>
        </p:nvSpPr>
        <p:spPr>
          <a:xfrm>
            <a:off x="0" y="2424113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4"/>
          <p:cNvSpPr/>
          <p:nvPr/>
        </p:nvSpPr>
        <p:spPr>
          <a:xfrm>
            <a:off x="0" y="2443163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0" name="Rectangle 5"/>
          <p:cNvSpPr/>
          <p:nvPr/>
        </p:nvSpPr>
        <p:spPr>
          <a:xfrm>
            <a:off x="0" y="245745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1" name="Rectangle 6"/>
          <p:cNvSpPr/>
          <p:nvPr/>
        </p:nvSpPr>
        <p:spPr>
          <a:xfrm>
            <a:off x="127000" y="2570163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" name="Rectangle 7"/>
          <p:cNvSpPr/>
          <p:nvPr/>
        </p:nvSpPr>
        <p:spPr>
          <a:xfrm>
            <a:off x="0" y="2466975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3" name="Rectangle 8"/>
          <p:cNvSpPr/>
          <p:nvPr/>
        </p:nvSpPr>
        <p:spPr>
          <a:xfrm>
            <a:off x="0" y="2471738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Group 14"/>
          <p:cNvGrpSpPr/>
          <p:nvPr/>
        </p:nvGrpSpPr>
        <p:grpSpPr>
          <a:xfrm>
            <a:off x="989013" y="1366838"/>
            <a:ext cx="3289300" cy="1098710"/>
            <a:chOff x="623" y="1274"/>
            <a:chExt cx="2072" cy="770"/>
          </a:xfrm>
        </p:grpSpPr>
        <p:sp>
          <p:nvSpPr>
            <p:cNvPr id="14345" name="Text Box 15"/>
            <p:cNvSpPr txBox="1"/>
            <p:nvPr/>
          </p:nvSpPr>
          <p:spPr>
            <a:xfrm>
              <a:off x="623" y="1642"/>
              <a:ext cx="2072" cy="40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恒定电流的磁场</a:t>
              </a:r>
            </a:p>
          </p:txBody>
        </p:sp>
        <p:sp>
          <p:nvSpPr>
            <p:cNvPr id="14346" name="Line 16"/>
            <p:cNvSpPr/>
            <p:nvPr/>
          </p:nvSpPr>
          <p:spPr>
            <a:xfrm flipH="1">
              <a:off x="1519" y="1274"/>
              <a:ext cx="680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6" name="Group 17"/>
          <p:cNvGrpSpPr/>
          <p:nvPr/>
        </p:nvGrpSpPr>
        <p:grpSpPr>
          <a:xfrm>
            <a:off x="5191125" y="1249364"/>
            <a:ext cx="3706813" cy="1185863"/>
            <a:chOff x="3250" y="1199"/>
            <a:chExt cx="2335" cy="747"/>
          </a:xfrm>
        </p:grpSpPr>
        <p:sp>
          <p:nvSpPr>
            <p:cNvPr id="14348" name="Text Box 18"/>
            <p:cNvSpPr txBox="1"/>
            <p:nvPr/>
          </p:nvSpPr>
          <p:spPr>
            <a:xfrm>
              <a:off x="3250" y="1616"/>
              <a:ext cx="2335" cy="3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磁场对电流的作用</a:t>
              </a:r>
            </a:p>
          </p:txBody>
        </p:sp>
        <p:sp>
          <p:nvSpPr>
            <p:cNvPr id="14349" name="Line 19"/>
            <p:cNvSpPr/>
            <p:nvPr/>
          </p:nvSpPr>
          <p:spPr>
            <a:xfrm>
              <a:off x="3384" y="1199"/>
              <a:ext cx="847" cy="4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" name="Group 20"/>
          <p:cNvGrpSpPr/>
          <p:nvPr/>
        </p:nvGrpSpPr>
        <p:grpSpPr>
          <a:xfrm>
            <a:off x="23813" y="2476500"/>
            <a:ext cx="2700337" cy="2095500"/>
            <a:chOff x="0" y="1979"/>
            <a:chExt cx="1701" cy="1224"/>
          </a:xfrm>
        </p:grpSpPr>
        <p:sp>
          <p:nvSpPr>
            <p:cNvPr id="14351" name="Text Box 21"/>
            <p:cNvSpPr txBox="1"/>
            <p:nvPr/>
          </p:nvSpPr>
          <p:spPr>
            <a:xfrm>
              <a:off x="0" y="2115"/>
              <a:ext cx="1701" cy="10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比奥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萨伐尔定律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0" hangingPunct="0"/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0" hangingPunct="0"/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4352" name="Object 8"/>
            <p:cNvGraphicFramePr>
              <a:graphicFrameLocks noChangeAspect="1"/>
            </p:cNvGraphicFramePr>
            <p:nvPr/>
          </p:nvGraphicFramePr>
          <p:xfrm>
            <a:off x="130" y="2443"/>
            <a:ext cx="155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r:id="rId3" imgW="876300" imgH="393700" progId="Equation.DSMT4">
                    <p:embed/>
                  </p:oleObj>
                </mc:Choice>
                <mc:Fallback>
                  <p:oleObj r:id="rId3" imgW="876300" imgH="393700" progId="Equation.DSMT4">
                    <p:embed/>
                    <p:pic>
                      <p:nvPicPr>
                        <p:cNvPr id="14352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0" y="2443"/>
                          <a:ext cx="1553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Line 24"/>
            <p:cNvSpPr/>
            <p:nvPr/>
          </p:nvSpPr>
          <p:spPr>
            <a:xfrm>
              <a:off x="884" y="197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34" name="Group 30"/>
          <p:cNvGrpSpPr/>
          <p:nvPr/>
        </p:nvGrpSpPr>
        <p:grpSpPr>
          <a:xfrm>
            <a:off x="4787900" y="2438400"/>
            <a:ext cx="1800225" cy="2133600"/>
            <a:chOff x="3016" y="1949"/>
            <a:chExt cx="1134" cy="1167"/>
          </a:xfrm>
        </p:grpSpPr>
        <p:sp>
          <p:nvSpPr>
            <p:cNvPr id="14355" name="Text Box 31"/>
            <p:cNvSpPr txBox="1"/>
            <p:nvPr/>
          </p:nvSpPr>
          <p:spPr>
            <a:xfrm>
              <a:off x="3016" y="2115"/>
              <a:ext cx="1134" cy="100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安培力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  <a:p>
              <a:pPr algn="just" eaLnBrk="0" hangingPunct="0"/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0" hangingPunct="0">
                <a:lnSpc>
                  <a:spcPct val="152000"/>
                </a:lnSpc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洛仑兹力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  <a:p>
              <a:pPr eaLnBrk="0" hangingPunct="0"/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4356" name="Object 4"/>
            <p:cNvGraphicFramePr>
              <a:graphicFrameLocks noChangeAspect="1"/>
            </p:cNvGraphicFramePr>
            <p:nvPr/>
          </p:nvGraphicFramePr>
          <p:xfrm>
            <a:off x="3125" y="2340"/>
            <a:ext cx="8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r:id="rId5" imgW="698500" imgH="177800" progId="Equation.DSMT4">
                    <p:embed/>
                  </p:oleObj>
                </mc:Choice>
                <mc:Fallback>
                  <p:oleObj r:id="rId5" imgW="698500" imgH="177800" progId="Equation.DSMT4">
                    <p:embed/>
                    <p:pic>
                      <p:nvPicPr>
                        <p:cNvPr id="14356" name="Object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25" y="2340"/>
                          <a:ext cx="862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5"/>
            <p:cNvGraphicFramePr>
              <a:graphicFrameLocks noChangeAspect="1"/>
            </p:cNvGraphicFramePr>
            <p:nvPr/>
          </p:nvGraphicFramePr>
          <p:xfrm>
            <a:off x="3107" y="2745"/>
            <a:ext cx="95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r:id="rId7" imgW="685800" imgH="228600" progId="Equation.DSMT4">
                    <p:embed/>
                  </p:oleObj>
                </mc:Choice>
                <mc:Fallback>
                  <p:oleObj r:id="rId7" imgW="685800" imgH="228600" progId="Equation.DSMT4">
                    <p:embed/>
                    <p:pic>
                      <p:nvPicPr>
                        <p:cNvPr id="14357" name="Object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7" y="2745"/>
                          <a:ext cx="952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Line 34"/>
            <p:cNvSpPr/>
            <p:nvPr/>
          </p:nvSpPr>
          <p:spPr>
            <a:xfrm>
              <a:off x="3606" y="194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1" name="Group 35"/>
          <p:cNvGrpSpPr/>
          <p:nvPr/>
        </p:nvGrpSpPr>
        <p:grpSpPr>
          <a:xfrm>
            <a:off x="6588125" y="2444750"/>
            <a:ext cx="2516188" cy="2127250"/>
            <a:chOff x="4241" y="1949"/>
            <a:chExt cx="1519" cy="1164"/>
          </a:xfrm>
        </p:grpSpPr>
        <p:sp>
          <p:nvSpPr>
            <p:cNvPr id="14360" name="Text Box 36"/>
            <p:cNvSpPr txBox="1"/>
            <p:nvPr/>
          </p:nvSpPr>
          <p:spPr>
            <a:xfrm>
              <a:off x="4241" y="2115"/>
              <a:ext cx="1519" cy="99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对载流线圈力矩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  <a:p>
              <a:pPr algn="just" eaLnBrk="0" hangingPunct="0"/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0" hangingPunct="0"/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4361" name="Object 2"/>
            <p:cNvGraphicFramePr>
              <a:graphicFrameLocks noChangeAspect="1"/>
            </p:cNvGraphicFramePr>
            <p:nvPr/>
          </p:nvGraphicFramePr>
          <p:xfrm>
            <a:off x="4338" y="2383"/>
            <a:ext cx="118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r:id="rId9" imgW="558800" imgH="190500" progId="Equation.DSMT4">
                    <p:embed/>
                  </p:oleObj>
                </mc:Choice>
                <mc:Fallback>
                  <p:oleObj r:id="rId9" imgW="558800" imgH="190500" progId="Equation.DSMT4">
                    <p:embed/>
                    <p:pic>
                      <p:nvPicPr>
                        <p:cNvPr id="14361" name="Object 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38" y="2383"/>
                          <a:ext cx="1188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3"/>
            <p:cNvGraphicFramePr>
              <a:graphicFrameLocks noChangeAspect="1"/>
            </p:cNvGraphicFramePr>
            <p:nvPr/>
          </p:nvGraphicFramePr>
          <p:xfrm>
            <a:off x="4630" y="2741"/>
            <a:ext cx="85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r:id="rId11" imgW="469900" imgH="165100" progId="Equation.DSMT4">
                    <p:embed/>
                  </p:oleObj>
                </mc:Choice>
                <mc:Fallback>
                  <p:oleObj r:id="rId11" imgW="469900" imgH="165100" progId="Equation.DSMT4">
                    <p:embed/>
                    <p:pic>
                      <p:nvPicPr>
                        <p:cNvPr id="14362" name="Object 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30" y="2741"/>
                          <a:ext cx="856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Line 39"/>
            <p:cNvSpPr/>
            <p:nvPr/>
          </p:nvSpPr>
          <p:spPr>
            <a:xfrm>
              <a:off x="4967" y="1949"/>
              <a:ext cx="45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8" name="Group 40"/>
          <p:cNvGrpSpPr/>
          <p:nvPr/>
        </p:nvGrpSpPr>
        <p:grpSpPr>
          <a:xfrm>
            <a:off x="36513" y="4429125"/>
            <a:ext cx="4319587" cy="1604964"/>
            <a:chOff x="23" y="3203"/>
            <a:chExt cx="2721" cy="862"/>
          </a:xfrm>
        </p:grpSpPr>
        <p:sp>
          <p:nvSpPr>
            <p:cNvPr id="14365" name="Text Box 41"/>
            <p:cNvSpPr txBox="1"/>
            <p:nvPr/>
          </p:nvSpPr>
          <p:spPr>
            <a:xfrm>
              <a:off x="23" y="3430"/>
              <a:ext cx="2721" cy="6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计算与应用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长直电流、圆电流、螺线管、圆柱电流、对称面电流等产生的磁场。</a:t>
              </a:r>
            </a:p>
          </p:txBody>
        </p:sp>
        <p:sp>
          <p:nvSpPr>
            <p:cNvPr id="14366" name="Line 42"/>
            <p:cNvSpPr/>
            <p:nvPr/>
          </p:nvSpPr>
          <p:spPr>
            <a:xfrm>
              <a:off x="1202" y="3203"/>
              <a:ext cx="181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51" name="Group 44"/>
          <p:cNvGrpSpPr/>
          <p:nvPr/>
        </p:nvGrpSpPr>
        <p:grpSpPr>
          <a:xfrm>
            <a:off x="4498975" y="4295776"/>
            <a:ext cx="4681538" cy="1738313"/>
            <a:chOff x="2834" y="3113"/>
            <a:chExt cx="2949" cy="1095"/>
          </a:xfrm>
        </p:grpSpPr>
        <p:sp>
          <p:nvSpPr>
            <p:cNvPr id="14368" name="Text Box 45"/>
            <p:cNvSpPr txBox="1"/>
            <p:nvPr/>
          </p:nvSpPr>
          <p:spPr>
            <a:xfrm>
              <a:off x="2834" y="3427"/>
              <a:ext cx="2949" cy="78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计算与应用</a:t>
              </a:r>
            </a:p>
            <a:p>
              <a:pPr algn="just" eaLnBrk="0" hangingPunct="0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电流受力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、线圈受力矩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、电动机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(B)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，电磁仪表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(B)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、磁透镜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(B)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、加速器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(B)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、质谱仪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(B)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、霍尔效应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等。</a:t>
              </a:r>
            </a:p>
          </p:txBody>
        </p:sp>
        <p:sp>
          <p:nvSpPr>
            <p:cNvPr id="14369" name="Line 46"/>
            <p:cNvSpPr/>
            <p:nvPr/>
          </p:nvSpPr>
          <p:spPr>
            <a:xfrm>
              <a:off x="3651" y="3113"/>
              <a:ext cx="318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370" name="Line 47"/>
            <p:cNvSpPr/>
            <p:nvPr/>
          </p:nvSpPr>
          <p:spPr>
            <a:xfrm flipH="1">
              <a:off x="4604" y="3113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52" name="Line 43"/>
          <p:cNvSpPr/>
          <p:nvPr/>
        </p:nvSpPr>
        <p:spPr>
          <a:xfrm flipH="1">
            <a:off x="2987675" y="4429125"/>
            <a:ext cx="3603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53" name="组合 52"/>
          <p:cNvGrpSpPr/>
          <p:nvPr/>
        </p:nvGrpSpPr>
        <p:grpSpPr>
          <a:xfrm>
            <a:off x="2747171" y="2493609"/>
            <a:ext cx="2141536" cy="2138363"/>
            <a:chOff x="2790351" y="2711449"/>
            <a:chExt cx="2017234" cy="2137433"/>
          </a:xfrm>
        </p:grpSpPr>
        <p:sp>
          <p:nvSpPr>
            <p:cNvPr id="14373" name="Text Box 26"/>
            <p:cNvSpPr txBox="1"/>
            <p:nvPr/>
          </p:nvSpPr>
          <p:spPr>
            <a:xfrm>
              <a:off x="2843530" y="2943192"/>
              <a:ext cx="1824990" cy="185394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高斯定理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0" hangingPunct="0"/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  <a:p>
              <a:pPr algn="just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环路定理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  <a:p>
              <a:pPr algn="just" eaLnBrk="0" hangingPunct="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4374" name="Line 29"/>
            <p:cNvSpPr/>
            <p:nvPr/>
          </p:nvSpPr>
          <p:spPr>
            <a:xfrm>
              <a:off x="3501749" y="2711449"/>
              <a:ext cx="144840" cy="2317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375" name="文本框 55"/>
            <p:cNvSpPr txBox="1">
              <a:spLocks noRot="1" noChangeAspect="1" noEditPoints="1" noTextEdit="1"/>
            </p:cNvSpPr>
            <p:nvPr/>
          </p:nvSpPr>
          <p:spPr>
            <a:xfrm>
              <a:off x="2790351" y="3230986"/>
              <a:ext cx="2017234" cy="809324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anchor="t"/>
            <a:lstStyle/>
            <a:p>
              <a:endParaRPr 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6" name="文本框 56"/>
            <p:cNvSpPr txBox="1">
              <a:spLocks noRot="1" noChangeAspect="1" noEditPoints="1" noTextEdit="1"/>
            </p:cNvSpPr>
            <p:nvPr/>
          </p:nvSpPr>
          <p:spPr>
            <a:xfrm>
              <a:off x="2830437" y="4219543"/>
              <a:ext cx="1799019" cy="629339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 w="9525">
              <a:noFill/>
            </a:ln>
          </p:spPr>
          <p:txBody>
            <a:bodyPr anchor="t"/>
            <a:lstStyle/>
            <a:p>
              <a:endParaRPr 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77" name="文本框 57"/>
          <p:cNvSpPr txBox="1"/>
          <p:nvPr/>
        </p:nvSpPr>
        <p:spPr>
          <a:xfrm>
            <a:off x="281305" y="250825"/>
            <a:ext cx="12693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8FFBC0-1B8A-6CDC-594C-66A699BF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B1C-5588-4474-80C1-46D5B41A27F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769</TotalTime>
  <Words>1324</Words>
  <Application>Microsoft Office PowerPoint</Application>
  <PresentationFormat>全屏显示(4:3)</PresentationFormat>
  <Paragraphs>298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HGP創英角ﾎﾟｯﾌﾟ体</vt:lpstr>
      <vt:lpstr>等线</vt:lpstr>
      <vt:lpstr>等线 Light</vt:lpstr>
      <vt:lpstr>黑体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主题​​</vt:lpstr>
      <vt:lpstr>Equation.3</vt:lpstr>
      <vt:lpstr>公式</vt:lpstr>
      <vt:lpstr>Equation.KSEE3</vt:lpstr>
      <vt:lpstr>Equation</vt:lpstr>
      <vt:lpstr>Microsoft Equation 2.0</vt:lpstr>
      <vt:lpstr>MathType 7.0 Equation</vt:lpstr>
      <vt:lpstr>PowerPoint 演示文稿</vt:lpstr>
      <vt:lpstr>第一章 静电场</vt:lpstr>
      <vt:lpstr>PowerPoint 演示文稿</vt:lpstr>
      <vt:lpstr>PowerPoint 演示文稿</vt:lpstr>
      <vt:lpstr>第二章 电场中的导体与电介质</vt:lpstr>
      <vt:lpstr>PowerPoint 演示文稿</vt:lpstr>
      <vt:lpstr>PowerPoint 演示文稿</vt:lpstr>
      <vt:lpstr>第三章 恒定电流</vt:lpstr>
      <vt:lpstr>PowerPoint 演示文稿</vt:lpstr>
      <vt:lpstr>第五章 电磁感应现象(A)和暂态过程(B)</vt:lpstr>
      <vt:lpstr>PowerPoint 演示文稿</vt:lpstr>
      <vt:lpstr>PowerPoint 演示文稿</vt:lpstr>
      <vt:lpstr>PowerPoint 演示文稿</vt:lpstr>
      <vt:lpstr>分子电流观点(B)</vt:lpstr>
      <vt:lpstr>磁介质的分类(B)</vt:lpstr>
      <vt:lpstr>PowerPoint 演示文稿</vt:lpstr>
      <vt:lpstr>PowerPoint 演示文稿</vt:lpstr>
      <vt:lpstr>PowerPoint 演示文稿</vt:lpstr>
      <vt:lpstr>麦克斯韦电磁理论(B)：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Jiangwei Cao</dc:creator>
  <cp:lastModifiedBy>MagCao</cp:lastModifiedBy>
  <cp:revision>8</cp:revision>
  <dcterms:created xsi:type="dcterms:W3CDTF">2023-06-05T07:41:39Z</dcterms:created>
  <dcterms:modified xsi:type="dcterms:W3CDTF">2023-06-07T06:48:11Z</dcterms:modified>
</cp:coreProperties>
</file>