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93" r:id="rId2"/>
    <p:sldId id="294" r:id="rId3"/>
    <p:sldId id="258" r:id="rId4"/>
    <p:sldId id="259" r:id="rId5"/>
    <p:sldId id="261" r:id="rId6"/>
    <p:sldId id="263" r:id="rId7"/>
    <p:sldId id="264" r:id="rId8"/>
    <p:sldId id="265" r:id="rId9"/>
    <p:sldId id="297" r:id="rId10"/>
    <p:sldId id="270" r:id="rId11"/>
    <p:sldId id="266" r:id="rId12"/>
    <p:sldId id="313" r:id="rId13"/>
    <p:sldId id="506" r:id="rId14"/>
    <p:sldId id="322" r:id="rId15"/>
    <p:sldId id="306" r:id="rId16"/>
    <p:sldId id="267" r:id="rId17"/>
    <p:sldId id="281" r:id="rId18"/>
    <p:sldId id="321" r:id="rId19"/>
    <p:sldId id="500" r:id="rId20"/>
    <p:sldId id="50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14BC"/>
    <a:srgbClr val="520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90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99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84.wmf"/><Relationship Id="rId5" Type="http://schemas.openxmlformats.org/officeDocument/2006/relationships/image" Target="../media/image96.wmf"/><Relationship Id="rId10" Type="http://schemas.openxmlformats.org/officeDocument/2006/relationships/image" Target="../media/image88.wmf"/><Relationship Id="rId4" Type="http://schemas.openxmlformats.org/officeDocument/2006/relationships/image" Target="../media/image95.wmf"/><Relationship Id="rId9" Type="http://schemas.openxmlformats.org/officeDocument/2006/relationships/image" Target="../media/image8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13.emf"/><Relationship Id="rId18" Type="http://schemas.openxmlformats.org/officeDocument/2006/relationships/image" Target="../media/image118.wmf"/><Relationship Id="rId26" Type="http://schemas.openxmlformats.org/officeDocument/2006/relationships/image" Target="../media/image126.wmf"/><Relationship Id="rId3" Type="http://schemas.openxmlformats.org/officeDocument/2006/relationships/image" Target="../media/image103.emf"/><Relationship Id="rId21" Type="http://schemas.openxmlformats.org/officeDocument/2006/relationships/image" Target="../media/image121.emf"/><Relationship Id="rId7" Type="http://schemas.openxmlformats.org/officeDocument/2006/relationships/image" Target="../media/image107.emf"/><Relationship Id="rId12" Type="http://schemas.openxmlformats.org/officeDocument/2006/relationships/image" Target="../media/image112.emf"/><Relationship Id="rId17" Type="http://schemas.openxmlformats.org/officeDocument/2006/relationships/image" Target="../media/image117.emf"/><Relationship Id="rId25" Type="http://schemas.openxmlformats.org/officeDocument/2006/relationships/image" Target="../media/image125.emf"/><Relationship Id="rId2" Type="http://schemas.openxmlformats.org/officeDocument/2006/relationships/image" Target="../media/image102.emf"/><Relationship Id="rId16" Type="http://schemas.openxmlformats.org/officeDocument/2006/relationships/image" Target="../media/image116.wmf"/><Relationship Id="rId20" Type="http://schemas.openxmlformats.org/officeDocument/2006/relationships/image" Target="../media/image120.emf"/><Relationship Id="rId29" Type="http://schemas.openxmlformats.org/officeDocument/2006/relationships/image" Target="../media/image129.wmf"/><Relationship Id="rId1" Type="http://schemas.openxmlformats.org/officeDocument/2006/relationships/image" Target="../media/image101.emf"/><Relationship Id="rId6" Type="http://schemas.openxmlformats.org/officeDocument/2006/relationships/image" Target="../media/image106.emf"/><Relationship Id="rId11" Type="http://schemas.openxmlformats.org/officeDocument/2006/relationships/image" Target="../media/image111.emf"/><Relationship Id="rId24" Type="http://schemas.openxmlformats.org/officeDocument/2006/relationships/image" Target="../media/image124.emf"/><Relationship Id="rId5" Type="http://schemas.openxmlformats.org/officeDocument/2006/relationships/image" Target="../media/image105.emf"/><Relationship Id="rId15" Type="http://schemas.openxmlformats.org/officeDocument/2006/relationships/image" Target="../media/image115.emf"/><Relationship Id="rId23" Type="http://schemas.openxmlformats.org/officeDocument/2006/relationships/image" Target="../media/image123.wmf"/><Relationship Id="rId28" Type="http://schemas.openxmlformats.org/officeDocument/2006/relationships/image" Target="../media/image128.wmf"/><Relationship Id="rId10" Type="http://schemas.openxmlformats.org/officeDocument/2006/relationships/image" Target="../media/image110.emf"/><Relationship Id="rId19" Type="http://schemas.openxmlformats.org/officeDocument/2006/relationships/image" Target="../media/image119.wmf"/><Relationship Id="rId31" Type="http://schemas.openxmlformats.org/officeDocument/2006/relationships/image" Target="../media/image131.wmf"/><Relationship Id="rId4" Type="http://schemas.openxmlformats.org/officeDocument/2006/relationships/image" Target="../media/image104.emf"/><Relationship Id="rId9" Type="http://schemas.openxmlformats.org/officeDocument/2006/relationships/image" Target="../media/image109.emf"/><Relationship Id="rId14" Type="http://schemas.openxmlformats.org/officeDocument/2006/relationships/image" Target="../media/image114.emf"/><Relationship Id="rId22" Type="http://schemas.openxmlformats.org/officeDocument/2006/relationships/image" Target="../media/image122.wmf"/><Relationship Id="rId27" Type="http://schemas.openxmlformats.org/officeDocument/2006/relationships/image" Target="../media/image127.wmf"/><Relationship Id="rId30" Type="http://schemas.openxmlformats.org/officeDocument/2006/relationships/image" Target="../media/image13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AC42F-CAB3-49BB-B415-09639DECE10E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1E950-8AAC-45ED-84A4-F3D116ACC8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7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088E8F43-B2B8-BDEC-F031-F82E360BD2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A0593075-4060-ECD1-B35E-01FDEEC7CC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B29C60D2-5B0C-D61E-718E-75E18A3FC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94F67CA-D431-47F3-968A-D8BCD33EFC84}" type="slidenum">
              <a:rPr lang="zh-CN" altLang="en-US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198FE079-FB1C-495E-9E70-80F44A64EC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08701EA2-2642-C996-5CCB-FE15756EBF8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42BECE12-8C59-C8C9-244C-3DF2A9BF5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3282E5A-8405-4569-B39B-522F2699D92E}" type="slidenum">
              <a:rPr lang="zh-CN" altLang="en-US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45945410-AF87-0DC7-4698-0F04BB3D1F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6F8D71E-8698-89CA-ED69-53B625C52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just"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可以与重力做功类比</a:t>
            </a:r>
          </a:p>
          <a:p>
            <a:pPr lvl="1" algn="just" eaLnBrk="1" hangingPunct="1"/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电场力做正功，电势能将减少</a:t>
            </a:r>
          </a:p>
          <a:p>
            <a:pPr lvl="1" algn="just" eaLnBrk="1" hangingPunct="1"/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电场力做负功，电势能将增加</a:t>
            </a:r>
          </a:p>
          <a:p>
            <a:endParaRPr lang="zh-CN" altLang="en-US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2B0093CB-8F4C-54C6-C08A-4039F1DF95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8E2C767-FED5-4DCC-A897-8BE0D6294321}" type="slidenum">
              <a:rPr lang="zh-CN" altLang="en-US" sz="1200"/>
              <a:pPr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3E275DD8-B0DD-33A3-B665-6FFB9EC7E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CBF11023-1BB9-CDB8-9481-E40CD3DB13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中宋" pitchFamily="2" charset="-122"/>
              </a:rPr>
              <a:t>电子伏特</a:t>
            </a:r>
            <a:endParaRPr lang="en-US" altLang="zh-CN">
              <a:latin typeface="Times New Roman" panose="02020603050405020304" pitchFamily="18" charset="0"/>
              <a:ea typeface="华文中宋" pitchFamily="2" charset="-122"/>
            </a:endParaRPr>
          </a:p>
          <a:p>
            <a:r>
              <a:rPr lang="zh-CN" altLang="en-US">
                <a:latin typeface="Times New Roman" panose="02020603050405020304" pitchFamily="18" charset="0"/>
                <a:ea typeface="华文中宋" pitchFamily="2" charset="-122"/>
              </a:rPr>
              <a:t>电子伏特：能量单位</a:t>
            </a:r>
          </a:p>
          <a:p>
            <a:pPr lvl="1"/>
            <a:r>
              <a:rPr lang="zh-CN" altLang="en-US">
                <a:latin typeface="Times New Roman" panose="02020603050405020304" pitchFamily="18" charset="0"/>
                <a:ea typeface="华文中宋" pitchFamily="2" charset="-122"/>
              </a:rPr>
              <a:t>带有电量</a:t>
            </a:r>
            <a:r>
              <a:rPr lang="en-US" altLang="zh-CN">
                <a:latin typeface="Times New Roman" panose="02020603050405020304" pitchFamily="18" charset="0"/>
                <a:ea typeface="华文中宋" pitchFamily="2" charset="-122"/>
              </a:rPr>
              <a:t>+</a:t>
            </a:r>
            <a:r>
              <a:rPr lang="en-US" altLang="zh-CN" i="1">
                <a:latin typeface="Times New Roman" panose="02020603050405020304" pitchFamily="18" charset="0"/>
                <a:ea typeface="华文中宋" pitchFamily="2" charset="-122"/>
              </a:rPr>
              <a:t>e</a:t>
            </a:r>
            <a:r>
              <a:rPr lang="zh-CN" altLang="en-US">
                <a:latin typeface="Times New Roman" panose="02020603050405020304" pitchFamily="18" charset="0"/>
                <a:ea typeface="华文中宋" pitchFamily="2" charset="-122"/>
              </a:rPr>
              <a:t>或</a:t>
            </a:r>
            <a:r>
              <a:rPr lang="en-US" altLang="zh-CN">
                <a:latin typeface="Times New Roman" panose="02020603050405020304" pitchFamily="18" charset="0"/>
                <a:ea typeface="华文中宋" pitchFamily="2" charset="-122"/>
              </a:rPr>
              <a:t>-</a:t>
            </a:r>
            <a:r>
              <a:rPr lang="en-US" altLang="zh-CN" i="1">
                <a:latin typeface="Times New Roman" panose="02020603050405020304" pitchFamily="18" charset="0"/>
                <a:ea typeface="华文中宋" pitchFamily="2" charset="-122"/>
              </a:rPr>
              <a:t>e</a:t>
            </a:r>
            <a:r>
              <a:rPr lang="zh-CN" altLang="en-US">
                <a:latin typeface="Times New Roman" panose="02020603050405020304" pitchFamily="18" charset="0"/>
                <a:ea typeface="华文中宋" pitchFamily="2" charset="-122"/>
              </a:rPr>
              <a:t>的粒子飞跃一个电势差为</a:t>
            </a:r>
            <a:r>
              <a:rPr lang="en-US" altLang="zh-CN">
                <a:latin typeface="Times New Roman" panose="02020603050405020304" pitchFamily="18" charset="0"/>
                <a:ea typeface="华文中宋" pitchFamily="2" charset="-122"/>
              </a:rPr>
              <a:t>1V</a:t>
            </a:r>
            <a:r>
              <a:rPr lang="zh-CN" altLang="en-US">
                <a:latin typeface="Times New Roman" panose="02020603050405020304" pitchFamily="18" charset="0"/>
                <a:ea typeface="华文中宋" pitchFamily="2" charset="-122"/>
              </a:rPr>
              <a:t>的区间，电场力对它作的功</a:t>
            </a:r>
            <a:r>
              <a:rPr lang="en-US" altLang="zh-CN">
                <a:latin typeface="Times New Roman" panose="02020603050405020304" pitchFamily="18" charset="0"/>
                <a:ea typeface="华文中宋" pitchFamily="2" charset="-122"/>
              </a:rPr>
              <a:t>(</a:t>
            </a:r>
            <a:r>
              <a:rPr lang="zh-CN" altLang="en-US">
                <a:latin typeface="Times New Roman" panose="02020603050405020304" pitchFamily="18" charset="0"/>
                <a:ea typeface="华文中宋" pitchFamily="2" charset="-122"/>
              </a:rPr>
              <a:t>从而粒子本身获得这么多能量（动能）</a:t>
            </a:r>
            <a:r>
              <a:rPr lang="en-US" altLang="zh-CN">
                <a:latin typeface="Times New Roman" panose="02020603050405020304" pitchFamily="18" charset="0"/>
                <a:ea typeface="华文中宋" pitchFamily="2" charset="-122"/>
              </a:rPr>
              <a:t>)</a:t>
            </a:r>
            <a:r>
              <a:rPr lang="en-US" altLang="zh-CN">
                <a:latin typeface="Arial" panose="020B0604020202020204" pitchFamily="34" charset="0"/>
                <a:ea typeface="华文中宋" pitchFamily="2" charset="-122"/>
              </a:rPr>
              <a:t>——</a:t>
            </a:r>
            <a:r>
              <a:rPr lang="en-US" altLang="zh-CN">
                <a:latin typeface="Times New Roman" panose="02020603050405020304" pitchFamily="18" charset="0"/>
                <a:ea typeface="华文中宋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华文中宋" pitchFamily="2" charset="-122"/>
              </a:rPr>
              <a:t>eV</a:t>
            </a:r>
          </a:p>
          <a:p>
            <a:pPr lvl="1"/>
            <a:r>
              <a:rPr lang="zh-CN" altLang="en-US"/>
              <a:t>1𝑒𝑉=1.60×〖10〗^(−19) 𝐶×1𝑉=1.60×〖10〗^(−19) 𝐽</a:t>
            </a:r>
            <a:endParaRPr lang="en-US" altLang="zh-CN" i="1">
              <a:latin typeface="Times New Roman" panose="02020603050405020304" pitchFamily="18" charset="0"/>
              <a:ea typeface="华文中宋" pitchFamily="2" charset="-122"/>
            </a:endParaRPr>
          </a:p>
          <a:p>
            <a:endParaRPr lang="zh-CN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285CCEC0-627A-C4A7-0646-D744133F27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2204C0B-2F4E-4D1A-8336-1A3FB5C70203}" type="slidenum">
              <a:rPr lang="zh-CN" altLang="en-US" sz="1200"/>
              <a:pPr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id="{1225F42F-CC29-0416-D301-A5FD962B39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id="{A513DF98-26E5-E950-E881-721DBF937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D728C811-43FB-6DA6-B991-0D3343F810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8525015-8021-42FF-9E04-FF19A63D1265}" type="slidenum">
              <a:rPr lang="zh-CN" altLang="en-US" sz="1200"/>
              <a:pPr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7E7-E306-45D0-A5C0-FFC8BFFA98A4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266D-8DF2-4C1A-ABCD-0696B6BD7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98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7E7-E306-45D0-A5C0-FFC8BFFA98A4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266D-8DF2-4C1A-ABCD-0696B6BD7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27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7E7-E306-45D0-A5C0-FFC8BFFA98A4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266D-8DF2-4C1A-ABCD-0696B6BD7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53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43488" y="1905000"/>
            <a:ext cx="3979862" cy="2019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43488" y="4076700"/>
            <a:ext cx="3979862" cy="2019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50509191-2B72-42BE-E5D0-B1CBE57C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2005.2.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C8792763-FDB2-7937-5ADF-79238292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北京大学物理学院王稼军编写</a:t>
            </a:r>
            <a:endParaRPr lang="zh-CN" altLang="en-US">
              <a:solidFill>
                <a:schemeClr val="tx1"/>
              </a:solidFill>
              <a:ea typeface="+mn-ea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45337F9-173A-7541-0F03-F040BF54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DBC87-ED99-48FC-9070-77781A14E6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19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770D8-C46D-159A-55D4-D1F1B910C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2005.2.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EC55C-4202-7AB0-6914-E083B52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北京大学物理学院王稼军编写</a:t>
            </a:r>
            <a:endParaRPr lang="zh-CN" altLang="en-US">
              <a:solidFill>
                <a:schemeClr val="tx1"/>
              </a:solidFill>
              <a:ea typeface="+mn-ea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47E8E-2DF2-2531-84AA-C6C180FC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640BD-C185-4049-8566-32940C1C3D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28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7E7-E306-45D0-A5C0-FFC8BFFA98A4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266D-8DF2-4C1A-ABCD-0696B6BD7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57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7E7-E306-45D0-A5C0-FFC8BFFA98A4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266D-8DF2-4C1A-ABCD-0696B6BD7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74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7E7-E306-45D0-A5C0-FFC8BFFA98A4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266D-8DF2-4C1A-ABCD-0696B6BD7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7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7E7-E306-45D0-A5C0-FFC8BFFA98A4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266D-8DF2-4C1A-ABCD-0696B6BD7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6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7E7-E306-45D0-A5C0-FFC8BFFA98A4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266D-8DF2-4C1A-ABCD-0696B6BD7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9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7E7-E306-45D0-A5C0-FFC8BFFA98A4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266D-8DF2-4C1A-ABCD-0696B6BD7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21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7E7-E306-45D0-A5C0-FFC8BFFA98A4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266D-8DF2-4C1A-ABCD-0696B6BD7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613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97E7-E306-45D0-A5C0-FFC8BFFA98A4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A266D-8DF2-4C1A-ABCD-0696B6BD7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4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97E7-E306-45D0-A5C0-FFC8BFFA98A4}" type="datetimeFigureOut">
              <a:rPr lang="zh-CN" altLang="en-US" smtClean="0"/>
              <a:t>2023/3/1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A266D-8DF2-4C1A-ABCD-0696B6BD7A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86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8.bin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4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41.wmf"/><Relationship Id="rId9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42.bin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11" Type="http://schemas.openxmlformats.org/officeDocument/2006/relationships/image" Target="../media/image49.wmf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5.bin"/><Relationship Id="rId4" Type="http://schemas.openxmlformats.org/officeDocument/2006/relationships/image" Target="../media/image46.wmf"/><Relationship Id="rId9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image" Target="../media/image56.png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58.png"/><Relationship Id="rId10" Type="http://schemas.openxmlformats.org/officeDocument/2006/relationships/image" Target="../media/image54.wmf"/><Relationship Id="rId4" Type="http://schemas.openxmlformats.org/officeDocument/2006/relationships/image" Target="../media/image51.e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58.bin"/><Relationship Id="rId3" Type="http://schemas.openxmlformats.org/officeDocument/2006/relationships/oleObject" Target="../embeddings/oleObject51.bin"/><Relationship Id="rId7" Type="http://schemas.openxmlformats.org/officeDocument/2006/relationships/hyperlink" Target="../../&#25554;&#25773;/&#31561;&#21183;&#38754;a.avi" TargetMode="External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66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5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11" Type="http://schemas.openxmlformats.org/officeDocument/2006/relationships/image" Target="../media/image63.wmf"/><Relationship Id="rId5" Type="http://schemas.openxmlformats.org/officeDocument/2006/relationships/oleObject" Target="../embeddings/oleObject52.bin"/><Relationship Id="rId15" Type="http://schemas.openxmlformats.org/officeDocument/2006/relationships/image" Target="../media/image65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67.wmf"/><Relationship Id="rId4" Type="http://schemas.openxmlformats.org/officeDocument/2006/relationships/image" Target="../media/image60.wmf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72.wmf"/><Relationship Id="rId3" Type="http://schemas.openxmlformats.org/officeDocument/2006/relationships/oleObject" Target="../embeddings/oleObject59.bin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71.wmf"/><Relationship Id="rId5" Type="http://schemas.openxmlformats.org/officeDocument/2006/relationships/image" Target="../media/image73.png"/><Relationship Id="rId10" Type="http://schemas.openxmlformats.org/officeDocument/2006/relationships/oleObject" Target="../embeddings/oleObject62.bin"/><Relationship Id="rId4" Type="http://schemas.openxmlformats.org/officeDocument/2006/relationships/image" Target="../media/image68.wmf"/><Relationship Id="rId9" Type="http://schemas.openxmlformats.org/officeDocument/2006/relationships/image" Target="../media/image7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3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72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83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82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7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91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9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96.wmf"/><Relationship Id="rId18" Type="http://schemas.openxmlformats.org/officeDocument/2006/relationships/oleObject" Target="../embeddings/oleObject76.bin"/><Relationship Id="rId26" Type="http://schemas.openxmlformats.org/officeDocument/2006/relationships/oleObject" Target="../embeddings/oleObject89.bin"/><Relationship Id="rId3" Type="http://schemas.openxmlformats.org/officeDocument/2006/relationships/image" Target="../media/image100.jpeg"/><Relationship Id="rId21" Type="http://schemas.openxmlformats.org/officeDocument/2006/relationships/image" Target="../media/image87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98.wmf"/><Relationship Id="rId25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77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95.wmf"/><Relationship Id="rId24" Type="http://schemas.openxmlformats.org/officeDocument/2006/relationships/oleObject" Target="../embeddings/oleObject74.bin"/><Relationship Id="rId5" Type="http://schemas.openxmlformats.org/officeDocument/2006/relationships/image" Target="../media/image92.wmf"/><Relationship Id="rId15" Type="http://schemas.openxmlformats.org/officeDocument/2006/relationships/image" Target="../media/image97.wmf"/><Relationship Id="rId23" Type="http://schemas.openxmlformats.org/officeDocument/2006/relationships/image" Target="../media/image88.wmf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86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87.bin"/><Relationship Id="rId22" Type="http://schemas.openxmlformats.org/officeDocument/2006/relationships/oleObject" Target="../embeddings/oleObject78.bin"/><Relationship Id="rId27" Type="http://schemas.openxmlformats.org/officeDocument/2006/relationships/image" Target="../media/image9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5.bin"/><Relationship Id="rId18" Type="http://schemas.openxmlformats.org/officeDocument/2006/relationships/image" Target="../media/image108.wmf"/><Relationship Id="rId26" Type="http://schemas.openxmlformats.org/officeDocument/2006/relationships/image" Target="../media/image112.emf"/><Relationship Id="rId39" Type="http://schemas.openxmlformats.org/officeDocument/2006/relationships/oleObject" Target="../embeddings/oleObject108.bin"/><Relationship Id="rId21" Type="http://schemas.openxmlformats.org/officeDocument/2006/relationships/oleObject" Target="../embeddings/oleObject99.bin"/><Relationship Id="rId34" Type="http://schemas.openxmlformats.org/officeDocument/2006/relationships/image" Target="../media/image116.wmf"/><Relationship Id="rId42" Type="http://schemas.openxmlformats.org/officeDocument/2006/relationships/image" Target="../media/image120.emf"/><Relationship Id="rId47" Type="http://schemas.openxmlformats.org/officeDocument/2006/relationships/oleObject" Target="../embeddings/oleObject112.bin"/><Relationship Id="rId50" Type="http://schemas.openxmlformats.org/officeDocument/2006/relationships/image" Target="../media/image124.emf"/><Relationship Id="rId55" Type="http://schemas.openxmlformats.org/officeDocument/2006/relationships/oleObject" Target="../embeddings/oleObject116.bin"/><Relationship Id="rId63" Type="http://schemas.openxmlformats.org/officeDocument/2006/relationships/oleObject" Target="../embeddings/oleObject12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emf"/><Relationship Id="rId29" Type="http://schemas.openxmlformats.org/officeDocument/2006/relationships/oleObject" Target="../embeddings/oleObject103.bin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111.emf"/><Relationship Id="rId32" Type="http://schemas.openxmlformats.org/officeDocument/2006/relationships/image" Target="../media/image115.emf"/><Relationship Id="rId37" Type="http://schemas.openxmlformats.org/officeDocument/2006/relationships/oleObject" Target="../embeddings/oleObject107.bin"/><Relationship Id="rId40" Type="http://schemas.openxmlformats.org/officeDocument/2006/relationships/image" Target="../media/image119.wmf"/><Relationship Id="rId45" Type="http://schemas.openxmlformats.org/officeDocument/2006/relationships/oleObject" Target="../embeddings/oleObject111.bin"/><Relationship Id="rId53" Type="http://schemas.openxmlformats.org/officeDocument/2006/relationships/oleObject" Target="../embeddings/oleObject115.bin"/><Relationship Id="rId58" Type="http://schemas.openxmlformats.org/officeDocument/2006/relationships/image" Target="../media/image128.wmf"/><Relationship Id="rId5" Type="http://schemas.openxmlformats.org/officeDocument/2006/relationships/oleObject" Target="../embeddings/oleObject91.bin"/><Relationship Id="rId61" Type="http://schemas.openxmlformats.org/officeDocument/2006/relationships/oleObject" Target="../embeddings/oleObject119.bin"/><Relationship Id="rId19" Type="http://schemas.openxmlformats.org/officeDocument/2006/relationships/oleObject" Target="../embeddings/oleObject98.bin"/><Relationship Id="rId14" Type="http://schemas.openxmlformats.org/officeDocument/2006/relationships/image" Target="../media/image106.emf"/><Relationship Id="rId22" Type="http://schemas.openxmlformats.org/officeDocument/2006/relationships/image" Target="../media/image110.emf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114.emf"/><Relationship Id="rId35" Type="http://schemas.openxmlformats.org/officeDocument/2006/relationships/oleObject" Target="../embeddings/oleObject106.bin"/><Relationship Id="rId43" Type="http://schemas.openxmlformats.org/officeDocument/2006/relationships/oleObject" Target="../embeddings/oleObject110.bin"/><Relationship Id="rId48" Type="http://schemas.openxmlformats.org/officeDocument/2006/relationships/image" Target="../media/image123.wmf"/><Relationship Id="rId56" Type="http://schemas.openxmlformats.org/officeDocument/2006/relationships/image" Target="../media/image127.wmf"/><Relationship Id="rId64" Type="http://schemas.openxmlformats.org/officeDocument/2006/relationships/image" Target="../media/image131.wmf"/><Relationship Id="rId8" Type="http://schemas.openxmlformats.org/officeDocument/2006/relationships/image" Target="../media/image103.emf"/><Relationship Id="rId51" Type="http://schemas.openxmlformats.org/officeDocument/2006/relationships/oleObject" Target="../embeddings/oleObject114.bin"/><Relationship Id="rId3" Type="http://schemas.openxmlformats.org/officeDocument/2006/relationships/oleObject" Target="../embeddings/oleObject90.bin"/><Relationship Id="rId12" Type="http://schemas.openxmlformats.org/officeDocument/2006/relationships/image" Target="../media/image105.e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33" Type="http://schemas.openxmlformats.org/officeDocument/2006/relationships/oleObject" Target="../embeddings/oleObject105.bin"/><Relationship Id="rId38" Type="http://schemas.openxmlformats.org/officeDocument/2006/relationships/image" Target="../media/image118.wmf"/><Relationship Id="rId46" Type="http://schemas.openxmlformats.org/officeDocument/2006/relationships/image" Target="../media/image122.wmf"/><Relationship Id="rId59" Type="http://schemas.openxmlformats.org/officeDocument/2006/relationships/oleObject" Target="../embeddings/oleObject118.bin"/><Relationship Id="rId20" Type="http://schemas.openxmlformats.org/officeDocument/2006/relationships/image" Target="../media/image109.emf"/><Relationship Id="rId41" Type="http://schemas.openxmlformats.org/officeDocument/2006/relationships/oleObject" Target="../embeddings/oleObject109.bin"/><Relationship Id="rId54" Type="http://schemas.openxmlformats.org/officeDocument/2006/relationships/image" Target="../media/image126.wmf"/><Relationship Id="rId62" Type="http://schemas.openxmlformats.org/officeDocument/2006/relationships/image" Target="../media/image130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2.emf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113.emf"/><Relationship Id="rId36" Type="http://schemas.openxmlformats.org/officeDocument/2006/relationships/image" Target="../media/image117.emf"/><Relationship Id="rId49" Type="http://schemas.openxmlformats.org/officeDocument/2006/relationships/oleObject" Target="../embeddings/oleObject113.bin"/><Relationship Id="rId57" Type="http://schemas.openxmlformats.org/officeDocument/2006/relationships/oleObject" Target="../embeddings/oleObject117.bin"/><Relationship Id="rId10" Type="http://schemas.openxmlformats.org/officeDocument/2006/relationships/image" Target="../media/image104.emf"/><Relationship Id="rId31" Type="http://schemas.openxmlformats.org/officeDocument/2006/relationships/oleObject" Target="../embeddings/oleObject104.bin"/><Relationship Id="rId44" Type="http://schemas.openxmlformats.org/officeDocument/2006/relationships/image" Target="../media/image121.emf"/><Relationship Id="rId52" Type="http://schemas.openxmlformats.org/officeDocument/2006/relationships/image" Target="../media/image125.emf"/><Relationship Id="rId60" Type="http://schemas.openxmlformats.org/officeDocument/2006/relationships/image" Target="../media/image129.w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9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1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13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image" Target="../media/image6.wmf"/><Relationship Id="rId19" Type="http://schemas.openxmlformats.org/officeDocument/2006/relationships/image" Target="../media/image10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7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9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8.bin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Relationship Id="rId9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DD943D0-C465-A601-4044-22DC18109FC2}"/>
              </a:ext>
            </a:extLst>
          </p:cNvPr>
          <p:cNvSpPr/>
          <p:nvPr/>
        </p:nvSpPr>
        <p:spPr>
          <a:xfrm>
            <a:off x="1295399" y="2268934"/>
            <a:ext cx="1152525" cy="303609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925" name="Text Box 5">
            <a:extLst>
              <a:ext uri="{FF2B5EF4-FFF2-40B4-BE49-F238E27FC236}">
                <a16:creationId xmlns:a16="http://schemas.microsoft.com/office/drawing/2014/main" id="{1CF624E3-3D87-16C0-6532-A5F41BD68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097" y="2285605"/>
            <a:ext cx="923330" cy="2954866"/>
          </a:xfrm>
          <a:prstGeom prst="rect">
            <a:avLst/>
          </a:prstGeom>
          <a:noFill/>
          <a:ln>
            <a:noFill/>
          </a:ln>
        </p:spPr>
        <p:txBody>
          <a:bodyPr vert="eaVert"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电场力做功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26" name="Text Box 6">
            <a:extLst>
              <a:ext uri="{FF2B5EF4-FFF2-40B4-BE49-F238E27FC236}">
                <a16:creationId xmlns:a16="http://schemas.microsoft.com/office/drawing/2014/main" id="{B385124E-ED2C-65EA-C71B-589FE6CB8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1" y="2484701"/>
            <a:ext cx="35745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静电场的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环路定理</a:t>
            </a:r>
          </a:p>
        </p:txBody>
      </p:sp>
      <p:sp>
        <p:nvSpPr>
          <p:cNvPr id="337928" name="Text Box 8">
            <a:extLst>
              <a:ext uri="{FF2B5EF4-FFF2-40B4-BE49-F238E27FC236}">
                <a16:creationId xmlns:a16="http://schemas.microsoft.com/office/drawing/2014/main" id="{6F6CC7A1-AC1F-8410-D19E-767B292C0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080" y="3423576"/>
            <a:ext cx="4213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静电场的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电势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30" name="Text Box 10">
            <a:extLst>
              <a:ext uri="{FF2B5EF4-FFF2-40B4-BE49-F238E27FC236}">
                <a16:creationId xmlns:a16="http://schemas.microsoft.com/office/drawing/2014/main" id="{AF8448CE-050F-2CB0-F682-E6C12D91D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4381500"/>
            <a:ext cx="4679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带电体的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静电能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37931" name="Text Box 11">
            <a:extLst>
              <a:ext uri="{FF2B5EF4-FFF2-40B4-BE49-F238E27FC236}">
                <a16:creationId xmlns:a16="http://schemas.microsoft.com/office/drawing/2014/main" id="{9BE1C84B-1F83-6894-93F9-773ED082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1123950"/>
            <a:ext cx="8569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Blip>
                <a:blip r:embed="rId3"/>
              </a:buBlip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功、能的问题始终是物理学所关注的问题。</a:t>
            </a:r>
          </a:p>
        </p:txBody>
      </p:sp>
      <p:sp>
        <p:nvSpPr>
          <p:cNvPr id="337933" name="AutoShape 13">
            <a:extLst>
              <a:ext uri="{FF2B5EF4-FFF2-40B4-BE49-F238E27FC236}">
                <a16:creationId xmlns:a16="http://schemas.microsoft.com/office/drawing/2014/main" id="{BD672DFC-17BC-B5ED-E4A4-656F0EACC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2612672"/>
            <a:ext cx="792163" cy="360362"/>
          </a:xfrm>
          <a:prstGeom prst="rightArrow">
            <a:avLst>
              <a:gd name="adj1" fmla="val 50000"/>
              <a:gd name="adj2" fmla="val 54956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34" name="AutoShape 14">
            <a:extLst>
              <a:ext uri="{FF2B5EF4-FFF2-40B4-BE49-F238E27FC236}">
                <a16:creationId xmlns:a16="http://schemas.microsoft.com/office/drawing/2014/main" id="{E41936A6-4888-2A17-CE73-0B9E27C0A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5" y="3578754"/>
            <a:ext cx="792163" cy="360362"/>
          </a:xfrm>
          <a:prstGeom prst="rightArrow">
            <a:avLst>
              <a:gd name="adj1" fmla="val 50000"/>
              <a:gd name="adj2" fmla="val 54956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7935" name="AutoShape 15">
            <a:extLst>
              <a:ext uri="{FF2B5EF4-FFF2-40B4-BE49-F238E27FC236}">
                <a16:creationId xmlns:a16="http://schemas.microsoft.com/office/drawing/2014/main" id="{C9E7C432-B7D4-46DE-6FA6-54CB2140D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924" y="4512999"/>
            <a:ext cx="792163" cy="360362"/>
          </a:xfrm>
          <a:prstGeom prst="rightArrow">
            <a:avLst>
              <a:gd name="adj1" fmla="val 50000"/>
              <a:gd name="adj2" fmla="val 54956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491" name="TextBox 1">
            <a:extLst>
              <a:ext uri="{FF2B5EF4-FFF2-40B4-BE49-F238E27FC236}">
                <a16:creationId xmlns:a16="http://schemas.microsoft.com/office/drawing/2014/main" id="{A9C521E5-723F-A43A-6EA0-0BFD5674E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214752"/>
            <a:ext cx="3517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40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40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周内容提要</a:t>
            </a:r>
          </a:p>
        </p:txBody>
      </p:sp>
      <p:sp>
        <p:nvSpPr>
          <p:cNvPr id="20492" name="Text Box 1028">
            <a:extLst>
              <a:ext uri="{FF2B5EF4-FFF2-40B4-BE49-F238E27FC236}">
                <a16:creationId xmlns:a16="http://schemas.microsoft.com/office/drawing/2014/main" id="{BEBCEE08-8310-B0E9-B2F0-83A744D57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5667507"/>
            <a:ext cx="7308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/>
              <a:t>作业   </a:t>
            </a:r>
            <a:r>
              <a:rPr lang="en-US" altLang="zh-CN" sz="2400" b="1" dirty="0"/>
              <a:t>p54  1.4---14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15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29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30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33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/>
              <a:t>         P64  1.5——3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0" name="Object 0">
            <a:extLst>
              <a:ext uri="{FF2B5EF4-FFF2-40B4-BE49-F238E27FC236}">
                <a16:creationId xmlns:a16="http://schemas.microsoft.com/office/drawing/2014/main" id="{F05928BF-138B-C3AF-98A4-5C80BA964EC0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2068187"/>
              </p:ext>
            </p:extLst>
          </p:nvPr>
        </p:nvGraphicFramePr>
        <p:xfrm>
          <a:off x="1501863" y="3979925"/>
          <a:ext cx="2305051" cy="68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3" imgW="1282680" imgH="380880" progId="Equation.DSMT4">
                  <p:embed/>
                </p:oleObj>
              </mc:Choice>
              <mc:Fallback>
                <p:oleObj name="Equation" r:id="rId3" imgW="1282680" imgH="380880" progId="Equation.DSMT4">
                  <p:embed/>
                  <p:pic>
                    <p:nvPicPr>
                      <p:cNvPr id="92160" name="Object 0">
                        <a:extLst>
                          <a:ext uri="{FF2B5EF4-FFF2-40B4-BE49-F238E27FC236}">
                            <a16:creationId xmlns:a16="http://schemas.microsoft.com/office/drawing/2014/main" id="{F05928BF-138B-C3AF-98A4-5C80BA964E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863" y="3979925"/>
                        <a:ext cx="2305051" cy="685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Text Box 13">
            <a:extLst>
              <a:ext uri="{FF2B5EF4-FFF2-40B4-BE49-F238E27FC236}">
                <a16:creationId xmlns:a16="http://schemas.microsoft.com/office/drawing/2014/main" id="{23FE3308-1753-2BBA-638F-0838639CF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62" y="926050"/>
            <a:ext cx="90408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单个正点电荷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产生的电场中各点的电势。</a:t>
            </a:r>
          </a:p>
        </p:txBody>
      </p:sp>
      <p:pic>
        <p:nvPicPr>
          <p:cNvPr id="19491" name="Picture 35">
            <a:extLst>
              <a:ext uri="{FF2B5EF4-FFF2-40B4-BE49-F238E27FC236}">
                <a16:creationId xmlns:a16="http://schemas.microsoft.com/office/drawing/2014/main" id="{562AADD2-DEAC-9B22-1BDC-80DE49DA6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109" y="2178290"/>
            <a:ext cx="3572759" cy="201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36">
            <a:extLst>
              <a:ext uri="{FF2B5EF4-FFF2-40B4-BE49-F238E27FC236}">
                <a16:creationId xmlns:a16="http://schemas.microsoft.com/office/drawing/2014/main" id="{742462CB-D64B-906B-22CE-0A35DB2D5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287" y="276755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2161" name="Object 1">
            <a:extLst>
              <a:ext uri="{FF2B5EF4-FFF2-40B4-BE49-F238E27FC236}">
                <a16:creationId xmlns:a16="http://schemas.microsoft.com/office/drawing/2014/main" id="{72BDBDE7-7290-3779-CDED-C0A22B072D0B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36853755"/>
              </p:ext>
            </p:extLst>
          </p:nvPr>
        </p:nvGraphicFramePr>
        <p:xfrm>
          <a:off x="1388225" y="2507201"/>
          <a:ext cx="1936440" cy="104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6" imgW="799920" imgH="431640" progId="Equation.DSMT4">
                  <p:embed/>
                </p:oleObj>
              </mc:Choice>
              <mc:Fallback>
                <p:oleObj name="Equation" r:id="rId6" imgW="799920" imgH="431640" progId="Equation.DSMT4">
                  <p:embed/>
                  <p:pic>
                    <p:nvPicPr>
                      <p:cNvPr id="92161" name="Object 1">
                        <a:extLst>
                          <a:ext uri="{FF2B5EF4-FFF2-40B4-BE49-F238E27FC236}">
                            <a16:creationId xmlns:a16="http://schemas.microsoft.com/office/drawing/2014/main" id="{72BDBDE7-7290-3779-CDED-C0A22B072D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8225" y="2507201"/>
                        <a:ext cx="1936440" cy="1045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55CCB51B-7E1B-A9E9-E419-E1FECC49F57C}"/>
              </a:ext>
            </a:extLst>
          </p:cNvPr>
          <p:cNvGrpSpPr>
            <a:grpSpLocks/>
          </p:cNvGrpSpPr>
          <p:nvPr/>
        </p:nvGrpSpPr>
        <p:grpSpPr bwMode="auto">
          <a:xfrm>
            <a:off x="5359604" y="4665024"/>
            <a:ext cx="2874685" cy="2084900"/>
            <a:chOff x="228" y="2892"/>
            <a:chExt cx="1836" cy="1335"/>
          </a:xfrm>
        </p:grpSpPr>
        <p:sp>
          <p:nvSpPr>
            <p:cNvPr id="39945" name="Line 6">
              <a:extLst>
                <a:ext uri="{FF2B5EF4-FFF2-40B4-BE49-F238E27FC236}">
                  <a16:creationId xmlns:a16="http://schemas.microsoft.com/office/drawing/2014/main" id="{E00E764F-028A-FEBD-5AD5-264672A36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" y="3972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Line 7">
              <a:extLst>
                <a:ext uri="{FF2B5EF4-FFF2-40B4-BE49-F238E27FC236}">
                  <a16:creationId xmlns:a16="http://schemas.microsoft.com/office/drawing/2014/main" id="{5A6695A4-CD90-AD27-E176-69ACA6974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2" y="2940"/>
              <a:ext cx="0" cy="12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Arc 8">
              <a:extLst>
                <a:ext uri="{FF2B5EF4-FFF2-40B4-BE49-F238E27FC236}">
                  <a16:creationId xmlns:a16="http://schemas.microsoft.com/office/drawing/2014/main" id="{C5676A9B-45D3-73C1-1E10-8E9213D18DE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672" y="3012"/>
              <a:ext cx="876" cy="8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39948" name="Text Box 9">
              <a:extLst>
                <a:ext uri="{FF2B5EF4-FFF2-40B4-BE49-F238E27FC236}">
                  <a16:creationId xmlns:a16="http://schemas.microsoft.com/office/drawing/2014/main" id="{809C4CA7-0A63-6C25-733F-1D71F68BD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" y="2892"/>
              <a:ext cx="384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949" name="Text Box 10">
              <a:extLst>
                <a:ext uri="{FF2B5EF4-FFF2-40B4-BE49-F238E27FC236}">
                  <a16:creationId xmlns:a16="http://schemas.microsoft.com/office/drawing/2014/main" id="{4E4F4E33-A947-4F41-D0A5-53BE5C0BA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912"/>
              <a:ext cx="240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9950" name="Text Box 11">
              <a:extLst>
                <a:ext uri="{FF2B5EF4-FFF2-40B4-BE49-F238E27FC236}">
                  <a16:creationId xmlns:a16="http://schemas.microsoft.com/office/drawing/2014/main" id="{B978B2E0-A0F5-75B1-43FC-A5DC92E0C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816"/>
              <a:ext cx="276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9951" name="Text Box 12">
              <a:extLst>
                <a:ext uri="{FF2B5EF4-FFF2-40B4-BE49-F238E27FC236}">
                  <a16:creationId xmlns:a16="http://schemas.microsoft.com/office/drawing/2014/main" id="{6BDD0AD6-747B-56FA-E9A1-2A6ED1209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" y="3174"/>
              <a:ext cx="876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i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en-US" altLang="zh-CN" b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&gt; 0</a:t>
              </a:r>
            </a:p>
          </p:txBody>
        </p:sp>
      </p:grpSp>
      <p:sp>
        <p:nvSpPr>
          <p:cNvPr id="18" name="Rectangle 2">
            <a:extLst>
              <a:ext uri="{FF2B5EF4-FFF2-40B4-BE49-F238E27FC236}">
                <a16:creationId xmlns:a16="http://schemas.microsoft.com/office/drawing/2014/main" id="{D376D809-BE49-E873-9307-5AE54DE46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4" y="1716625"/>
            <a:ext cx="40412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解：点电荷产生的电场</a:t>
            </a:r>
          </a:p>
        </p:txBody>
      </p:sp>
      <p:graphicFrame>
        <p:nvGraphicFramePr>
          <p:cNvPr id="3" name="Object 0">
            <a:extLst>
              <a:ext uri="{FF2B5EF4-FFF2-40B4-BE49-F238E27FC236}">
                <a16:creationId xmlns:a16="http://schemas.microsoft.com/office/drawing/2014/main" id="{EDB40196-9BBD-5650-A049-C9F9C24E29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93804"/>
              </p:ext>
            </p:extLst>
          </p:nvPr>
        </p:nvGraphicFramePr>
        <p:xfrm>
          <a:off x="2065050" y="4831794"/>
          <a:ext cx="2114826" cy="855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6" name="Equation" r:id="rId8" imgW="1193760" imgH="482400" progId="Equation.DSMT4">
                  <p:embed/>
                </p:oleObj>
              </mc:Choice>
              <mc:Fallback>
                <p:oleObj name="Equation" r:id="rId8" imgW="1193760" imgH="482400" progId="Equation.DSMT4">
                  <p:embed/>
                  <p:pic>
                    <p:nvPicPr>
                      <p:cNvPr id="92160" name="Object 0">
                        <a:extLst>
                          <a:ext uri="{FF2B5EF4-FFF2-40B4-BE49-F238E27FC236}">
                            <a16:creationId xmlns:a16="http://schemas.microsoft.com/office/drawing/2014/main" id="{F05928BF-138B-C3AF-98A4-5C80BA964E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050" y="4831794"/>
                        <a:ext cx="2114826" cy="855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C36A995-A485-5221-76CE-A86E811CE8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825900"/>
              </p:ext>
            </p:extLst>
          </p:nvPr>
        </p:nvGraphicFramePr>
        <p:xfrm>
          <a:off x="2356446" y="5779711"/>
          <a:ext cx="1544996" cy="917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10" imgW="812520" imgH="482400" progId="Equation.DSMT4">
                  <p:embed/>
                </p:oleObj>
              </mc:Choice>
              <mc:Fallback>
                <p:oleObj name="Equation" r:id="rId10" imgW="8125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56446" y="5779711"/>
                        <a:ext cx="1544996" cy="9173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">
            <a:extLst>
              <a:ext uri="{FF2B5EF4-FFF2-40B4-BE49-F238E27FC236}">
                <a16:creationId xmlns:a16="http://schemas.microsoft.com/office/drawing/2014/main" id="{3DAC59F7-219C-4DB8-9375-329D824A1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4974" y="157308"/>
            <a:ext cx="3489044" cy="600076"/>
          </a:xfrm>
        </p:spPr>
        <p:txBody>
          <a:bodyPr>
            <a:normAutofit fontScale="90000"/>
          </a:bodyPr>
          <a:lstStyle/>
          <a:p>
            <a:pPr algn="just" eaLnBrk="1" hangingPunct="1"/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电势的计算</a:t>
            </a:r>
          </a:p>
        </p:txBody>
      </p:sp>
    </p:spTree>
    <p:extLst>
      <p:ext uri="{BB962C8B-B14F-4D97-AF65-F5344CB8AC3E}">
        <p14:creationId xmlns:p14="http://schemas.microsoft.com/office/powerpoint/2010/main" val="247962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9" grpId="0"/>
      <p:bldP spid="19469" grpId="1"/>
      <p:bldP spid="39941" grpId="0"/>
      <p:bldP spid="18" grpId="0"/>
      <p:bldP spid="1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4A8DC45-414F-2ED4-6AB8-D2F2DDDE7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22370" y="5365029"/>
            <a:ext cx="3962400" cy="64611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电势叠加原理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1C87B8E-EAAB-E64E-03B2-4B0A86B8F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5644" y="358369"/>
            <a:ext cx="2316883" cy="567136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点电荷系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9088" name="Object 1024">
            <a:extLst>
              <a:ext uri="{FF2B5EF4-FFF2-40B4-BE49-F238E27FC236}">
                <a16:creationId xmlns:a16="http://schemas.microsoft.com/office/drawing/2014/main" id="{31A808A5-82EE-7A03-B479-DF2331B367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292573"/>
              </p:ext>
            </p:extLst>
          </p:nvPr>
        </p:nvGraphicFramePr>
        <p:xfrm>
          <a:off x="809288" y="2505075"/>
          <a:ext cx="71358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3" imgW="2616120" imgH="342720" progId="Equation.DSMT4">
                  <p:embed/>
                </p:oleObj>
              </mc:Choice>
              <mc:Fallback>
                <p:oleObj name="Equation" r:id="rId3" imgW="2616120" imgH="342720" progId="Equation.DSMT4">
                  <p:embed/>
                  <p:pic>
                    <p:nvPicPr>
                      <p:cNvPr id="89088" name="Object 1024">
                        <a:extLst>
                          <a:ext uri="{FF2B5EF4-FFF2-40B4-BE49-F238E27FC236}">
                            <a16:creationId xmlns:a16="http://schemas.microsoft.com/office/drawing/2014/main" id="{31A808A5-82EE-7A03-B479-DF2331B36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288" y="2505075"/>
                        <a:ext cx="713581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1026">
            <a:extLst>
              <a:ext uri="{FF2B5EF4-FFF2-40B4-BE49-F238E27FC236}">
                <a16:creationId xmlns:a16="http://schemas.microsoft.com/office/drawing/2014/main" id="{1C267FA0-B029-B79C-1A26-B24C11E39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901857"/>
              </p:ext>
            </p:extLst>
          </p:nvPr>
        </p:nvGraphicFramePr>
        <p:xfrm>
          <a:off x="699170" y="1059894"/>
          <a:ext cx="2092521" cy="1186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5" imgW="825480" imgH="431640" progId="Equation.DSMT4">
                  <p:embed/>
                </p:oleObj>
              </mc:Choice>
              <mc:Fallback>
                <p:oleObj name="Equation" r:id="rId5" imgW="825480" imgH="431640" progId="Equation.DSMT4">
                  <p:embed/>
                  <p:pic>
                    <p:nvPicPr>
                      <p:cNvPr id="35848" name="Object 1026">
                        <a:extLst>
                          <a:ext uri="{FF2B5EF4-FFF2-40B4-BE49-F238E27FC236}">
                            <a16:creationId xmlns:a16="http://schemas.microsoft.com/office/drawing/2014/main" id="{1C267FA0-B029-B79C-1A26-B24C11E399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70" y="1059894"/>
                        <a:ext cx="2092521" cy="1186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846" name="Picture 2">
            <a:extLst>
              <a:ext uri="{FF2B5EF4-FFF2-40B4-BE49-F238E27FC236}">
                <a16:creationId xmlns:a16="http://schemas.microsoft.com/office/drawing/2014/main" id="{9CE0FDE1-79EB-2D15-ABDF-329E5C944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59" y="196717"/>
            <a:ext cx="2956265" cy="2133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CFC1012-C5F3-47AD-93FB-04AD7B23E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923233"/>
              </p:ext>
            </p:extLst>
          </p:nvPr>
        </p:nvGraphicFramePr>
        <p:xfrm>
          <a:off x="3142305" y="3813307"/>
          <a:ext cx="2594254" cy="583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8" imgW="1015920" imgH="228600" progId="Equation.DSMT4">
                  <p:embed/>
                </p:oleObj>
              </mc:Choice>
              <mc:Fallback>
                <p:oleObj name="Equation" r:id="rId8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2305" y="3813307"/>
                        <a:ext cx="2594254" cy="583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79CD2DD-5D47-4CD5-AB79-B3D8D0D98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795402"/>
              </p:ext>
            </p:extLst>
          </p:nvPr>
        </p:nvGraphicFramePr>
        <p:xfrm>
          <a:off x="3142305" y="4781321"/>
          <a:ext cx="1335257" cy="78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10" imgW="583920" imgH="342720" progId="Equation.DSMT4">
                  <p:embed/>
                </p:oleObj>
              </mc:Choice>
              <mc:Fallback>
                <p:oleObj name="Equation" r:id="rId10" imgW="5839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42305" y="4781321"/>
                        <a:ext cx="1335257" cy="78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1536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>
            <a:extLst>
              <a:ext uri="{FF2B5EF4-FFF2-40B4-BE49-F238E27FC236}">
                <a16:creationId xmlns:a16="http://schemas.microsoft.com/office/drawing/2014/main" id="{9DD17B28-570C-4276-9723-84A988EC118D}"/>
              </a:ext>
            </a:extLst>
          </p:cNvPr>
          <p:cNvGrpSpPr>
            <a:grpSpLocks/>
          </p:cNvGrpSpPr>
          <p:nvPr/>
        </p:nvGrpSpPr>
        <p:grpSpPr bwMode="auto">
          <a:xfrm>
            <a:off x="241847" y="2477549"/>
            <a:ext cx="6417716" cy="1147762"/>
            <a:chOff x="279" y="2108"/>
            <a:chExt cx="4371" cy="849"/>
          </a:xfrm>
          <a:solidFill>
            <a:schemeClr val="bg1"/>
          </a:solidFill>
        </p:grpSpPr>
        <p:graphicFrame>
          <p:nvGraphicFramePr>
            <p:cNvPr id="36877" name="Object 4">
              <a:extLst>
                <a:ext uri="{FF2B5EF4-FFF2-40B4-BE49-F238E27FC236}">
                  <a16:creationId xmlns:a16="http://schemas.microsoft.com/office/drawing/2014/main" id="{6B519C46-14C6-4AB0-B557-B24E8C81B5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9525023"/>
                </p:ext>
              </p:extLst>
            </p:nvPr>
          </p:nvGraphicFramePr>
          <p:xfrm>
            <a:off x="2458" y="2108"/>
            <a:ext cx="2192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7" name="Equation" r:id="rId3" imgW="1009687" imgH="374613" progId="Equation.3">
                    <p:embed/>
                  </p:oleObj>
                </mc:Choice>
                <mc:Fallback>
                  <p:oleObj name="Equation" r:id="rId3" imgW="1009687" imgH="374613" progId="Equation.3">
                    <p:embed/>
                    <p:pic>
                      <p:nvPicPr>
                        <p:cNvPr id="36877" name="Object 4">
                          <a:extLst>
                            <a:ext uri="{FF2B5EF4-FFF2-40B4-BE49-F238E27FC236}">
                              <a16:creationId xmlns:a16="http://schemas.microsoft.com/office/drawing/2014/main" id="{6B519C46-14C6-4AB0-B557-B24E8C81B5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8" y="2108"/>
                          <a:ext cx="2192" cy="8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8" name="Text Box 6">
              <a:extLst>
                <a:ext uri="{FF2B5EF4-FFF2-40B4-BE49-F238E27FC236}">
                  <a16:creationId xmlns:a16="http://schemas.microsoft.com/office/drawing/2014/main" id="{08B48969-B05D-4BB0-A9AA-3E139E3E5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2323"/>
              <a:ext cx="2005" cy="3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0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体密度为</a:t>
              </a:r>
              <a:r>
                <a:rPr kumimoji="0" lang="en-US" altLang="zh-CN" sz="2400" b="1" i="1" dirty="0">
                  <a:solidFill>
                    <a:srgbClr val="000000"/>
                  </a:solidFill>
                  <a:latin typeface="Symbol" panose="05050102010706020507" pitchFamily="18" charset="2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kumimoji="0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的带电体：</a:t>
              </a:r>
            </a:p>
          </p:txBody>
        </p:sp>
      </p:grpSp>
      <p:grpSp>
        <p:nvGrpSpPr>
          <p:cNvPr id="3" name="Group 41">
            <a:extLst>
              <a:ext uri="{FF2B5EF4-FFF2-40B4-BE49-F238E27FC236}">
                <a16:creationId xmlns:a16="http://schemas.microsoft.com/office/drawing/2014/main" id="{AAC9C89B-8068-18CA-11C1-7CB085E77992}"/>
              </a:ext>
            </a:extLst>
          </p:cNvPr>
          <p:cNvGrpSpPr>
            <a:grpSpLocks/>
          </p:cNvGrpSpPr>
          <p:nvPr/>
        </p:nvGrpSpPr>
        <p:grpSpPr bwMode="auto">
          <a:xfrm>
            <a:off x="232939" y="3918963"/>
            <a:ext cx="5993656" cy="1111984"/>
            <a:chOff x="246" y="2577"/>
            <a:chExt cx="4419" cy="863"/>
          </a:xfrm>
        </p:grpSpPr>
        <p:graphicFrame>
          <p:nvGraphicFramePr>
            <p:cNvPr id="6" name="Object 9">
              <a:extLst>
                <a:ext uri="{FF2B5EF4-FFF2-40B4-BE49-F238E27FC236}">
                  <a16:creationId xmlns:a16="http://schemas.microsoft.com/office/drawing/2014/main" id="{CC8A2466-BDD4-8A6B-A404-3BA818D066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9055107"/>
                </p:ext>
              </p:extLst>
            </p:nvPr>
          </p:nvGraphicFramePr>
          <p:xfrm>
            <a:off x="2670" y="2577"/>
            <a:ext cx="1995" cy="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8" name="Equation" r:id="rId5" imgW="851760" imgH="328680" progId="Equation.3">
                    <p:embed/>
                  </p:oleObj>
                </mc:Choice>
                <mc:Fallback>
                  <p:oleObj name="Equation" r:id="rId5" imgW="851760" imgH="328680" progId="Equation.3">
                    <p:embed/>
                    <p:pic>
                      <p:nvPicPr>
                        <p:cNvPr id="6" name="Object 9">
                          <a:extLst>
                            <a:ext uri="{FF2B5EF4-FFF2-40B4-BE49-F238E27FC236}">
                              <a16:creationId xmlns:a16="http://schemas.microsoft.com/office/drawing/2014/main" id="{CC8A2466-BDD4-8A6B-A404-3BA818D066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0" y="2577"/>
                          <a:ext cx="1995" cy="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59B4FCDE-CD7B-82E6-79DD-96EF8DE5E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" y="2719"/>
              <a:ext cx="2476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面密度为</a:t>
              </a:r>
              <a:r>
                <a:rPr kumimoji="0" lang="en-US" altLang="zh-CN" sz="2400" b="1" i="1" dirty="0">
                  <a:solidFill>
                    <a:srgbClr val="000000"/>
                  </a:solidFill>
                  <a:latin typeface="Symbol" panose="05050102010706020507" pitchFamily="18" charset="2"/>
                  <a:ea typeface="黑体" panose="02010609060101010101" pitchFamily="49" charset="-122"/>
                  <a:cs typeface="Times New Roman" panose="02020603050405020304" pitchFamily="18" charset="0"/>
                </a:rPr>
                <a:t>s</a:t>
              </a:r>
              <a:r>
                <a:rPr kumimoji="0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的带电体：</a:t>
              </a:r>
            </a:p>
          </p:txBody>
        </p:sp>
      </p:grpSp>
      <p:grpSp>
        <p:nvGrpSpPr>
          <p:cNvPr id="4" name="Group 42">
            <a:extLst>
              <a:ext uri="{FF2B5EF4-FFF2-40B4-BE49-F238E27FC236}">
                <a16:creationId xmlns:a16="http://schemas.microsoft.com/office/drawing/2014/main" id="{76F81C14-38F7-65DF-024C-9B671A3D7CDF}"/>
              </a:ext>
            </a:extLst>
          </p:cNvPr>
          <p:cNvGrpSpPr>
            <a:grpSpLocks/>
          </p:cNvGrpSpPr>
          <p:nvPr/>
        </p:nvGrpSpPr>
        <p:grpSpPr bwMode="auto">
          <a:xfrm>
            <a:off x="241300" y="5124449"/>
            <a:ext cx="6140450" cy="1330325"/>
            <a:chOff x="212" y="3125"/>
            <a:chExt cx="3868" cy="838"/>
          </a:xfrm>
        </p:grpSpPr>
        <p:graphicFrame>
          <p:nvGraphicFramePr>
            <p:cNvPr id="36875" name="Object 13">
              <a:extLst>
                <a:ext uri="{FF2B5EF4-FFF2-40B4-BE49-F238E27FC236}">
                  <a16:creationId xmlns:a16="http://schemas.microsoft.com/office/drawing/2014/main" id="{ED008E83-3097-C654-FDF7-C012E84206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5762959"/>
                </p:ext>
              </p:extLst>
            </p:nvPr>
          </p:nvGraphicFramePr>
          <p:xfrm>
            <a:off x="2278" y="3125"/>
            <a:ext cx="1802" cy="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9" name="Equation" r:id="rId7" imgW="793800" imgH="328680" progId="Equation.3">
                    <p:embed/>
                  </p:oleObj>
                </mc:Choice>
                <mc:Fallback>
                  <p:oleObj name="Equation" r:id="rId7" imgW="793800" imgH="328680" progId="Equation.3">
                    <p:embed/>
                    <p:pic>
                      <p:nvPicPr>
                        <p:cNvPr id="36875" name="Object 13">
                          <a:extLst>
                            <a:ext uri="{FF2B5EF4-FFF2-40B4-BE49-F238E27FC236}">
                              <a16:creationId xmlns:a16="http://schemas.microsoft.com/office/drawing/2014/main" id="{ED008E83-3097-C654-FDF7-C012E84206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" y="3125"/>
                          <a:ext cx="1802" cy="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6" name="Text Box 15">
              <a:extLst>
                <a:ext uri="{FF2B5EF4-FFF2-40B4-BE49-F238E27FC236}">
                  <a16:creationId xmlns:a16="http://schemas.microsoft.com/office/drawing/2014/main" id="{FFC20D44-5051-2419-F61A-7BD1DFC4D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" y="3258"/>
              <a:ext cx="242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线密度为</a:t>
              </a:r>
              <a:r>
                <a:rPr kumimoji="0" lang="en-US" altLang="zh-CN" sz="2400" b="1" i="1" dirty="0">
                  <a:solidFill>
                    <a:srgbClr val="000000"/>
                  </a:solidFill>
                  <a:latin typeface="Symbol" panose="05050102010706020507" pitchFamily="18" charset="2"/>
                  <a:ea typeface="黑体" panose="02010609060101010101" pitchFamily="49" charset="-122"/>
                  <a:cs typeface="Times New Roman" panose="02020603050405020304" pitchFamily="18" charset="0"/>
                </a:rPr>
                <a:t>l</a:t>
              </a:r>
              <a:r>
                <a:rPr kumimoji="0"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的带电体：</a:t>
              </a:r>
            </a:p>
          </p:txBody>
        </p:sp>
      </p:grpSp>
      <p:sp>
        <p:nvSpPr>
          <p:cNvPr id="15" name="Rectangle 7">
            <a:extLst>
              <a:ext uri="{FF2B5EF4-FFF2-40B4-BE49-F238E27FC236}">
                <a16:creationId xmlns:a16="http://schemas.microsoft.com/office/drawing/2014/main" id="{4B938116-0380-0BD8-CA7F-DD792C364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94" y="165135"/>
            <a:ext cx="40259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连续带电体</a:t>
            </a:r>
          </a:p>
        </p:txBody>
      </p:sp>
      <p:graphicFrame>
        <p:nvGraphicFramePr>
          <p:cNvPr id="16" name="Object 1025">
            <a:extLst>
              <a:ext uri="{FF2B5EF4-FFF2-40B4-BE49-F238E27FC236}">
                <a16:creationId xmlns:a16="http://schemas.microsoft.com/office/drawing/2014/main" id="{2E79D7A4-5888-EC44-FD23-740116738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66813"/>
              </p:ext>
            </p:extLst>
          </p:nvPr>
        </p:nvGraphicFramePr>
        <p:xfrm>
          <a:off x="520156" y="877549"/>
          <a:ext cx="3000545" cy="13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9" imgW="977900" imgH="431800" progId="Equation.DSMT4">
                  <p:embed/>
                </p:oleObj>
              </mc:Choice>
              <mc:Fallback>
                <p:oleObj name="Equation" r:id="rId9" imgW="977900" imgH="431800" progId="Equation.DSMT4">
                  <p:embed/>
                  <p:pic>
                    <p:nvPicPr>
                      <p:cNvPr id="16" name="Object 1025">
                        <a:extLst>
                          <a:ext uri="{FF2B5EF4-FFF2-40B4-BE49-F238E27FC236}">
                            <a16:creationId xmlns:a16="http://schemas.microsoft.com/office/drawing/2014/main" id="{2E79D7A4-5888-EC44-FD23-740116738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156" y="877549"/>
                        <a:ext cx="3000545" cy="13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3">
            <a:extLst>
              <a:ext uri="{FF2B5EF4-FFF2-40B4-BE49-F238E27FC236}">
                <a16:creationId xmlns:a16="http://schemas.microsoft.com/office/drawing/2014/main" id="{77969DC1-15D8-7977-C643-C26383574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159722"/>
              </p:ext>
            </p:extLst>
          </p:nvPr>
        </p:nvGraphicFramePr>
        <p:xfrm>
          <a:off x="4067175" y="1068387"/>
          <a:ext cx="22352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11" imgW="685800" imgH="279400" progId="Equation.3">
                  <p:embed/>
                </p:oleObj>
              </mc:Choice>
              <mc:Fallback>
                <p:oleObj name="Equation" r:id="rId11" imgW="685800" imgH="279400" progId="Equation.3">
                  <p:embed/>
                  <p:pic>
                    <p:nvPicPr>
                      <p:cNvPr id="17" name="Object 13">
                        <a:extLst>
                          <a:ext uri="{FF2B5EF4-FFF2-40B4-BE49-F238E27FC236}">
                            <a16:creationId xmlns:a16="http://schemas.microsoft.com/office/drawing/2014/main" id="{77969DC1-15D8-7977-C643-C26383574E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068387"/>
                        <a:ext cx="22352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2" name="Picture 7">
            <a:extLst>
              <a:ext uri="{FF2B5EF4-FFF2-40B4-BE49-F238E27FC236}">
                <a16:creationId xmlns:a16="http://schemas.microsoft.com/office/drawing/2014/main" id="{1BE03FEA-03CC-4172-A4BE-D660EADE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79375"/>
            <a:ext cx="2484437" cy="1700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" descr="ne117">
            <a:extLst>
              <a:ext uri="{FF2B5EF4-FFF2-40B4-BE49-F238E27FC236}">
                <a16:creationId xmlns:a16="http://schemas.microsoft.com/office/drawing/2014/main" id="{2A4BFC80-6E21-A406-9F36-7F55E8E8B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513" y="4920455"/>
            <a:ext cx="15240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263DD0-F0DA-67CD-22C8-2A0D0BBC4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3938588"/>
            <a:ext cx="1762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930476BF-A238-4471-847D-14E4A33B7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1606" y="181854"/>
            <a:ext cx="1730671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algn="just" eaLnBrk="1" hangingPunct="1">
              <a:buNone/>
              <a:defRPr/>
            </a:pPr>
            <a:r>
              <a:rPr lang="zh-CN" altLang="en-US" sz="3600" b="1" dirty="0">
                <a:ea typeface="黑体" panose="02010609060101010101" pitchFamily="49" charset="-122"/>
              </a:rPr>
              <a:t>等势面</a:t>
            </a:r>
            <a:endParaRPr lang="zh-CN" altLang="en-US" sz="36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5" name="矩形 20">
            <a:extLst>
              <a:ext uri="{FF2B5EF4-FFF2-40B4-BE49-F238E27FC236}">
                <a16:creationId xmlns:a16="http://schemas.microsoft.com/office/drawing/2014/main" id="{6BE8A440-DB00-4DE0-928E-50F5E6BAF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76" y="905108"/>
            <a:ext cx="7709040" cy="56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265113" indent="1920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等势面：空间中电势相等的点连接起来形成的面。</a:t>
            </a:r>
            <a:endParaRPr lang="en-US" altLang="zh-CN" sz="2400" b="1" dirty="0">
              <a:ea typeface="黑体" panose="02010609060101010101" pitchFamily="49" charset="-122"/>
            </a:endParaRPr>
          </a:p>
        </p:txBody>
      </p:sp>
      <p:grpSp>
        <p:nvGrpSpPr>
          <p:cNvPr id="6" name="Group 27">
            <a:extLst>
              <a:ext uri="{FF2B5EF4-FFF2-40B4-BE49-F238E27FC236}">
                <a16:creationId xmlns:a16="http://schemas.microsoft.com/office/drawing/2014/main" id="{0F4E7BF6-E972-4C2D-8D8D-F770C791A864}"/>
              </a:ext>
            </a:extLst>
          </p:cNvPr>
          <p:cNvGrpSpPr>
            <a:grpSpLocks/>
          </p:cNvGrpSpPr>
          <p:nvPr/>
        </p:nvGrpSpPr>
        <p:grpSpPr bwMode="auto">
          <a:xfrm>
            <a:off x="6059039" y="1667762"/>
            <a:ext cx="2362200" cy="2670175"/>
            <a:chOff x="3888" y="1659"/>
            <a:chExt cx="1488" cy="1682"/>
          </a:xfrm>
        </p:grpSpPr>
        <p:sp>
          <p:nvSpPr>
            <p:cNvPr id="7" name="Line 28">
              <a:extLst>
                <a:ext uri="{FF2B5EF4-FFF2-40B4-BE49-F238E27FC236}">
                  <a16:creationId xmlns:a16="http://schemas.microsoft.com/office/drawing/2014/main" id="{46705E07-4A09-426C-9983-8A24F9417F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763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29">
              <a:extLst>
                <a:ext uri="{FF2B5EF4-FFF2-40B4-BE49-F238E27FC236}">
                  <a16:creationId xmlns:a16="http://schemas.microsoft.com/office/drawing/2014/main" id="{2F9F8AB8-B4BE-40BA-96B8-5E40EB4AD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523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30">
              <a:extLst>
                <a:ext uri="{FF2B5EF4-FFF2-40B4-BE49-F238E27FC236}">
                  <a16:creationId xmlns:a16="http://schemas.microsoft.com/office/drawing/2014/main" id="{0969A21F-B738-46D6-B925-E0F0A5DC7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283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EB885A0E-9121-468D-9E6F-D1D1AF419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043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2">
              <a:extLst>
                <a:ext uri="{FF2B5EF4-FFF2-40B4-BE49-F238E27FC236}">
                  <a16:creationId xmlns:a16="http://schemas.microsoft.com/office/drawing/2014/main" id="{31FA8105-A576-4285-A9BB-892651A20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803"/>
              <a:ext cx="14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3">
              <a:extLst>
                <a:ext uri="{FF2B5EF4-FFF2-40B4-BE49-F238E27FC236}">
                  <a16:creationId xmlns:a16="http://schemas.microsoft.com/office/drawing/2014/main" id="{5FEF4B41-8D59-4712-8855-EC30054AD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659"/>
              <a:ext cx="0" cy="12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34">
              <a:extLst>
                <a:ext uri="{FF2B5EF4-FFF2-40B4-BE49-F238E27FC236}">
                  <a16:creationId xmlns:a16="http://schemas.microsoft.com/office/drawing/2014/main" id="{D0302938-3531-4E15-8289-0C66D9964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659"/>
              <a:ext cx="0" cy="12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35">
              <a:extLst>
                <a:ext uri="{FF2B5EF4-FFF2-40B4-BE49-F238E27FC236}">
                  <a16:creationId xmlns:a16="http://schemas.microsoft.com/office/drawing/2014/main" id="{1C07FDA0-9311-4EAE-AC37-E1FFA63EF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659"/>
              <a:ext cx="0" cy="12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6">
              <a:extLst>
                <a:ext uri="{FF2B5EF4-FFF2-40B4-BE49-F238E27FC236}">
                  <a16:creationId xmlns:a16="http://schemas.microsoft.com/office/drawing/2014/main" id="{CFD7AF3F-D443-4CA0-8EB0-1716D1B92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659"/>
              <a:ext cx="0" cy="13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7">
              <a:extLst>
                <a:ext uri="{FF2B5EF4-FFF2-40B4-BE49-F238E27FC236}">
                  <a16:creationId xmlns:a16="http://schemas.microsoft.com/office/drawing/2014/main" id="{E0349F0B-C7A0-4682-9B06-D6533AEF0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659"/>
              <a:ext cx="0" cy="12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38">
              <a:extLst>
                <a:ext uri="{FF2B5EF4-FFF2-40B4-BE49-F238E27FC236}">
                  <a16:creationId xmlns:a16="http://schemas.microsoft.com/office/drawing/2014/main" id="{AE9C982F-85BF-4BEF-82E4-406C9F133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3051"/>
              <a:ext cx="10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均匀电场</a:t>
              </a:r>
            </a:p>
          </p:txBody>
        </p:sp>
      </p:grpSp>
      <p:grpSp>
        <p:nvGrpSpPr>
          <p:cNvPr id="18" name="组合 43">
            <a:extLst>
              <a:ext uri="{FF2B5EF4-FFF2-40B4-BE49-F238E27FC236}">
                <a16:creationId xmlns:a16="http://schemas.microsoft.com/office/drawing/2014/main" id="{9E6CA9AC-EAB5-4B14-A63E-F21FFB093EC6}"/>
              </a:ext>
            </a:extLst>
          </p:cNvPr>
          <p:cNvGrpSpPr>
            <a:grpSpLocks/>
          </p:cNvGrpSpPr>
          <p:nvPr/>
        </p:nvGrpSpPr>
        <p:grpSpPr bwMode="auto">
          <a:xfrm>
            <a:off x="572639" y="1667762"/>
            <a:ext cx="2209800" cy="2670175"/>
            <a:chOff x="685800" y="2633663"/>
            <a:chExt cx="2209800" cy="2670175"/>
          </a:xfrm>
        </p:grpSpPr>
        <p:grpSp>
          <p:nvGrpSpPr>
            <p:cNvPr id="19" name="Group 3">
              <a:extLst>
                <a:ext uri="{FF2B5EF4-FFF2-40B4-BE49-F238E27FC236}">
                  <a16:creationId xmlns:a16="http://schemas.microsoft.com/office/drawing/2014/main" id="{2CC8FE6A-301B-4E4C-8536-5BE7D05BF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" y="2633663"/>
              <a:ext cx="2209800" cy="2670175"/>
              <a:chOff x="768" y="912"/>
              <a:chExt cx="1392" cy="1682"/>
            </a:xfrm>
          </p:grpSpPr>
          <p:sp>
            <p:nvSpPr>
              <p:cNvPr id="22" name="Oval 4">
                <a:extLst>
                  <a:ext uri="{FF2B5EF4-FFF2-40B4-BE49-F238E27FC236}">
                    <a16:creationId xmlns:a16="http://schemas.microsoft.com/office/drawing/2014/main" id="{5FB59DC6-D2AF-4827-B868-B5A1E1027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" y="1077"/>
                <a:ext cx="1077" cy="1077"/>
              </a:xfrm>
              <a:prstGeom prst="ellipse">
                <a:avLst/>
              </a:prstGeom>
              <a:noFill/>
              <a:ln w="28575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" name="Oval 5">
                <a:extLst>
                  <a:ext uri="{FF2B5EF4-FFF2-40B4-BE49-F238E27FC236}">
                    <a16:creationId xmlns:a16="http://schemas.microsoft.com/office/drawing/2014/main" id="{497C09BC-257B-4F10-A4A8-8EC9DFC82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1220"/>
                <a:ext cx="843" cy="801"/>
              </a:xfrm>
              <a:prstGeom prst="ellipse">
                <a:avLst/>
              </a:prstGeom>
              <a:noFill/>
              <a:ln w="28575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4" name="Oval 6">
                <a:extLst>
                  <a:ext uri="{FF2B5EF4-FFF2-40B4-BE49-F238E27FC236}">
                    <a16:creationId xmlns:a16="http://schemas.microsoft.com/office/drawing/2014/main" id="{3B4E1542-2E3C-4FC8-B6C1-6CAB6A75D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" y="1331"/>
                <a:ext cx="588" cy="588"/>
              </a:xfrm>
              <a:prstGeom prst="ellipse">
                <a:avLst/>
              </a:prstGeom>
              <a:noFill/>
              <a:ln w="28575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5" name="Line 7">
                <a:extLst>
                  <a:ext uri="{FF2B5EF4-FFF2-40B4-BE49-F238E27FC236}">
                    <a16:creationId xmlns:a16="http://schemas.microsoft.com/office/drawing/2014/main" id="{156853C3-8B85-4B5C-BFFE-8253841FA2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630"/>
                <a:ext cx="1392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arrow" w="med" len="lg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8">
                <a:extLst>
                  <a:ext uri="{FF2B5EF4-FFF2-40B4-BE49-F238E27FC236}">
                    <a16:creationId xmlns:a16="http://schemas.microsoft.com/office/drawing/2014/main" id="{8D1000EB-194E-4242-BAF6-299F2D23EB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6" y="912"/>
                <a:ext cx="0" cy="1347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arrow" w="med" len="lg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9">
                <a:extLst>
                  <a:ext uri="{FF2B5EF4-FFF2-40B4-BE49-F238E27FC236}">
                    <a16:creationId xmlns:a16="http://schemas.microsoft.com/office/drawing/2014/main" id="{258DD373-EB35-4788-B569-A0C9DE253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3" y="1151"/>
                <a:ext cx="987" cy="94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arrow" w="med" len="med"/>
                <a:tailEnd type="arrow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10">
                <a:extLst>
                  <a:ext uri="{FF2B5EF4-FFF2-40B4-BE49-F238E27FC236}">
                    <a16:creationId xmlns:a16="http://schemas.microsoft.com/office/drawing/2014/main" id="{3F0FCF04-1D03-4BF8-B632-68FB51553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3" y="1181"/>
                <a:ext cx="987" cy="898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Oval 11">
                <a:extLst>
                  <a:ext uri="{FF2B5EF4-FFF2-40B4-BE49-F238E27FC236}">
                    <a16:creationId xmlns:a16="http://schemas.microsoft.com/office/drawing/2014/main" id="{C200013F-4F89-4E95-85B5-B5E86B86D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1600"/>
                <a:ext cx="72" cy="72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0" name="Text Box 12">
                <a:extLst>
                  <a:ext uri="{FF2B5EF4-FFF2-40B4-BE49-F238E27FC236}">
                    <a16:creationId xmlns:a16="http://schemas.microsoft.com/office/drawing/2014/main" id="{2F98C21B-A9E0-469F-BD7B-1EE144D9BE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2" y="2304"/>
                <a:ext cx="1152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正电荷的场</a:t>
                </a:r>
              </a:p>
            </p:txBody>
          </p:sp>
        </p:grpSp>
        <p:sp>
          <p:nvSpPr>
            <p:cNvPr id="20" name="Oval 16">
              <a:extLst>
                <a:ext uri="{FF2B5EF4-FFF2-40B4-BE49-F238E27FC236}">
                  <a16:creationId xmlns:a16="http://schemas.microsoft.com/office/drawing/2014/main" id="{2BD4BC9E-5FA1-4C30-98A6-7AAB54E4C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744" y="3440575"/>
              <a:ext cx="671514" cy="669928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1" name="Oval 16">
              <a:extLst>
                <a:ext uri="{FF2B5EF4-FFF2-40B4-BE49-F238E27FC236}">
                  <a16:creationId xmlns:a16="http://schemas.microsoft.com/office/drawing/2014/main" id="{DFCF2054-9A36-4119-89C9-9CA448F21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281" y="3535163"/>
              <a:ext cx="495964" cy="478967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1" name="组合 44">
            <a:extLst>
              <a:ext uri="{FF2B5EF4-FFF2-40B4-BE49-F238E27FC236}">
                <a16:creationId xmlns:a16="http://schemas.microsoft.com/office/drawing/2014/main" id="{0B0A0DDB-D046-48D0-8366-9D633840215C}"/>
              </a:ext>
            </a:extLst>
          </p:cNvPr>
          <p:cNvGrpSpPr>
            <a:grpSpLocks/>
          </p:cNvGrpSpPr>
          <p:nvPr/>
        </p:nvGrpSpPr>
        <p:grpSpPr bwMode="auto">
          <a:xfrm>
            <a:off x="3107876" y="1591562"/>
            <a:ext cx="2417763" cy="2746375"/>
            <a:chOff x="3221038" y="2557463"/>
            <a:chExt cx="2417762" cy="2746375"/>
          </a:xfrm>
        </p:grpSpPr>
        <p:grpSp>
          <p:nvGrpSpPr>
            <p:cNvPr id="32" name="Group 13">
              <a:extLst>
                <a:ext uri="{FF2B5EF4-FFF2-40B4-BE49-F238E27FC236}">
                  <a16:creationId xmlns:a16="http://schemas.microsoft.com/office/drawing/2014/main" id="{2C740E27-62B7-48D4-BC9A-1D272D1D8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1038" y="2557463"/>
              <a:ext cx="2417762" cy="2746375"/>
              <a:chOff x="3565" y="816"/>
              <a:chExt cx="1523" cy="1730"/>
            </a:xfrm>
          </p:grpSpPr>
          <p:sp>
            <p:nvSpPr>
              <p:cNvPr id="35" name="Oval 14">
                <a:extLst>
                  <a:ext uri="{FF2B5EF4-FFF2-40B4-BE49-F238E27FC236}">
                    <a16:creationId xmlns:a16="http://schemas.microsoft.com/office/drawing/2014/main" id="{09FB423C-AC51-4398-BDC8-86F4475B7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1" y="951"/>
                <a:ext cx="1083" cy="1084"/>
              </a:xfrm>
              <a:prstGeom prst="ellipse">
                <a:avLst/>
              </a:prstGeom>
              <a:noFill/>
              <a:ln w="28575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6" name="Oval 15">
                <a:extLst>
                  <a:ext uri="{FF2B5EF4-FFF2-40B4-BE49-F238E27FC236}">
                    <a16:creationId xmlns:a16="http://schemas.microsoft.com/office/drawing/2014/main" id="{FE618ED1-E4A8-4F7E-9B73-F76A52ECA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6" y="1094"/>
                <a:ext cx="822" cy="817"/>
              </a:xfrm>
              <a:prstGeom prst="ellipse">
                <a:avLst/>
              </a:prstGeom>
              <a:noFill/>
              <a:ln w="28575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7" name="Oval 16">
                <a:extLst>
                  <a:ext uri="{FF2B5EF4-FFF2-40B4-BE49-F238E27FC236}">
                    <a16:creationId xmlns:a16="http://schemas.microsoft.com/office/drawing/2014/main" id="{038E074E-0473-439D-A313-25061C759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1207"/>
                <a:ext cx="590" cy="591"/>
              </a:xfrm>
              <a:prstGeom prst="ellipse">
                <a:avLst/>
              </a:prstGeom>
              <a:noFill/>
              <a:ln w="28575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38" name="Line 17">
                <a:extLst>
                  <a:ext uri="{FF2B5EF4-FFF2-40B4-BE49-F238E27FC236}">
                    <a16:creationId xmlns:a16="http://schemas.microsoft.com/office/drawing/2014/main" id="{F881069D-E23E-4B12-8C91-AFCCD72B5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65" y="1508"/>
                <a:ext cx="695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lg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8">
                <a:extLst>
                  <a:ext uri="{FF2B5EF4-FFF2-40B4-BE49-F238E27FC236}">
                    <a16:creationId xmlns:a16="http://schemas.microsoft.com/office/drawing/2014/main" id="{CC6D3C71-78D9-4065-A94A-5A0E52F2C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78" y="1554"/>
                <a:ext cx="480" cy="479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Oval 19">
                <a:extLst>
                  <a:ext uri="{FF2B5EF4-FFF2-40B4-BE49-F238E27FC236}">
                    <a16:creationId xmlns:a16="http://schemas.microsoft.com/office/drawing/2014/main" id="{70BB73B7-20D4-4A12-996A-8F9C66B1B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" y="1478"/>
                <a:ext cx="72" cy="73"/>
              </a:xfrm>
              <a:prstGeom prst="ellipse">
                <a:avLst/>
              </a:prstGeom>
              <a:solidFill>
                <a:srgbClr val="3333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1" name="Line 20">
                <a:extLst>
                  <a:ext uri="{FF2B5EF4-FFF2-40B4-BE49-F238E27FC236}">
                    <a16:creationId xmlns:a16="http://schemas.microsoft.com/office/drawing/2014/main" id="{572D9F5A-E228-4435-910E-6731FF8EC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8" y="816"/>
                <a:ext cx="0" cy="65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lg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21">
                <a:extLst>
                  <a:ext uri="{FF2B5EF4-FFF2-40B4-BE49-F238E27FC236}">
                    <a16:creationId xmlns:a16="http://schemas.microsoft.com/office/drawing/2014/main" id="{AEA6EF8B-A04D-4AB1-9703-A0805CF43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48" y="1596"/>
                <a:ext cx="0" cy="65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lg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22">
                <a:extLst>
                  <a:ext uri="{FF2B5EF4-FFF2-40B4-BE49-F238E27FC236}">
                    <a16:creationId xmlns:a16="http://schemas.microsoft.com/office/drawing/2014/main" id="{989371B5-75F7-4375-95D4-17B900286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93" y="1508"/>
                <a:ext cx="695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lg"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3">
                <a:extLst>
                  <a:ext uri="{FF2B5EF4-FFF2-40B4-BE49-F238E27FC236}">
                    <a16:creationId xmlns:a16="http://schemas.microsoft.com/office/drawing/2014/main" id="{715F2A12-603E-4EF1-8566-63F6F19BBA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78" y="982"/>
                <a:ext cx="480" cy="479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4">
                <a:extLst>
                  <a:ext uri="{FF2B5EF4-FFF2-40B4-BE49-F238E27FC236}">
                    <a16:creationId xmlns:a16="http://schemas.microsoft.com/office/drawing/2014/main" id="{006C7F4B-87ED-43B4-B84A-828FC93AA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06" y="982"/>
                <a:ext cx="480" cy="479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25">
                <a:extLst>
                  <a:ext uri="{FF2B5EF4-FFF2-40B4-BE49-F238E27FC236}">
                    <a16:creationId xmlns:a16="http://schemas.microsoft.com/office/drawing/2014/main" id="{3F55420E-6E6C-429E-B7C2-8F3BB2A12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6" y="1569"/>
                <a:ext cx="480" cy="479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/>
                <a:tailEnd type="arrow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Text Box 26">
                <a:extLst>
                  <a:ext uri="{FF2B5EF4-FFF2-40B4-BE49-F238E27FC236}">
                    <a16:creationId xmlns:a16="http://schemas.microsoft.com/office/drawing/2014/main" id="{85BFE0B1-E727-433C-B2E6-DF122ED2FA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256"/>
                <a:ext cx="1248" cy="2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>
                    <a:latin typeface="黑体" panose="02010609060101010101" pitchFamily="49" charset="-122"/>
                    <a:ea typeface="黑体" panose="02010609060101010101" pitchFamily="49" charset="-122"/>
                  </a:rPr>
                  <a:t>负电荷的场</a:t>
                </a:r>
              </a:p>
            </p:txBody>
          </p:sp>
        </p:grpSp>
        <p:sp>
          <p:nvSpPr>
            <p:cNvPr id="33" name="Oval 16">
              <a:extLst>
                <a:ext uri="{FF2B5EF4-FFF2-40B4-BE49-F238E27FC236}">
                  <a16:creationId xmlns:a16="http://schemas.microsoft.com/office/drawing/2014/main" id="{20CA26FA-A936-4212-8D7B-4C51974E9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084" y="3319002"/>
              <a:ext cx="671514" cy="669928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Oval 16">
              <a:extLst>
                <a:ext uri="{FF2B5EF4-FFF2-40B4-BE49-F238E27FC236}">
                  <a16:creationId xmlns:a16="http://schemas.microsoft.com/office/drawing/2014/main" id="{68550640-A356-4F5C-B489-0437F02CB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762" y="3415437"/>
              <a:ext cx="495964" cy="478967"/>
            </a:xfrm>
            <a:prstGeom prst="ellips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67711C2A-594F-4F62-97FF-E2FA650AAB58}"/>
              </a:ext>
            </a:extLst>
          </p:cNvPr>
          <p:cNvSpPr/>
          <p:nvPr/>
        </p:nvSpPr>
        <p:spPr>
          <a:xfrm>
            <a:off x="20982" y="4256575"/>
            <a:ext cx="8610600" cy="576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电场中任意两个相邻等势面之间的电势差为一定值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C11AAF0-4398-4B2F-85D1-A374C99B8FF4}"/>
              </a:ext>
            </a:extLst>
          </p:cNvPr>
          <p:cNvGrpSpPr/>
          <p:nvPr/>
        </p:nvGrpSpPr>
        <p:grpSpPr>
          <a:xfrm>
            <a:off x="3644018" y="4968562"/>
            <a:ext cx="4964546" cy="1809750"/>
            <a:chOff x="3644018" y="4968562"/>
            <a:chExt cx="4964546" cy="1809750"/>
          </a:xfrm>
        </p:grpSpPr>
        <p:pic>
          <p:nvPicPr>
            <p:cNvPr id="23554" name="Picture 2" descr="https://img2.baidu.com/it/u=3668904187,3165525182&amp;fm=253&amp;fmt=auto&amp;app=138&amp;f=PNG?w=402&amp;h=190">
              <a:extLst>
                <a:ext uri="{FF2B5EF4-FFF2-40B4-BE49-F238E27FC236}">
                  <a16:creationId xmlns:a16="http://schemas.microsoft.com/office/drawing/2014/main" id="{11083558-F035-49D2-83CF-037B62197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9514" y="4968562"/>
              <a:ext cx="38290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987EBF9-B2FC-4012-8C0F-3B40D4174022}"/>
                </a:ext>
              </a:extLst>
            </p:cNvPr>
            <p:cNvSpPr txBox="1"/>
            <p:nvPr/>
          </p:nvSpPr>
          <p:spPr>
            <a:xfrm>
              <a:off x="3644018" y="579197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等高线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39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7017B3E8-DEB7-4744-A83E-8914D2AF31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070118"/>
              </p:ext>
            </p:extLst>
          </p:nvPr>
        </p:nvGraphicFramePr>
        <p:xfrm>
          <a:off x="3656943" y="5992813"/>
          <a:ext cx="16144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Equation" r:id="rId3" imgW="749160" imgH="406080" progId="Equation.DSMT4">
                  <p:embed/>
                </p:oleObj>
              </mc:Choice>
              <mc:Fallback>
                <p:oleObj name="Equation" r:id="rId3" imgW="749160" imgH="406080" progId="Equation.DSMT4">
                  <p:embed/>
                  <p:pic>
                    <p:nvPicPr>
                      <p:cNvPr id="26633" name="Object 9">
                        <a:extLst>
                          <a:ext uri="{FF2B5EF4-FFF2-40B4-BE49-F238E27FC236}">
                            <a16:creationId xmlns:a16="http://schemas.microsoft.com/office/drawing/2014/main" id="{9A44D87C-A53F-3C15-7AD4-F4D31D9DBE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943" y="5992813"/>
                        <a:ext cx="1614487" cy="865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20">
            <a:extLst>
              <a:ext uri="{FF2B5EF4-FFF2-40B4-BE49-F238E27FC236}">
                <a16:creationId xmlns:a16="http://schemas.microsoft.com/office/drawing/2014/main" id="{7F391A92-2928-460A-9617-BE584675A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78" y="3061205"/>
            <a:ext cx="9164782" cy="120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265113" indent="192088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ea typeface="黑体" panose="02010609060101010101" pitchFamily="49" charset="-122"/>
              </a:rPr>
              <a:t>证明：试探电荷</a:t>
            </a:r>
            <a:r>
              <a:rPr lang="en-US" altLang="zh-CN" sz="2400" b="1" dirty="0">
                <a:ea typeface="黑体" panose="02010609060101010101" pitchFamily="49" charset="-122"/>
              </a:rPr>
              <a:t>q</a:t>
            </a:r>
            <a:r>
              <a:rPr lang="en-US" altLang="zh-CN" sz="2400" b="1" baseline="-30000" dirty="0">
                <a:ea typeface="黑体" panose="02010609060101010101" pitchFamily="49" charset="-122"/>
              </a:rPr>
              <a:t>0</a:t>
            </a:r>
            <a:r>
              <a:rPr lang="zh-CN" altLang="en-US" sz="2400" b="1" dirty="0">
                <a:ea typeface="黑体" panose="02010609060101010101" pitchFamily="49" charset="-122"/>
              </a:rPr>
              <a:t>沿任意一个等势面作一任意元位移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dl</a:t>
            </a: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en-US" altLang="zh-CN" sz="24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indent="0" eaLnBrk="1" hangingPunct="1">
              <a:lnSpc>
                <a:spcPct val="150000"/>
              </a:lnSpc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电场力所做的元功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C695315-B3CE-45AF-BA0A-13E2256EA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370169"/>
              </p:ext>
            </p:extLst>
          </p:nvPr>
        </p:nvGraphicFramePr>
        <p:xfrm>
          <a:off x="1612660" y="4355074"/>
          <a:ext cx="3057951" cy="84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Equation" r:id="rId5" imgW="965160" imgH="266400" progId="Equation.DSMT4">
                  <p:embed/>
                </p:oleObj>
              </mc:Choice>
              <mc:Fallback>
                <p:oleObj name="Equation" r:id="rId5" imgW="965160" imgH="266400" progId="Equation.DSMT4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85816BA0-1E88-6B1F-A199-26BEE07A3D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660" y="4355074"/>
                        <a:ext cx="3057951" cy="840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9BC93B72-D3CF-440B-9DB0-A6B00F15B600}"/>
              </a:ext>
            </a:extLst>
          </p:cNvPr>
          <p:cNvSpPr/>
          <p:nvPr/>
        </p:nvSpPr>
        <p:spPr>
          <a:xfrm>
            <a:off x="250578" y="2498715"/>
            <a:ext cx="4687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 lvl="1">
              <a:defRPr/>
            </a:pP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等势面与电力线处处正交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687518EF-1488-4308-B32B-3D6764108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69" y="310632"/>
            <a:ext cx="57959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defRPr/>
            </a:pPr>
            <a:r>
              <a:rPr lang="zh-CN" altLang="en-US" sz="2800" b="1" dirty="0">
                <a:ea typeface="黑体" panose="02010609060101010101" pitchFamily="49" charset="-122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等势面</a:t>
            </a:r>
            <a:r>
              <a:rPr lang="zh-CN" altLang="en-US" sz="2800" b="1" dirty="0">
                <a:ea typeface="黑体" panose="02010609060101010101" pitchFamily="49" charset="-122"/>
              </a:rPr>
              <a:t>的性质</a:t>
            </a:r>
            <a:endParaRPr lang="zh-CN" altLang="en-US" sz="2800" dirty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2DB3048-68EB-4992-904D-C9429C7EC7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473615"/>
              </p:ext>
            </p:extLst>
          </p:nvPr>
        </p:nvGraphicFramePr>
        <p:xfrm>
          <a:off x="2777403" y="5285010"/>
          <a:ext cx="2752740" cy="589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Equation" r:id="rId8" imgW="1066680" imgH="228600" progId="Equation.DSMT4">
                  <p:embed/>
                </p:oleObj>
              </mc:Choice>
              <mc:Fallback>
                <p:oleObj name="Equation" r:id="rId8" imgW="1066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77403" y="5285010"/>
                        <a:ext cx="2752740" cy="589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8E7A7D53-DD3B-41E9-8B46-5D5D4E5AA7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288681"/>
              </p:ext>
            </p:extLst>
          </p:nvPr>
        </p:nvGraphicFramePr>
        <p:xfrm>
          <a:off x="1921741" y="6134778"/>
          <a:ext cx="17113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10" imgW="583920" imgH="177480" progId="Equation.DSMT4">
                  <p:embed/>
                </p:oleObj>
              </mc:Choice>
              <mc:Fallback>
                <p:oleObj name="Equation" r:id="rId10" imgW="5839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21741" y="6134778"/>
                        <a:ext cx="1711325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0BA94CA6-AFE9-46D1-AFCD-6360D512A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189586"/>
              </p:ext>
            </p:extLst>
          </p:nvPr>
        </p:nvGraphicFramePr>
        <p:xfrm>
          <a:off x="5295307" y="6034621"/>
          <a:ext cx="2062338" cy="60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12" imgW="863280" imgH="253800" progId="Equation.DSMT4">
                  <p:embed/>
                </p:oleObj>
              </mc:Choice>
              <mc:Fallback>
                <p:oleObj name="Equation" r:id="rId12" imgW="863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95307" y="6034621"/>
                        <a:ext cx="2062338" cy="60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1">
            <a:extLst>
              <a:ext uri="{FF2B5EF4-FFF2-40B4-BE49-F238E27FC236}">
                <a16:creationId xmlns:a16="http://schemas.microsoft.com/office/drawing/2014/main" id="{0866D562-388F-403C-A585-CBE2F3004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57" y="1087877"/>
            <a:ext cx="6288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电荷沿等势面移动，电场力不作功。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CF700F7-4E13-4F4A-97F3-2AB104B27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478097"/>
              </p:ext>
            </p:extLst>
          </p:nvPr>
        </p:nvGraphicFramePr>
        <p:xfrm>
          <a:off x="1209511" y="1757567"/>
          <a:ext cx="27860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14" imgW="1130040" imgH="241200" progId="Equation.DSMT4">
                  <p:embed/>
                </p:oleObj>
              </mc:Choice>
              <mc:Fallback>
                <p:oleObj name="Equation" r:id="rId14" imgW="1130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9511" y="1757567"/>
                        <a:ext cx="2786063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F695841-1E5B-4016-9470-F44EFDF13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199495"/>
              </p:ext>
            </p:extLst>
          </p:nvPr>
        </p:nvGraphicFramePr>
        <p:xfrm>
          <a:off x="6345126" y="1757567"/>
          <a:ext cx="710084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16" imgW="241200" imgH="177480" progId="Equation.DSMT4">
                  <p:embed/>
                </p:oleObj>
              </mc:Choice>
              <mc:Fallback>
                <p:oleObj name="Equation" r:id="rId16" imgW="2412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345126" y="1757567"/>
                        <a:ext cx="710084" cy="52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34305AAB-3620-4191-B7C2-2672F41B4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812129"/>
              </p:ext>
            </p:extLst>
          </p:nvPr>
        </p:nvGraphicFramePr>
        <p:xfrm>
          <a:off x="3914105" y="1767502"/>
          <a:ext cx="2468646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Equation" r:id="rId18" imgW="1002960" imgH="241200" progId="Equation.DSMT4">
                  <p:embed/>
                </p:oleObj>
              </mc:Choice>
              <mc:Fallback>
                <p:oleObj name="Equation" r:id="rId18" imgW="1002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914105" y="1767502"/>
                        <a:ext cx="2468646" cy="593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355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13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83" name="Rectangle 23">
            <a:extLst>
              <a:ext uri="{FF2B5EF4-FFF2-40B4-BE49-F238E27FC236}">
                <a16:creationId xmlns:a16="http://schemas.microsoft.com/office/drawing/2014/main" id="{638FD12D-E26F-0C15-0A5B-8F9CB3762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6658" y="103296"/>
            <a:ext cx="8890001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chemeClr val="accent2"/>
              </a:buClr>
              <a:buSzTx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、等势面密集处场强大，稀疏处场强小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471487" lvl="1" indent="0" eaLnBrk="1" hangingPunct="1">
              <a:lnSpc>
                <a:spcPct val="130000"/>
              </a:lnSpc>
              <a:buClr>
                <a:schemeClr val="accent2"/>
              </a:buClr>
              <a:buSzTx/>
              <a:buNone/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71487" lvl="1" indent="0" eaLnBrk="1" hangingPunct="1">
              <a:lnSpc>
                <a:spcPct val="130000"/>
              </a:lnSpc>
              <a:buClr>
                <a:schemeClr val="accent2"/>
              </a:buClr>
              <a:buSz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一条电场线和两个等势面分别交于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A53688D9-E551-F542-CAD8-E09810DE04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858245"/>
              </p:ext>
            </p:extLst>
          </p:nvPr>
        </p:nvGraphicFramePr>
        <p:xfrm>
          <a:off x="672666" y="2310210"/>
          <a:ext cx="37226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3" imgW="1307880" imgH="203040" progId="Equation.DSMT4">
                  <p:embed/>
                </p:oleObj>
              </mc:Choice>
              <mc:Fallback>
                <p:oleObj name="Equation" r:id="rId3" imgW="1307880" imgH="203040" progId="Equation.DSMT4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A53688D9-E551-F542-CAD8-E09810DE0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666" y="2310210"/>
                        <a:ext cx="37226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25">
            <a:extLst>
              <a:ext uri="{FF2B5EF4-FFF2-40B4-BE49-F238E27FC236}">
                <a16:creationId xmlns:a16="http://schemas.microsoft.com/office/drawing/2014/main" id="{98E6C9CB-ECE8-F40F-624E-9FDBDDC17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20" y="5384692"/>
            <a:ext cx="8712200" cy="1227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即在同一对邻近的等势面间，</a:t>
            </a:r>
            <a:r>
              <a:rPr lang="el-GR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大的地方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小， </a:t>
            </a:r>
            <a:r>
              <a:rPr lang="el-GR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小的地方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大。</a:t>
            </a:r>
          </a:p>
        </p:txBody>
      </p:sp>
      <p:pic>
        <p:nvPicPr>
          <p:cNvPr id="19463" name="Picture 3">
            <a:extLst>
              <a:ext uri="{FF2B5EF4-FFF2-40B4-BE49-F238E27FC236}">
                <a16:creationId xmlns:a16="http://schemas.microsoft.com/office/drawing/2014/main" id="{C44C4AF1-63AD-95EE-D554-E0BF419E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0" y="2295525"/>
            <a:ext cx="3841750" cy="257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DCE503B6-FACA-4DCF-B0B6-7CE015E7DC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959678"/>
              </p:ext>
            </p:extLst>
          </p:nvPr>
        </p:nvGraphicFramePr>
        <p:xfrm>
          <a:off x="519375" y="3163944"/>
          <a:ext cx="2849563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6" imgW="1091880" imgH="380880" progId="Equation.DSMT4">
                  <p:embed/>
                </p:oleObj>
              </mc:Choice>
              <mc:Fallback>
                <p:oleObj name="Equation" r:id="rId6" imgW="1091880" imgH="380880" progId="Equation.DSMT4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A53688D9-E551-F542-CAD8-E09810DE04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375" y="3163944"/>
                        <a:ext cx="2849563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8C59344E-A46B-4006-8DAC-82A6F29EC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748660"/>
              </p:ext>
            </p:extLst>
          </p:nvPr>
        </p:nvGraphicFramePr>
        <p:xfrm>
          <a:off x="1899280" y="4178357"/>
          <a:ext cx="1530874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8" imgW="609480" imgH="431640" progId="Equation.DSMT4">
                  <p:embed/>
                </p:oleObj>
              </mc:Choice>
              <mc:Fallback>
                <p:oleObj name="Equation" r:id="rId8" imgW="609480" imgH="431640" progId="Equation.DSMT4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DCE503B6-FACA-4DCF-B0B6-7CE015E7DC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280" y="4178357"/>
                        <a:ext cx="1530874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FF75396-99F2-4A25-B5A4-FABFA5441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68480"/>
              </p:ext>
            </p:extLst>
          </p:nvPr>
        </p:nvGraphicFramePr>
        <p:xfrm>
          <a:off x="3430154" y="3221074"/>
          <a:ext cx="14763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10" imgW="444240" imgH="177480" progId="Equation.DSMT4">
                  <p:embed/>
                </p:oleObj>
              </mc:Choice>
              <mc:Fallback>
                <p:oleObj name="Equation" r:id="rId10" imgW="44424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30154" y="3221074"/>
                        <a:ext cx="147637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34893AE0-A10A-410F-8D68-94520BFCB516}"/>
              </a:ext>
            </a:extLst>
          </p:cNvPr>
          <p:cNvGrpSpPr/>
          <p:nvPr/>
        </p:nvGrpSpPr>
        <p:grpSpPr>
          <a:xfrm>
            <a:off x="0" y="828200"/>
            <a:ext cx="8790709" cy="592213"/>
            <a:chOff x="0" y="828200"/>
            <a:chExt cx="8790709" cy="592213"/>
          </a:xfrm>
        </p:grpSpPr>
        <p:graphicFrame>
          <p:nvGraphicFramePr>
            <p:cNvPr id="6" name="Object 2">
              <a:extLst>
                <a:ext uri="{FF2B5EF4-FFF2-40B4-BE49-F238E27FC236}">
                  <a16:creationId xmlns:a16="http://schemas.microsoft.com/office/drawing/2014/main" id="{08BBFFCA-39D9-4269-9484-C53030A1C2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4109885"/>
                </p:ext>
              </p:extLst>
            </p:nvPr>
          </p:nvGraphicFramePr>
          <p:xfrm>
            <a:off x="4739120" y="925071"/>
            <a:ext cx="1354982" cy="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1" name="Equation" r:id="rId12" imgW="520560" imgH="177480" progId="Equation.DSMT4">
                    <p:embed/>
                  </p:oleObj>
                </mc:Choice>
                <mc:Fallback>
                  <p:oleObj name="Equation" r:id="rId12" imgW="520560" imgH="177480" progId="Equation.DSMT4">
                    <p:embed/>
                    <p:pic>
                      <p:nvPicPr>
                        <p:cNvPr id="19458" name="Object 2">
                          <a:extLst>
                            <a:ext uri="{FF2B5EF4-FFF2-40B4-BE49-F238E27FC236}">
                              <a16:creationId xmlns:a16="http://schemas.microsoft.com/office/drawing/2014/main" id="{A53688D9-E551-F542-CAD8-E09810DE04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9120" y="925071"/>
                          <a:ext cx="1354982" cy="471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D3854F5-5002-4108-9ABB-2B78B77963E1}"/>
                </a:ext>
              </a:extLst>
            </p:cNvPr>
            <p:cNvSpPr/>
            <p:nvPr/>
          </p:nvSpPr>
          <p:spPr>
            <a:xfrm>
              <a:off x="0" y="828200"/>
              <a:ext cx="8790709" cy="59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71487" lvl="1" indent="0">
                <a:lnSpc>
                  <a:spcPct val="130000"/>
                </a:lnSpc>
                <a:buClr>
                  <a:schemeClr val="accent2"/>
                </a:buClr>
                <a:buSzTx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证明：考虑两个电势为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U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               的等势面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6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D59CAF2-49E7-4667-9904-E89720FD17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975" y="115888"/>
            <a:ext cx="8162925" cy="762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讨论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A80448E-66BF-EE67-BC8A-F9246273D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9983" y="964142"/>
            <a:ext cx="8566150" cy="4930967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电势与场强一样是一个描述场本身性质的物理量，是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标量</a:t>
            </a:r>
            <a:r>
              <a:rPr lang="zh-CN" altLang="en-US" sz="24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solidFill>
                <a:srgbClr val="660033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电势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300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点与电势零点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通常为无穷远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的电势差；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从电场求电势要已知这点到无穷远的场强分布；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电势是标量，满足叠加原理；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两点间的电势差与选取的参考点无关，也和积分路径无关。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  <a:sym typeface="Wingdings 3" pitchFamily="18" charset="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46830E8-E6BF-48EB-A2EA-F13A7C38AF66}"/>
              </a:ext>
            </a:extLst>
          </p:cNvPr>
          <p:cNvGrpSpPr/>
          <p:nvPr/>
        </p:nvGrpSpPr>
        <p:grpSpPr>
          <a:xfrm>
            <a:off x="388793" y="4320743"/>
            <a:ext cx="7588479" cy="1953826"/>
            <a:chOff x="388793" y="4320743"/>
            <a:chExt cx="7588479" cy="1953826"/>
          </a:xfrm>
        </p:grpSpPr>
        <p:graphicFrame>
          <p:nvGraphicFramePr>
            <p:cNvPr id="4" name="Object 1024">
              <a:extLst>
                <a:ext uri="{FF2B5EF4-FFF2-40B4-BE49-F238E27FC236}">
                  <a16:creationId xmlns:a16="http://schemas.microsoft.com/office/drawing/2014/main" id="{84E92522-5666-45A4-98D4-2934F6E40E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0426808"/>
                </p:ext>
              </p:extLst>
            </p:nvPr>
          </p:nvGraphicFramePr>
          <p:xfrm>
            <a:off x="931419" y="5250631"/>
            <a:ext cx="2430463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4" name="Equation" r:id="rId3" imgW="888840" imgH="330120" progId="Equation.DSMT4">
                    <p:embed/>
                  </p:oleObj>
                </mc:Choice>
                <mc:Fallback>
                  <p:oleObj name="Equation" r:id="rId3" imgW="888840" imgH="330120" progId="Equation.DSMT4">
                    <p:embed/>
                    <p:pic>
                      <p:nvPicPr>
                        <p:cNvPr id="88064" name="Object 1024">
                          <a:extLst>
                            <a:ext uri="{FF2B5EF4-FFF2-40B4-BE49-F238E27FC236}">
                              <a16:creationId xmlns:a16="http://schemas.microsoft.com/office/drawing/2014/main" id="{54E0EE70-F3EF-E67A-DE53-143BC545CA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419" y="5250631"/>
                          <a:ext cx="2430463" cy="8985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026">
              <a:extLst>
                <a:ext uri="{FF2B5EF4-FFF2-40B4-BE49-F238E27FC236}">
                  <a16:creationId xmlns:a16="http://schemas.microsoft.com/office/drawing/2014/main" id="{26FF30CF-192C-4C32-864D-A072635548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1477300"/>
                </p:ext>
              </p:extLst>
            </p:nvPr>
          </p:nvGraphicFramePr>
          <p:xfrm>
            <a:off x="4114884" y="5053781"/>
            <a:ext cx="3862388" cy="1220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5" name="Equation" r:id="rId5" imgW="1523880" imgH="444240" progId="Equation.DSMT4">
                    <p:embed/>
                  </p:oleObj>
                </mc:Choice>
                <mc:Fallback>
                  <p:oleObj name="Equation" r:id="rId5" imgW="1523880" imgH="444240" progId="Equation.DSMT4">
                    <p:embed/>
                    <p:pic>
                      <p:nvPicPr>
                        <p:cNvPr id="35848" name="Object 1026">
                          <a:extLst>
                            <a:ext uri="{FF2B5EF4-FFF2-40B4-BE49-F238E27FC236}">
                              <a16:creationId xmlns:a16="http://schemas.microsoft.com/office/drawing/2014/main" id="{1C267FA0-B029-B79C-1A26-B24C11E399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884" y="5053781"/>
                          <a:ext cx="3862388" cy="1220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FE046972-3144-4E6B-9DA6-7A3A4102BB2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8793" y="4320743"/>
              <a:ext cx="6372225" cy="762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计算电势的两个途径：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5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027">
            <a:extLst>
              <a:ext uri="{FF2B5EF4-FFF2-40B4-BE49-F238E27FC236}">
                <a16:creationId xmlns:a16="http://schemas.microsoft.com/office/drawing/2014/main" id="{54F44E7C-26C3-4E8B-0F52-B87F38F028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899332"/>
              </p:ext>
            </p:extLst>
          </p:nvPr>
        </p:nvGraphicFramePr>
        <p:xfrm>
          <a:off x="358718" y="2819423"/>
          <a:ext cx="22193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Equation" r:id="rId4" imgW="914400" imgH="228600" progId="Equation.DSMT4">
                  <p:embed/>
                </p:oleObj>
              </mc:Choice>
              <mc:Fallback>
                <p:oleObj name="Equation" r:id="rId4" imgW="914400" imgH="228600" progId="Equation.DSMT4">
                  <p:embed/>
                  <p:pic>
                    <p:nvPicPr>
                      <p:cNvPr id="17" name="Object 1027">
                        <a:extLst>
                          <a:ext uri="{FF2B5EF4-FFF2-40B4-BE49-F238E27FC236}">
                            <a16:creationId xmlns:a16="http://schemas.microsoft.com/office/drawing/2014/main" id="{54F44E7C-26C3-4E8B-0F52-B87F38F028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18" y="2819423"/>
                        <a:ext cx="221932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Box 5">
            <a:extLst>
              <a:ext uri="{FF2B5EF4-FFF2-40B4-BE49-F238E27FC236}">
                <a16:creationId xmlns:a16="http://schemas.microsoft.com/office/drawing/2014/main" id="{06912BA0-87B6-581C-84BC-DDD1ED028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563" y="1983335"/>
            <a:ext cx="5205148" cy="130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空间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两点之间的电势差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1027">
            <a:extLst>
              <a:ext uri="{FF2B5EF4-FFF2-40B4-BE49-F238E27FC236}">
                <a16:creationId xmlns:a16="http://schemas.microsoft.com/office/drawing/2014/main" id="{88D48F99-19D5-D4B3-28B1-C6280A538B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400554"/>
              </p:ext>
            </p:extLst>
          </p:nvPr>
        </p:nvGraphicFramePr>
        <p:xfrm>
          <a:off x="379129" y="5528699"/>
          <a:ext cx="2765714" cy="107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Equation" r:id="rId6" imgW="1193760" imgH="393480" progId="Equation.DSMT4">
                  <p:embed/>
                </p:oleObj>
              </mc:Choice>
              <mc:Fallback>
                <p:oleObj name="Equation" r:id="rId6" imgW="1193760" imgH="393480" progId="Equation.DSMT4">
                  <p:embed/>
                  <p:pic>
                    <p:nvPicPr>
                      <p:cNvPr id="19" name="Object 1027">
                        <a:extLst>
                          <a:ext uri="{FF2B5EF4-FFF2-40B4-BE49-F238E27FC236}">
                            <a16:creationId xmlns:a16="http://schemas.microsoft.com/office/drawing/2014/main" id="{88D48F99-19D5-D4B3-28B1-C6280A538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29" y="5528699"/>
                        <a:ext cx="2765714" cy="1079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Box 19">
            <a:extLst>
              <a:ext uri="{FF2B5EF4-FFF2-40B4-BE49-F238E27FC236}">
                <a16:creationId xmlns:a16="http://schemas.microsoft.com/office/drawing/2014/main" id="{21E485B1-C1B2-72B3-CA58-4B017348E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279" y="5739252"/>
            <a:ext cx="64393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即为电势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方向的空间变化率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439D01F-8E69-4D42-BA58-88D32D856D8E}"/>
              </a:ext>
            </a:extLst>
          </p:cNvPr>
          <p:cNvCxnSpPr/>
          <p:nvPr/>
        </p:nvCxnSpPr>
        <p:spPr>
          <a:xfrm>
            <a:off x="6219996" y="4197043"/>
            <a:ext cx="23305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4367199-3920-4E5A-BCBD-2058303FD5CD}"/>
              </a:ext>
            </a:extLst>
          </p:cNvPr>
          <p:cNvCxnSpPr>
            <a:cxnSpLocks/>
          </p:cNvCxnSpPr>
          <p:nvPr/>
        </p:nvCxnSpPr>
        <p:spPr>
          <a:xfrm flipV="1">
            <a:off x="6255166" y="2185363"/>
            <a:ext cx="0" cy="20132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6F23F6C-F4B8-40FA-8487-8CBAF14F199B}"/>
              </a:ext>
            </a:extLst>
          </p:cNvPr>
          <p:cNvSpPr txBox="1"/>
          <p:nvPr/>
        </p:nvSpPr>
        <p:spPr>
          <a:xfrm>
            <a:off x="8492051" y="3808824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822128-483B-481E-801C-1085131EBDC1}"/>
              </a:ext>
            </a:extLst>
          </p:cNvPr>
          <p:cNvSpPr txBox="1"/>
          <p:nvPr/>
        </p:nvSpPr>
        <p:spPr>
          <a:xfrm>
            <a:off x="5907340" y="187416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13B372C-C450-42D7-87C2-5044983F23F0}"/>
              </a:ext>
            </a:extLst>
          </p:cNvPr>
          <p:cNvSpPr/>
          <p:nvPr/>
        </p:nvSpPr>
        <p:spPr>
          <a:xfrm>
            <a:off x="7064734" y="2877543"/>
            <a:ext cx="56905" cy="45719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CD0C47-73CF-4951-9F8F-0295481DBF33}"/>
              </a:ext>
            </a:extLst>
          </p:cNvPr>
          <p:cNvSpPr txBox="1"/>
          <p:nvPr/>
        </p:nvSpPr>
        <p:spPr>
          <a:xfrm>
            <a:off x="6554915" y="2816771"/>
            <a:ext cx="10196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x,y,z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),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54FF8E-0482-4127-835B-28DFE31974B8}"/>
              </a:ext>
            </a:extLst>
          </p:cNvPr>
          <p:cNvSpPr txBox="1"/>
          <p:nvPr/>
        </p:nvSpPr>
        <p:spPr>
          <a:xfrm>
            <a:off x="7582470" y="2846244"/>
            <a:ext cx="14604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x+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x,y,z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570C54C-7DAC-420F-8F8C-AF1762C0C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267704"/>
              </p:ext>
            </p:extLst>
          </p:nvPr>
        </p:nvGraphicFramePr>
        <p:xfrm>
          <a:off x="2868071" y="3722368"/>
          <a:ext cx="2718820" cy="865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Equation" r:id="rId8" imgW="1117440" imgH="355320" progId="Equation.DSMT4">
                  <p:embed/>
                </p:oleObj>
              </mc:Choice>
              <mc:Fallback>
                <p:oleObj name="Equation" r:id="rId8" imgW="111744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68071" y="3722368"/>
                        <a:ext cx="2718820" cy="8650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E7A27EC8-CC30-4EC8-BC14-E556397C1A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786745"/>
              </p:ext>
            </p:extLst>
          </p:nvPr>
        </p:nvGraphicFramePr>
        <p:xfrm>
          <a:off x="3039259" y="4817022"/>
          <a:ext cx="15192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10" imgW="596880" imgH="215640" progId="Equation.DSMT4">
                  <p:embed/>
                </p:oleObj>
              </mc:Choice>
              <mc:Fallback>
                <p:oleObj name="Equation" r:id="rId10" imgW="596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39259" y="4817022"/>
                        <a:ext cx="1519237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D31FCF09-36AD-4D9C-A858-D88716506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85983"/>
              </p:ext>
            </p:extLst>
          </p:nvPr>
        </p:nvGraphicFramePr>
        <p:xfrm>
          <a:off x="2741602" y="2676562"/>
          <a:ext cx="211455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12" imgW="749160" imgH="330120" progId="Equation.DSMT4">
                  <p:embed/>
                </p:oleObj>
              </mc:Choice>
              <mc:Fallback>
                <p:oleObj name="Equation" r:id="rId12" imgW="7491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41602" y="2676562"/>
                        <a:ext cx="2114550" cy="931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815EC0A-F2EE-4B46-A07C-546DF5721442}"/>
              </a:ext>
            </a:extLst>
          </p:cNvPr>
          <p:cNvCxnSpPr>
            <a:cxnSpLocks/>
          </p:cNvCxnSpPr>
          <p:nvPr/>
        </p:nvCxnSpPr>
        <p:spPr>
          <a:xfrm>
            <a:off x="7126402" y="2900402"/>
            <a:ext cx="51773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6B25D247-5BF4-43E2-8954-30777EFD1176}"/>
              </a:ext>
            </a:extLst>
          </p:cNvPr>
          <p:cNvSpPr/>
          <p:nvPr/>
        </p:nvSpPr>
        <p:spPr>
          <a:xfrm>
            <a:off x="7592522" y="2884607"/>
            <a:ext cx="56905" cy="45719"/>
          </a:xfrm>
          <a:prstGeom prst="ellipse">
            <a:avLst/>
          </a:prstGeom>
          <a:solidFill>
            <a:schemeClr val="tx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747D0380-6FAC-4653-96B7-29B8B7870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920021"/>
              </p:ext>
            </p:extLst>
          </p:nvPr>
        </p:nvGraphicFramePr>
        <p:xfrm>
          <a:off x="7093186" y="2305811"/>
          <a:ext cx="497885" cy="52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14" imgW="203040" imgH="215640" progId="Equation.DSMT4">
                  <p:embed/>
                </p:oleObj>
              </mc:Choice>
              <mc:Fallback>
                <p:oleObj name="Equation" r:id="rId14" imgW="203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93186" y="2305811"/>
                        <a:ext cx="497885" cy="529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675F03FF-C7A0-4C08-8D90-369F489C80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863722"/>
              </p:ext>
            </p:extLst>
          </p:nvPr>
        </p:nvGraphicFramePr>
        <p:xfrm>
          <a:off x="4535872" y="4833444"/>
          <a:ext cx="1680129" cy="549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tion" r:id="rId16" imgW="660240" imgH="215640" progId="Equation.DSMT4">
                  <p:embed/>
                </p:oleObj>
              </mc:Choice>
              <mc:Fallback>
                <p:oleObj name="Equation" r:id="rId16" imgW="660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35872" y="4833444"/>
                        <a:ext cx="1680129" cy="549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A9E411AD-4B62-4C6A-A88A-4159C9BE26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159985"/>
              </p:ext>
            </p:extLst>
          </p:nvPr>
        </p:nvGraphicFramePr>
        <p:xfrm>
          <a:off x="6180088" y="4879706"/>
          <a:ext cx="1622483" cy="64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18" imgW="571320" imgH="228600" progId="Equation.DSMT4">
                  <p:embed/>
                </p:oleObj>
              </mc:Choice>
              <mc:Fallback>
                <p:oleObj name="Equation" r:id="rId18" imgW="571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80088" y="4879706"/>
                        <a:ext cx="1622483" cy="648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">
            <a:extLst>
              <a:ext uri="{FF2B5EF4-FFF2-40B4-BE49-F238E27FC236}">
                <a16:creationId xmlns:a16="http://schemas.microsoft.com/office/drawing/2014/main" id="{0D0F11FE-D741-4999-910C-EF849F18B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2406" y="83435"/>
            <a:ext cx="4473030" cy="64611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b="1" dirty="0">
                <a:solidFill>
                  <a:srgbClr val="FF0000"/>
                </a:solidFill>
                <a:ea typeface="黑体" panose="02010609060101010101" pitchFamily="49" charset="-122"/>
              </a:rPr>
              <a:t>电场强度和电势的关系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5077D641-5BE3-4834-8DA5-B34F8E3743F9}"/>
              </a:ext>
            </a:extLst>
          </p:cNvPr>
          <p:cNvSpPr txBox="1">
            <a:spLocks noChangeArrowheads="1"/>
          </p:cNvSpPr>
          <p:nvPr/>
        </p:nvSpPr>
        <p:spPr>
          <a:xfrm>
            <a:off x="418414" y="804216"/>
            <a:ext cx="5218834" cy="56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zh-CN" altLang="en-US" b="1">
                <a:ea typeface="黑体" panose="02010609060101010101" pitchFamily="49" charset="-122"/>
              </a:rPr>
              <a:t>已知场强                      可求电势</a:t>
            </a:r>
            <a:endParaRPr lang="zh-CN" altLang="en-US" dirty="0"/>
          </a:p>
        </p:txBody>
      </p:sp>
      <p:sp>
        <p:nvSpPr>
          <p:cNvPr id="29" name="AutoShape 4">
            <a:extLst>
              <a:ext uri="{FF2B5EF4-FFF2-40B4-BE49-F238E27FC236}">
                <a16:creationId xmlns:a16="http://schemas.microsoft.com/office/drawing/2014/main" id="{D7FF9D05-3823-49A9-A624-86333B9F6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762" y="900243"/>
            <a:ext cx="1406525" cy="252412"/>
          </a:xfrm>
          <a:prstGeom prst="rightArrow">
            <a:avLst>
              <a:gd name="adj1" fmla="val 50000"/>
              <a:gd name="adj2" fmla="val 224854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/>
          </a:p>
        </p:txBody>
      </p:sp>
      <p:graphicFrame>
        <p:nvGraphicFramePr>
          <p:cNvPr id="30" name="Object 1024">
            <a:extLst>
              <a:ext uri="{FF2B5EF4-FFF2-40B4-BE49-F238E27FC236}">
                <a16:creationId xmlns:a16="http://schemas.microsoft.com/office/drawing/2014/main" id="{E3A831B7-DE1E-4375-9669-44BE03645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538777"/>
              </p:ext>
            </p:extLst>
          </p:nvPr>
        </p:nvGraphicFramePr>
        <p:xfrm>
          <a:off x="5772470" y="603914"/>
          <a:ext cx="29972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20" imgW="888840" imgH="330120" progId="Equation.DSMT4">
                  <p:embed/>
                </p:oleObj>
              </mc:Choice>
              <mc:Fallback>
                <p:oleObj name="Equation" r:id="rId20" imgW="888840" imgH="330120" progId="Equation.DSMT4">
                  <p:embed/>
                  <p:pic>
                    <p:nvPicPr>
                      <p:cNvPr id="88064" name="Object 1024">
                        <a:extLst>
                          <a:ext uri="{FF2B5EF4-FFF2-40B4-BE49-F238E27FC236}">
                            <a16:creationId xmlns:a16="http://schemas.microsoft.com/office/drawing/2014/main" id="{51770379-6F12-AA3D-01CB-68508BAAED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470" y="603914"/>
                        <a:ext cx="2997200" cy="1108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>
            <a:extLst>
              <a:ext uri="{FF2B5EF4-FFF2-40B4-BE49-F238E27FC236}">
                <a16:creationId xmlns:a16="http://schemas.microsoft.com/office/drawing/2014/main" id="{AF4A0AF5-DA0E-47A0-AED7-73B587ADFA1C}"/>
              </a:ext>
            </a:extLst>
          </p:cNvPr>
          <p:cNvGrpSpPr/>
          <p:nvPr/>
        </p:nvGrpSpPr>
        <p:grpSpPr>
          <a:xfrm>
            <a:off x="418414" y="1424606"/>
            <a:ext cx="5589992" cy="523220"/>
            <a:chOff x="625876" y="1320700"/>
            <a:chExt cx="5589992" cy="523220"/>
          </a:xfrm>
        </p:grpSpPr>
        <p:sp>
          <p:nvSpPr>
            <p:cNvPr id="32" name="AutoShape 5">
              <a:extLst>
                <a:ext uri="{FF2B5EF4-FFF2-40B4-BE49-F238E27FC236}">
                  <a16:creationId xmlns:a16="http://schemas.microsoft.com/office/drawing/2014/main" id="{E7DE89B4-D4BF-4F6E-B160-5DC7A4F1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225" y="1420813"/>
              <a:ext cx="1406525" cy="252412"/>
            </a:xfrm>
            <a:prstGeom prst="rightArrow">
              <a:avLst>
                <a:gd name="adj1" fmla="val 50000"/>
                <a:gd name="adj2" fmla="val 224854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AB129D9-5688-4FE6-BF31-C7F4B2CEB4B2}"/>
                </a:ext>
              </a:extLst>
            </p:cNvPr>
            <p:cNvSpPr/>
            <p:nvPr/>
          </p:nvSpPr>
          <p:spPr>
            <a:xfrm>
              <a:off x="625876" y="1320700"/>
              <a:ext cx="55899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zh-CN" altLang="en-US" sz="2800" b="1" dirty="0">
                  <a:ea typeface="黑体" panose="02010609060101010101" pitchFamily="49" charset="-122"/>
                </a:rPr>
                <a:t>已知电势                      可否求场强？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49159" grpId="0"/>
      <p:bldP spid="6" grpId="0"/>
      <p:bldP spid="14" grpId="0"/>
      <p:bldP spid="7" grpId="0" animBg="1"/>
      <p:bldP spid="8" grpId="0"/>
      <p:bldP spid="18" grpId="0"/>
      <p:bldP spid="16" grpId="0" animBg="1"/>
      <p:bldP spid="27" grpId="0"/>
      <p:bldP spid="28" grpId="0" build="p"/>
      <p:bldP spid="28" grpId="1" build="p"/>
      <p:bldP spid="29" grpId="0" animBg="1"/>
      <p:bldP spid="29" grpId="1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1027">
            <a:extLst>
              <a:ext uri="{FF2B5EF4-FFF2-40B4-BE49-F238E27FC236}">
                <a16:creationId xmlns:a16="http://schemas.microsoft.com/office/drawing/2014/main" id="{E5EB5BB2-9EA9-F6F5-FF6E-EE20022F80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670801"/>
              </p:ext>
            </p:extLst>
          </p:nvPr>
        </p:nvGraphicFramePr>
        <p:xfrm>
          <a:off x="727869" y="2671927"/>
          <a:ext cx="34082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" name="Equation" r:id="rId3" imgW="1612800" imgH="419040" progId="Equation.DSMT4">
                  <p:embed/>
                </p:oleObj>
              </mc:Choice>
              <mc:Fallback>
                <p:oleObj name="Equation" r:id="rId3" imgW="1612800" imgH="419040" progId="Equation.DSMT4">
                  <p:embed/>
                  <p:pic>
                    <p:nvPicPr>
                      <p:cNvPr id="6" name="Object 1027">
                        <a:extLst>
                          <a:ext uri="{FF2B5EF4-FFF2-40B4-BE49-F238E27FC236}">
                            <a16:creationId xmlns:a16="http://schemas.microsoft.com/office/drawing/2014/main" id="{E5EB5BB2-9EA9-F6F5-FF6E-EE20022F80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69" y="2671927"/>
                        <a:ext cx="3408212" cy="10477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7">
            <a:extLst>
              <a:ext uri="{FF2B5EF4-FFF2-40B4-BE49-F238E27FC236}">
                <a16:creationId xmlns:a16="http://schemas.microsoft.com/office/drawing/2014/main" id="{F705CA36-5C69-2F24-0BC7-B2C637B5ED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643255"/>
              </p:ext>
            </p:extLst>
          </p:nvPr>
        </p:nvGraphicFramePr>
        <p:xfrm>
          <a:off x="983083" y="4297962"/>
          <a:ext cx="1810029" cy="743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8" name="Equation" r:id="rId5" imgW="622030" imgH="215806" progId="Equation.DSMT4">
                  <p:embed/>
                </p:oleObj>
              </mc:Choice>
              <mc:Fallback>
                <p:oleObj name="Equation" r:id="rId5" imgW="622030" imgH="215806" progId="Equation.DSMT4">
                  <p:embed/>
                  <p:pic>
                    <p:nvPicPr>
                      <p:cNvPr id="7" name="Object 1027">
                        <a:extLst>
                          <a:ext uri="{FF2B5EF4-FFF2-40B4-BE49-F238E27FC236}">
                            <a16:creationId xmlns:a16="http://schemas.microsoft.com/office/drawing/2014/main" id="{F705CA36-5C69-2F24-0BC7-B2C637B5E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083" y="4297962"/>
                        <a:ext cx="1810029" cy="7435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Box 7">
            <a:extLst>
              <a:ext uri="{FF2B5EF4-FFF2-40B4-BE49-F238E27FC236}">
                <a16:creationId xmlns:a16="http://schemas.microsoft.com/office/drawing/2014/main" id="{9092D39A-A697-F3F5-568C-57EA1C744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8" y="423863"/>
            <a:ext cx="8569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同理可得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方向的分量，</a:t>
            </a:r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120CD9B8-A5E0-4FA4-889D-C2B5D6C72F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18236"/>
              </p:ext>
            </p:extLst>
          </p:nvPr>
        </p:nvGraphicFramePr>
        <p:xfrm>
          <a:off x="720725" y="1263650"/>
          <a:ext cx="16002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Equation" r:id="rId7" imgW="685800" imgH="393480" progId="Equation.DSMT4">
                  <p:embed/>
                </p:oleObj>
              </mc:Choice>
              <mc:Fallback>
                <p:oleObj name="Equation" r:id="rId7" imgW="685800" imgH="393480" progId="Equation.DSMT4">
                  <p:embed/>
                  <p:pic>
                    <p:nvPicPr>
                      <p:cNvPr id="19" name="Object 1027">
                        <a:extLst>
                          <a:ext uri="{FF2B5EF4-FFF2-40B4-BE49-F238E27FC236}">
                            <a16:creationId xmlns:a16="http://schemas.microsoft.com/office/drawing/2014/main" id="{88D48F99-19D5-D4B3-28B1-C6280A538B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263650"/>
                        <a:ext cx="1600200" cy="1087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17C585A-F70C-4978-A77F-E175DDD298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310921"/>
              </p:ext>
            </p:extLst>
          </p:nvPr>
        </p:nvGraphicFramePr>
        <p:xfrm>
          <a:off x="5391149" y="1326179"/>
          <a:ext cx="1777645" cy="102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" name="Equation" r:id="rId9" imgW="685800" imgH="393480" progId="Equation.DSMT4">
                  <p:embed/>
                </p:oleObj>
              </mc:Choice>
              <mc:Fallback>
                <p:oleObj name="Equation" r:id="rId9" imgW="68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91149" y="1326179"/>
                        <a:ext cx="1777645" cy="102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90AF1CF-6EB5-4E28-B2D1-C816B81D50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540472"/>
              </p:ext>
            </p:extLst>
          </p:nvPr>
        </p:nvGraphicFramePr>
        <p:xfrm>
          <a:off x="3065463" y="1298929"/>
          <a:ext cx="17462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" name="Equation" r:id="rId11" imgW="698400" imgH="419040" progId="Equation.DSMT4">
                  <p:embed/>
                </p:oleObj>
              </mc:Choice>
              <mc:Fallback>
                <p:oleObj name="Equation" r:id="rId11" imgW="698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65463" y="1298929"/>
                        <a:ext cx="174625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C93E76F-FAB0-46F6-8998-6BE773D7B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825052"/>
              </p:ext>
            </p:extLst>
          </p:nvPr>
        </p:nvGraphicFramePr>
        <p:xfrm>
          <a:off x="3565710" y="4186073"/>
          <a:ext cx="3161106" cy="1053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" name="Equation" r:id="rId13" imgW="1257120" imgH="419040" progId="Equation.DSMT4">
                  <p:embed/>
                </p:oleObj>
              </mc:Choice>
              <mc:Fallback>
                <p:oleObj name="Equation" r:id="rId13" imgW="1257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65710" y="4186073"/>
                        <a:ext cx="3161106" cy="10537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9AE127-BDDE-4F69-B879-FDAA198A3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721693"/>
              </p:ext>
            </p:extLst>
          </p:nvPr>
        </p:nvGraphicFramePr>
        <p:xfrm>
          <a:off x="3828141" y="2715279"/>
          <a:ext cx="3742994" cy="1012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3" name="Equation" r:id="rId15" imgW="1549080" imgH="419040" progId="Equation.DSMT4">
                  <p:embed/>
                </p:oleObj>
              </mc:Choice>
              <mc:Fallback>
                <p:oleObj name="Equation" r:id="rId15" imgW="1549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28141" y="2715279"/>
                        <a:ext cx="3742994" cy="10124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C88A5A0-198E-4306-B1F3-B0CCA90B0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669738"/>
              </p:ext>
            </p:extLst>
          </p:nvPr>
        </p:nvGraphicFramePr>
        <p:xfrm>
          <a:off x="3470236" y="5559071"/>
          <a:ext cx="3698558" cy="931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Equation" r:id="rId17" imgW="1663560" imgH="419040" progId="Equation.DSMT4">
                  <p:embed/>
                </p:oleObj>
              </mc:Choice>
              <mc:Fallback>
                <p:oleObj name="Equation" r:id="rId17" imgW="16635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70236" y="5559071"/>
                        <a:ext cx="3698558" cy="931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183CB60-EAD3-4552-B7EC-E68F217EC1C5}"/>
              </a:ext>
            </a:extLst>
          </p:cNvPr>
          <p:cNvSpPr txBox="1"/>
          <p:nvPr/>
        </p:nvSpPr>
        <p:spPr>
          <a:xfrm>
            <a:off x="6804898" y="438091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（直角坐标系）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F28771-43F4-42E8-87A9-2F1BB1A4AD78}"/>
              </a:ext>
            </a:extLst>
          </p:cNvPr>
          <p:cNvSpPr txBox="1"/>
          <p:nvPr/>
        </p:nvSpPr>
        <p:spPr>
          <a:xfrm>
            <a:off x="7008349" y="575222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（球坐标系）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AD8F9032-045A-4A5F-8EC2-B7ADF9B94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96" y="144162"/>
            <a:ext cx="5835845" cy="63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sz="3556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电场与电势的关系</a:t>
            </a:r>
          </a:p>
        </p:txBody>
      </p:sp>
      <p:pic>
        <p:nvPicPr>
          <p:cNvPr id="16385" name="图片 3" descr="dba0f8747cf844b39073543089634bf4">
            <a:extLst>
              <a:ext uri="{FF2B5EF4-FFF2-40B4-BE49-F238E27FC236}">
                <a16:creationId xmlns:a16="http://schemas.microsoft.com/office/drawing/2014/main" id="{32337ACC-ACBE-4A96-AFAC-FD7BB2EE1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162" y="162650"/>
            <a:ext cx="4078741" cy="3055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97D9B19D-7778-44C0-AA3A-8B466074D586}"/>
              </a:ext>
            </a:extLst>
          </p:cNvPr>
          <p:cNvGrpSpPr>
            <a:grpSpLocks/>
          </p:cNvGrpSpPr>
          <p:nvPr/>
        </p:nvGrpSpPr>
        <p:grpSpPr bwMode="auto">
          <a:xfrm>
            <a:off x="752105" y="1835629"/>
            <a:ext cx="2707493" cy="530371"/>
            <a:chOff x="1810" y="7978"/>
            <a:chExt cx="4796" cy="940"/>
          </a:xfrm>
        </p:grpSpPr>
        <p:sp>
          <p:nvSpPr>
            <p:cNvPr id="8210" name="Text Box 2">
              <a:extLst>
                <a:ext uri="{FF2B5EF4-FFF2-40B4-BE49-F238E27FC236}">
                  <a16:creationId xmlns:a16="http://schemas.microsoft.com/office/drawing/2014/main" id="{6757E111-E3C5-448A-B0B9-49F3BE490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0" y="7978"/>
              <a:ext cx="2073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45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电势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403F2B78-BABB-4870-8339-D492734ADEE8}"/>
                </a:ext>
              </a:extLst>
            </p:cNvPr>
            <p:cNvCxnSpPr/>
            <p:nvPr/>
          </p:nvCxnSpPr>
          <p:spPr>
            <a:xfrm>
              <a:off x="3453" y="8438"/>
              <a:ext cx="825" cy="0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2" name="Text Box 2">
              <a:extLst>
                <a:ext uri="{FF2B5EF4-FFF2-40B4-BE49-F238E27FC236}">
                  <a16:creationId xmlns:a16="http://schemas.microsoft.com/office/drawing/2014/main" id="{EAA91BB7-5C5D-4F9A-BC1C-E8D024E77F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7978"/>
              <a:ext cx="2329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zh-CN" altLang="en-US" sz="2845" dirty="0">
                  <a:solidFill>
                    <a:srgbClr val="08080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高度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9F6BA2D-C4D5-4D1A-91F0-95BF3A515766}"/>
              </a:ext>
            </a:extLst>
          </p:cNvPr>
          <p:cNvGrpSpPr>
            <a:grpSpLocks/>
          </p:cNvGrpSpPr>
          <p:nvPr/>
        </p:nvGrpSpPr>
        <p:grpSpPr bwMode="auto">
          <a:xfrm>
            <a:off x="8194075" y="993862"/>
            <a:ext cx="817159" cy="767763"/>
            <a:chOff x="14219" y="6224"/>
            <a:chExt cx="1446" cy="1361"/>
          </a:xfrm>
        </p:grpSpPr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80371866-27EB-4D57-9E47-F90A1416EAF9}"/>
                </a:ext>
              </a:extLst>
            </p:cNvPr>
            <p:cNvSpPr/>
            <p:nvPr/>
          </p:nvSpPr>
          <p:spPr>
            <a:xfrm rot="11520000">
              <a:off x="14219" y="7297"/>
              <a:ext cx="162" cy="288"/>
            </a:xfrm>
            <a:prstGeom prst="arc">
              <a:avLst>
                <a:gd name="adj1" fmla="val 18314548"/>
                <a:gd name="adj2" fmla="val 3594316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600"/>
            </a:p>
          </p:txBody>
        </p:sp>
        <p:graphicFrame>
          <p:nvGraphicFramePr>
            <p:cNvPr id="8208" name="对象 14">
              <a:hlinkClick r:id="" action="ppaction://ole?verb=0"/>
              <a:extLst>
                <a:ext uri="{FF2B5EF4-FFF2-40B4-BE49-F238E27FC236}">
                  <a16:creationId xmlns:a16="http://schemas.microsoft.com/office/drawing/2014/main" id="{6566F30E-D96B-4A42-8C67-A3D9FCFD14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44" y="6224"/>
            <a:ext cx="421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7" r:id="rId4" imgW="139680" imgH="177480" progId="Equation.KSEE3">
                    <p:embed/>
                  </p:oleObj>
                </mc:Choice>
                <mc:Fallback>
                  <p:oleObj r:id="rId4" imgW="139680" imgH="177480" progId="Equation.KSEE3">
                    <p:embed/>
                    <p:pic>
                      <p:nvPicPr>
                        <p:cNvPr id="8208" name="对象 14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6566F30E-D96B-4A42-8C67-A3D9FCFD14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4" y="6224"/>
                          <a:ext cx="421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0BEA9DD-BC5E-4A44-BD0B-B79899FF3086}"/>
                </a:ext>
              </a:extLst>
            </p:cNvPr>
            <p:cNvCxnSpPr/>
            <p:nvPr/>
          </p:nvCxnSpPr>
          <p:spPr>
            <a:xfrm flipH="1">
              <a:off x="14409" y="6544"/>
              <a:ext cx="834" cy="901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F794219-946A-42EB-914C-134329D604BE}"/>
              </a:ext>
            </a:extLst>
          </p:cNvPr>
          <p:cNvGrpSpPr>
            <a:grpSpLocks/>
          </p:cNvGrpSpPr>
          <p:nvPr/>
        </p:nvGrpSpPr>
        <p:grpSpPr bwMode="auto">
          <a:xfrm>
            <a:off x="741033" y="1051462"/>
            <a:ext cx="3160242" cy="530371"/>
            <a:chOff x="1811" y="6853"/>
            <a:chExt cx="5599" cy="940"/>
          </a:xfrm>
        </p:grpSpPr>
        <p:grpSp>
          <p:nvGrpSpPr>
            <p:cNvPr id="8202" name="组合 11">
              <a:extLst>
                <a:ext uri="{FF2B5EF4-FFF2-40B4-BE49-F238E27FC236}">
                  <a16:creationId xmlns:a16="http://schemas.microsoft.com/office/drawing/2014/main" id="{B75A66A2-2CC6-4817-A6EB-94E776D30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6853"/>
              <a:ext cx="4333" cy="940"/>
              <a:chOff x="1811" y="6853"/>
              <a:chExt cx="4333" cy="940"/>
            </a:xfrm>
          </p:grpSpPr>
          <p:sp>
            <p:nvSpPr>
              <p:cNvPr id="8204" name="Text Box 2">
                <a:extLst>
                  <a:ext uri="{FF2B5EF4-FFF2-40B4-BE49-F238E27FC236}">
                    <a16:creationId xmlns:a16="http://schemas.microsoft.com/office/drawing/2014/main" id="{FB67CAA6-14AF-4972-8C7C-49016C2C3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1" y="6853"/>
                <a:ext cx="2168" cy="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2845">
                    <a:solidFill>
                      <a:srgbClr val="080808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电场</a:t>
                </a: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B1DD1CC8-C949-42D7-AA85-FFBEF5A138C7}"/>
                  </a:ext>
                </a:extLst>
              </p:cNvPr>
              <p:cNvCxnSpPr/>
              <p:nvPr/>
            </p:nvCxnSpPr>
            <p:spPr>
              <a:xfrm>
                <a:off x="3451" y="7313"/>
                <a:ext cx="825" cy="0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06" name="Text Box 2">
                <a:extLst>
                  <a:ext uri="{FF2B5EF4-FFF2-40B4-BE49-F238E27FC236}">
                    <a16:creationId xmlns:a16="http://schemas.microsoft.com/office/drawing/2014/main" id="{1AEF5F8D-806B-458B-B66D-627FBE9A2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1" y="6853"/>
                <a:ext cx="1803" cy="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zh-CN" altLang="en-US" sz="2845">
                    <a:solidFill>
                      <a:srgbClr val="080808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坡度</a:t>
                </a:r>
              </a:p>
            </p:txBody>
          </p:sp>
        </p:grpSp>
        <p:graphicFrame>
          <p:nvGraphicFramePr>
            <p:cNvPr id="8203" name="对象 17">
              <a:hlinkClick r:id="" action="ppaction://ole?verb=0"/>
              <a:extLst>
                <a:ext uri="{FF2B5EF4-FFF2-40B4-BE49-F238E27FC236}">
                  <a16:creationId xmlns:a16="http://schemas.microsoft.com/office/drawing/2014/main" id="{62C5B580-2A72-41A1-B5ED-94AECEA62AB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1510871"/>
                </p:ext>
              </p:extLst>
            </p:nvPr>
          </p:nvGraphicFramePr>
          <p:xfrm>
            <a:off x="6031" y="6956"/>
            <a:ext cx="1379" cy="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8" r:id="rId6" imgW="342720" imgH="177480" progId="Equation.KSEE3">
                    <p:embed/>
                  </p:oleObj>
                </mc:Choice>
                <mc:Fallback>
                  <p:oleObj r:id="rId6" imgW="342720" imgH="177480" progId="Equation.KSEE3">
                    <p:embed/>
                    <p:pic>
                      <p:nvPicPr>
                        <p:cNvPr id="8203" name="对象 17">
                          <a:hlinkClick r:id="" action="ppaction://ole?verb=0"/>
                          <a:extLst>
                            <a:ext uri="{FF2B5EF4-FFF2-40B4-BE49-F238E27FC236}">
                              <a16:creationId xmlns:a16="http://schemas.microsoft.com/office/drawing/2014/main" id="{62C5B580-2A72-41A1-B5ED-94AECEA62A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1" y="6956"/>
                          <a:ext cx="1379" cy="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9911FB2-ACD7-46DD-8E6D-028C8DC856C2}"/>
              </a:ext>
            </a:extLst>
          </p:cNvPr>
          <p:cNvSpPr txBox="1"/>
          <p:nvPr/>
        </p:nvSpPr>
        <p:spPr>
          <a:xfrm>
            <a:off x="4866468" y="611293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计算电场强度的又一种方法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2067F4-B1C9-440B-BC39-EEFBADE780C1}"/>
              </a:ext>
            </a:extLst>
          </p:cNvPr>
          <p:cNvSpPr txBox="1"/>
          <p:nvPr/>
        </p:nvSpPr>
        <p:spPr>
          <a:xfrm>
            <a:off x="5881007" y="400545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电势的定义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20EF6AA-1EE4-43BF-8F6E-27B0386B4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167888"/>
              </p:ext>
            </p:extLst>
          </p:nvPr>
        </p:nvGraphicFramePr>
        <p:xfrm>
          <a:off x="551956" y="2736745"/>
          <a:ext cx="4251834" cy="457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name="Equation" r:id="rId8" imgW="2120760" imgH="228600" progId="Equation.DSMT4">
                  <p:embed/>
                </p:oleObj>
              </mc:Choice>
              <mc:Fallback>
                <p:oleObj name="Equation" r:id="rId8" imgW="2120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1956" y="2736745"/>
                        <a:ext cx="4251834" cy="457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27441E6-310E-44F6-B5A4-0E2893528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671761"/>
              </p:ext>
            </p:extLst>
          </p:nvPr>
        </p:nvGraphicFramePr>
        <p:xfrm>
          <a:off x="741033" y="3448252"/>
          <a:ext cx="309328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name="Equation" r:id="rId10" imgW="1269720" imgH="228600" progId="Equation.DSMT4">
                  <p:embed/>
                </p:oleObj>
              </mc:Choice>
              <mc:Fallback>
                <p:oleObj name="Equation" r:id="rId10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1033" y="3448252"/>
                        <a:ext cx="3093283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1">
            <a:hlinkClick r:id="" action="ppaction://ole?verb=0"/>
            <a:extLst>
              <a:ext uri="{FF2B5EF4-FFF2-40B4-BE49-F238E27FC236}">
                <a16:creationId xmlns:a16="http://schemas.microsoft.com/office/drawing/2014/main" id="{527DB5F8-D3D0-44E5-81AA-8CD12C054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162891"/>
              </p:ext>
            </p:extLst>
          </p:nvPr>
        </p:nvGraphicFramePr>
        <p:xfrm>
          <a:off x="4476956" y="3261031"/>
          <a:ext cx="41735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r:id="rId12" imgW="1803240" imgH="330120" progId="Equation.KSEE3">
                  <p:embed/>
                </p:oleObj>
              </mc:Choice>
              <mc:Fallback>
                <p:oleObj r:id="rId12" imgW="1803240" imgH="330120" progId="Equation.KSEE3">
                  <p:embed/>
                  <p:pic>
                    <p:nvPicPr>
                      <p:cNvPr id="8195" name="对象 1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F7423B9-D9EC-4012-8131-4FF58BD19D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956" y="3261031"/>
                        <a:ext cx="417353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箭头: 虚尾 11">
            <a:extLst>
              <a:ext uri="{FF2B5EF4-FFF2-40B4-BE49-F238E27FC236}">
                <a16:creationId xmlns:a16="http://schemas.microsoft.com/office/drawing/2014/main" id="{E1FF3E91-E00C-4ED2-9B12-E248DE719913}"/>
              </a:ext>
            </a:extLst>
          </p:cNvPr>
          <p:cNvSpPr/>
          <p:nvPr/>
        </p:nvSpPr>
        <p:spPr>
          <a:xfrm>
            <a:off x="3906124" y="3549535"/>
            <a:ext cx="389206" cy="22039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51E92D6-B05C-4719-8FF7-F655239A5B7F}"/>
              </a:ext>
            </a:extLst>
          </p:cNvPr>
          <p:cNvGrpSpPr/>
          <p:nvPr/>
        </p:nvGrpSpPr>
        <p:grpSpPr>
          <a:xfrm>
            <a:off x="717495" y="4446364"/>
            <a:ext cx="2368814" cy="728663"/>
            <a:chOff x="813358" y="4523289"/>
            <a:chExt cx="2368814" cy="728663"/>
          </a:xfrm>
        </p:grpSpPr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62CEB6F3-538F-4E1E-B59C-98BB58D58C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6954570"/>
                </p:ext>
              </p:extLst>
            </p:nvPr>
          </p:nvGraphicFramePr>
          <p:xfrm>
            <a:off x="813358" y="4523289"/>
            <a:ext cx="1292225" cy="728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2" name="Equation" r:id="rId14" imgW="698400" imgH="393480" progId="Equation.DSMT4">
                    <p:embed/>
                  </p:oleObj>
                </mc:Choice>
                <mc:Fallback>
                  <p:oleObj name="Equation" r:id="rId14" imgW="69840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13358" y="4523289"/>
                          <a:ext cx="1292225" cy="728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7451CA4A-0CF8-46D7-9339-23E031D9CC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2205663"/>
                </p:ext>
              </p:extLst>
            </p:nvPr>
          </p:nvGraphicFramePr>
          <p:xfrm>
            <a:off x="2096322" y="4718179"/>
            <a:ext cx="10858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3" name="Equation" r:id="rId16" imgW="774360" imgH="203040" progId="Equation.DSMT4">
                    <p:embed/>
                  </p:oleObj>
                </mc:Choice>
                <mc:Fallback>
                  <p:oleObj name="Equation" r:id="rId16" imgW="77436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096322" y="4718179"/>
                          <a:ext cx="1085850" cy="285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3A2B5DE-669D-4291-B0C2-1756F3F2C659}"/>
              </a:ext>
            </a:extLst>
          </p:cNvPr>
          <p:cNvGrpSpPr/>
          <p:nvPr/>
        </p:nvGrpSpPr>
        <p:grpSpPr>
          <a:xfrm>
            <a:off x="3475517" y="4397313"/>
            <a:ext cx="4969108" cy="896187"/>
            <a:chOff x="3475517" y="4397313"/>
            <a:chExt cx="4969108" cy="896187"/>
          </a:xfrm>
        </p:grpSpPr>
        <p:graphicFrame>
          <p:nvGraphicFramePr>
            <p:cNvPr id="36" name="Object 1027">
              <a:extLst>
                <a:ext uri="{FF2B5EF4-FFF2-40B4-BE49-F238E27FC236}">
                  <a16:creationId xmlns:a16="http://schemas.microsoft.com/office/drawing/2014/main" id="{238393DF-9ACF-40BC-855C-592D8AA312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7049354"/>
                </p:ext>
              </p:extLst>
            </p:nvPr>
          </p:nvGraphicFramePr>
          <p:xfrm>
            <a:off x="3475517" y="4397313"/>
            <a:ext cx="1246588" cy="847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4" name="Equation" r:id="rId18" imgW="685800" imgH="393480" progId="Equation.DSMT4">
                    <p:embed/>
                  </p:oleObj>
                </mc:Choice>
                <mc:Fallback>
                  <p:oleObj name="Equation" r:id="rId18" imgW="685800" imgH="393480" progId="Equation.DSMT4">
                    <p:embed/>
                    <p:pic>
                      <p:nvPicPr>
                        <p:cNvPr id="5" name="Object 1027">
                          <a:extLst>
                            <a:ext uri="{FF2B5EF4-FFF2-40B4-BE49-F238E27FC236}">
                              <a16:creationId xmlns:a16="http://schemas.microsoft.com/office/drawing/2014/main" id="{120CD9B8-A5E0-4FA4-889D-C2B5D6C72F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5517" y="4397313"/>
                          <a:ext cx="1246588" cy="84713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对象 36">
              <a:extLst>
                <a:ext uri="{FF2B5EF4-FFF2-40B4-BE49-F238E27FC236}">
                  <a16:creationId xmlns:a16="http://schemas.microsoft.com/office/drawing/2014/main" id="{349FAA7E-259C-4A29-8579-863CC31D12A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1266115"/>
                </p:ext>
              </p:extLst>
            </p:nvPr>
          </p:nvGraphicFramePr>
          <p:xfrm>
            <a:off x="6968969" y="4423142"/>
            <a:ext cx="1475656" cy="847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5" name="Equation" r:id="rId20" imgW="685800" imgH="393480" progId="Equation.DSMT4">
                    <p:embed/>
                  </p:oleObj>
                </mc:Choice>
                <mc:Fallback>
                  <p:oleObj name="Equation" r:id="rId20" imgW="685800" imgH="393480" progId="Equation.DSMT4">
                    <p:embed/>
                    <p:pic>
                      <p:nvPicPr>
                        <p:cNvPr id="2" name="对象 1">
                          <a:extLst>
                            <a:ext uri="{FF2B5EF4-FFF2-40B4-BE49-F238E27FC236}">
                              <a16:creationId xmlns:a16="http://schemas.microsoft.com/office/drawing/2014/main" id="{417C585A-F70C-4978-A77F-E175DDD2980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968969" y="4423142"/>
                          <a:ext cx="1475656" cy="8471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1FB02729-6E1F-4F8E-A005-B6EC07C4DF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4044847"/>
                </p:ext>
              </p:extLst>
            </p:nvPr>
          </p:nvGraphicFramePr>
          <p:xfrm>
            <a:off x="5255675" y="4446364"/>
            <a:ext cx="1411893" cy="847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6" name="Equation" r:id="rId22" imgW="698400" imgH="419040" progId="Equation.DSMT4">
                    <p:embed/>
                  </p:oleObj>
                </mc:Choice>
                <mc:Fallback>
                  <p:oleObj name="Equation" r:id="rId22" imgW="698400" imgH="419040" progId="Equation.DSMT4">
                    <p:embed/>
                    <p:pic>
                      <p:nvPicPr>
                        <p:cNvPr id="3" name="对象 2">
                          <a:extLst>
                            <a:ext uri="{FF2B5EF4-FFF2-40B4-BE49-F238E27FC236}">
                              <a16:creationId xmlns:a16="http://schemas.microsoft.com/office/drawing/2014/main" id="{990AF1CF-6EB5-4E28-B2D1-C816B81D50D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5255675" y="4446364"/>
                          <a:ext cx="1411893" cy="84713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1027">
            <a:extLst>
              <a:ext uri="{FF2B5EF4-FFF2-40B4-BE49-F238E27FC236}">
                <a16:creationId xmlns:a16="http://schemas.microsoft.com/office/drawing/2014/main" id="{E6AD527D-8FB0-471B-9DC0-CB06CE27F2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558431"/>
              </p:ext>
            </p:extLst>
          </p:nvPr>
        </p:nvGraphicFramePr>
        <p:xfrm>
          <a:off x="887118" y="5485084"/>
          <a:ext cx="2957053" cy="795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7" name="Equation" r:id="rId24" imgW="1612800" imgH="419040" progId="Equation.DSMT4">
                  <p:embed/>
                </p:oleObj>
              </mc:Choice>
              <mc:Fallback>
                <p:oleObj name="Equation" r:id="rId24" imgW="1612800" imgH="419040" progId="Equation.DSMT4">
                  <p:embed/>
                  <p:pic>
                    <p:nvPicPr>
                      <p:cNvPr id="6" name="Object 1027">
                        <a:extLst>
                          <a:ext uri="{FF2B5EF4-FFF2-40B4-BE49-F238E27FC236}">
                            <a16:creationId xmlns:a16="http://schemas.microsoft.com/office/drawing/2014/main" id="{E5EB5BB2-9EA9-F6F5-FF6E-EE20022F80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118" y="5485084"/>
                        <a:ext cx="2957053" cy="79572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902DC109-78A4-431C-A5B1-CD03E0A20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856788"/>
              </p:ext>
            </p:extLst>
          </p:nvPr>
        </p:nvGraphicFramePr>
        <p:xfrm>
          <a:off x="3885119" y="5672024"/>
          <a:ext cx="10096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8" name="Equation" r:id="rId26" imgW="507960" imgH="177480" progId="Equation.DSMT4">
                  <p:embed/>
                </p:oleObj>
              </mc:Choice>
              <mc:Fallback>
                <p:oleObj name="Equation" r:id="rId26" imgW="5079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885119" y="5672024"/>
                        <a:ext cx="1009650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>
            <a:extLst>
              <a:ext uri="{FF2B5EF4-FFF2-40B4-BE49-F238E27FC236}">
                <a16:creationId xmlns:a16="http://schemas.microsoft.com/office/drawing/2014/main" id="{C61FA330-C2B9-77A0-84CB-61BDAECD4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7" y="914114"/>
            <a:ext cx="49974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一、静电力做功的特点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2B0E1DDC-65C0-4598-83D8-3905631FA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113288"/>
            <a:ext cx="67151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eaLnBrk="1" hangingPunct="1">
              <a:defRPr/>
            </a:pPr>
            <a:r>
              <a:rPr lang="en-US" altLang="zh-CN" sz="3600" b="1" kern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§1.4 </a:t>
            </a:r>
            <a:r>
              <a:rPr lang="zh-CN" altLang="en-US" sz="3600" b="1" kern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环路定理、梯度</a:t>
            </a:r>
          </a:p>
        </p:txBody>
      </p:sp>
      <p:sp>
        <p:nvSpPr>
          <p:cNvPr id="22541" name="TextBox 20">
            <a:extLst>
              <a:ext uri="{FF2B5EF4-FFF2-40B4-BE49-F238E27FC236}">
                <a16:creationId xmlns:a16="http://schemas.microsoft.com/office/drawing/2014/main" id="{6533DB82-CEFB-7087-2C50-0DBD2D509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33" y="1635677"/>
            <a:ext cx="8466667" cy="12130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万有引力是有心力，做功与路径无关，是保守力，有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势能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函数。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sz="2200" b="1" kern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静电力也是有心力</a:t>
            </a:r>
            <a:r>
              <a:rPr lang="en-US" altLang="zh-CN" sz="2200" b="1" kern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b="1" kern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是否也存在势能函数？</a:t>
            </a:r>
          </a:p>
        </p:txBody>
      </p:sp>
      <p:pic>
        <p:nvPicPr>
          <p:cNvPr id="33" name="Picture 1">
            <a:extLst>
              <a:ext uri="{FF2B5EF4-FFF2-40B4-BE49-F238E27FC236}">
                <a16:creationId xmlns:a16="http://schemas.microsoft.com/office/drawing/2014/main" id="{FFD8F5F8-B4E2-489C-A5B0-D38DADC96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061" y="3340711"/>
            <a:ext cx="5223449" cy="2919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灯片编号占位符 3">
            <a:extLst>
              <a:ext uri="{FF2B5EF4-FFF2-40B4-BE49-F238E27FC236}">
                <a16:creationId xmlns:a16="http://schemas.microsoft.com/office/drawing/2014/main" id="{E43D3DCA-C790-4385-A948-A6D15E8701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C357E81-A24C-4FC8-80E4-B78B09B65676}" type="slidenum">
              <a:rPr altLang="zh-CN"/>
              <a:pPr/>
              <a:t>20</a:t>
            </a:fld>
            <a:endParaRPr lang="zh-CN" altLang="zh-CN"/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7B57AE4B-3ABF-4A34-AE2B-10DBB3985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8" y="454035"/>
            <a:ext cx="10843033" cy="47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89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89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89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均匀带电细圆环轴线上的电场强度和电势</a:t>
            </a:r>
            <a:r>
              <a:rPr lang="en-US" altLang="zh-CN" sz="2489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</a:t>
            </a:r>
            <a:r>
              <a:rPr lang="zh-CN" altLang="en-US" sz="2489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 </a:t>
            </a:r>
            <a:r>
              <a:rPr lang="en-US" altLang="zh-CN" sz="2489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zh-CN" altLang="en-US" sz="2489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489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489" b="1" i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89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89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            </a:t>
            </a:r>
          </a:p>
        </p:txBody>
      </p:sp>
      <p:grpSp>
        <p:nvGrpSpPr>
          <p:cNvPr id="29700" name="Group 5">
            <a:extLst>
              <a:ext uri="{FF2B5EF4-FFF2-40B4-BE49-F238E27FC236}">
                <a16:creationId xmlns:a16="http://schemas.microsoft.com/office/drawing/2014/main" id="{F854976B-63B9-4B22-A1E9-77A6FBEC0592}"/>
              </a:ext>
            </a:extLst>
          </p:cNvPr>
          <p:cNvGrpSpPr>
            <a:grpSpLocks/>
          </p:cNvGrpSpPr>
          <p:nvPr/>
        </p:nvGrpSpPr>
        <p:grpSpPr bwMode="auto">
          <a:xfrm>
            <a:off x="6012262" y="1956985"/>
            <a:ext cx="1206687" cy="1615971"/>
            <a:chOff x="3515" y="935"/>
            <a:chExt cx="760" cy="1100"/>
          </a:xfrm>
        </p:grpSpPr>
        <p:grpSp>
          <p:nvGrpSpPr>
            <p:cNvPr id="29730" name="Group 6">
              <a:extLst>
                <a:ext uri="{FF2B5EF4-FFF2-40B4-BE49-F238E27FC236}">
                  <a16:creationId xmlns:a16="http://schemas.microsoft.com/office/drawing/2014/main" id="{7E32C098-33F1-4C1B-B836-C238BA549E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5" y="935"/>
              <a:ext cx="760" cy="1100"/>
              <a:chOff x="3515" y="935"/>
              <a:chExt cx="760" cy="1100"/>
            </a:xfrm>
          </p:grpSpPr>
          <p:sp>
            <p:nvSpPr>
              <p:cNvPr id="29734" name="Oval 7">
                <a:extLst>
                  <a:ext uri="{FF2B5EF4-FFF2-40B4-BE49-F238E27FC236}">
                    <a16:creationId xmlns:a16="http://schemas.microsoft.com/office/drawing/2014/main" id="{6E554A85-18A2-4221-99CC-20C4F57F3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964"/>
                <a:ext cx="726" cy="1043"/>
              </a:xfrm>
              <a:prstGeom prst="ellipse">
                <a:avLst/>
              </a:prstGeom>
              <a:solidFill>
                <a:srgbClr val="CCECFF"/>
              </a:solidFill>
              <a:ln w="222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1600"/>
              </a:p>
            </p:txBody>
          </p:sp>
          <p:sp>
            <p:nvSpPr>
              <p:cNvPr id="29735" name="Oval 8">
                <a:extLst>
                  <a:ext uri="{FF2B5EF4-FFF2-40B4-BE49-F238E27FC236}">
                    <a16:creationId xmlns:a16="http://schemas.microsoft.com/office/drawing/2014/main" id="{368DCEF3-4715-4044-A5ED-87E8F6624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1026"/>
                <a:ext cx="544" cy="907"/>
              </a:xfrm>
              <a:prstGeom prst="ellipse">
                <a:avLst/>
              </a:prstGeom>
              <a:solidFill>
                <a:srgbClr val="FFFFFF"/>
              </a:solidFill>
              <a:ln w="222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zh-CN" altLang="en-US" sz="1600"/>
              </a:p>
            </p:txBody>
          </p:sp>
          <p:graphicFrame>
            <p:nvGraphicFramePr>
              <p:cNvPr id="29736" name="Object 9">
                <a:extLst>
                  <a:ext uri="{FF2B5EF4-FFF2-40B4-BE49-F238E27FC236}">
                    <a16:creationId xmlns:a16="http://schemas.microsoft.com/office/drawing/2014/main" id="{91D10A62-DDC5-406C-938C-5C3565327AB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15" y="1329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5" r:id="rId3" imgW="306000" imgH="299520" progId="Equation.3">
                      <p:embed/>
                    </p:oleObj>
                  </mc:Choice>
                  <mc:Fallback>
                    <p:oleObj r:id="rId3" imgW="306000" imgH="299520" progId="Equation.3">
                      <p:embed/>
                      <p:pic>
                        <p:nvPicPr>
                          <p:cNvPr id="29736" name="Object 9">
                            <a:extLst>
                              <a:ext uri="{FF2B5EF4-FFF2-40B4-BE49-F238E27FC236}">
                                <a16:creationId xmlns:a16="http://schemas.microsoft.com/office/drawing/2014/main" id="{91D10A62-DDC5-406C-938C-5C3565327AB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5" y="1329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37" name="Object 10">
                <a:extLst>
                  <a:ext uri="{FF2B5EF4-FFF2-40B4-BE49-F238E27FC236}">
                    <a16:creationId xmlns:a16="http://schemas.microsoft.com/office/drawing/2014/main" id="{06E07929-C5D0-439E-8411-40100788DA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15" y="1525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6" r:id="rId5" imgW="306000" imgH="299520" progId="Equation.3">
                      <p:embed/>
                    </p:oleObj>
                  </mc:Choice>
                  <mc:Fallback>
                    <p:oleObj r:id="rId5" imgW="306000" imgH="299520" progId="Equation.3">
                      <p:embed/>
                      <p:pic>
                        <p:nvPicPr>
                          <p:cNvPr id="29737" name="Object 10">
                            <a:extLst>
                              <a:ext uri="{FF2B5EF4-FFF2-40B4-BE49-F238E27FC236}">
                                <a16:creationId xmlns:a16="http://schemas.microsoft.com/office/drawing/2014/main" id="{06E07929-C5D0-439E-8411-40100788DAD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15" y="1525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38" name="Object 11">
                <a:extLst>
                  <a:ext uri="{FF2B5EF4-FFF2-40B4-BE49-F238E27FC236}">
                    <a16:creationId xmlns:a16="http://schemas.microsoft.com/office/drawing/2014/main" id="{2989A35E-6DA7-49E8-945E-9CE626B348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71" y="1690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7" r:id="rId7" imgW="306000" imgH="299520" progId="Equation.3">
                      <p:embed/>
                    </p:oleObj>
                  </mc:Choice>
                  <mc:Fallback>
                    <p:oleObj r:id="rId7" imgW="306000" imgH="299520" progId="Equation.3">
                      <p:embed/>
                      <p:pic>
                        <p:nvPicPr>
                          <p:cNvPr id="29738" name="Object 11">
                            <a:extLst>
                              <a:ext uri="{FF2B5EF4-FFF2-40B4-BE49-F238E27FC236}">
                                <a16:creationId xmlns:a16="http://schemas.microsoft.com/office/drawing/2014/main" id="{2989A35E-6DA7-49E8-945E-9CE626B3483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1" y="1690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39" name="Object 12">
                <a:extLst>
                  <a:ext uri="{FF2B5EF4-FFF2-40B4-BE49-F238E27FC236}">
                    <a16:creationId xmlns:a16="http://schemas.microsoft.com/office/drawing/2014/main" id="{6D7D9D7D-E199-4CB3-A65C-42BB95EAE9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70" y="1707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8" r:id="rId9" imgW="306000" imgH="299520" progId="Equation.3">
                      <p:embed/>
                    </p:oleObj>
                  </mc:Choice>
                  <mc:Fallback>
                    <p:oleObj r:id="rId9" imgW="306000" imgH="299520" progId="Equation.3">
                      <p:embed/>
                      <p:pic>
                        <p:nvPicPr>
                          <p:cNvPr id="29739" name="Object 12">
                            <a:extLst>
                              <a:ext uri="{FF2B5EF4-FFF2-40B4-BE49-F238E27FC236}">
                                <a16:creationId xmlns:a16="http://schemas.microsoft.com/office/drawing/2014/main" id="{6D7D9D7D-E199-4CB3-A65C-42BB95EAE99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0" y="1707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40" name="Object 13">
                <a:extLst>
                  <a:ext uri="{FF2B5EF4-FFF2-40B4-BE49-F238E27FC236}">
                    <a16:creationId xmlns:a16="http://schemas.microsoft.com/office/drawing/2014/main" id="{51B7BC61-F965-401A-A7F7-F6628E72352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51" y="1826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9" r:id="rId11" imgW="306000" imgH="299520" progId="Equation.3">
                      <p:embed/>
                    </p:oleObj>
                  </mc:Choice>
                  <mc:Fallback>
                    <p:oleObj r:id="rId11" imgW="306000" imgH="299520" progId="Equation.3">
                      <p:embed/>
                      <p:pic>
                        <p:nvPicPr>
                          <p:cNvPr id="29740" name="Object 13">
                            <a:extLst>
                              <a:ext uri="{FF2B5EF4-FFF2-40B4-BE49-F238E27FC236}">
                                <a16:creationId xmlns:a16="http://schemas.microsoft.com/office/drawing/2014/main" id="{51B7BC61-F965-401A-A7F7-F6628E72352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1826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41" name="Object 14">
                <a:extLst>
                  <a:ext uri="{FF2B5EF4-FFF2-40B4-BE49-F238E27FC236}">
                    <a16:creationId xmlns:a16="http://schemas.microsoft.com/office/drawing/2014/main" id="{755502A5-2B97-44CE-9CB4-BF47A5149C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8" y="1916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0" r:id="rId13" imgW="306000" imgH="299520" progId="Equation.3">
                      <p:embed/>
                    </p:oleObj>
                  </mc:Choice>
                  <mc:Fallback>
                    <p:oleObj r:id="rId13" imgW="306000" imgH="299520" progId="Equation.3">
                      <p:embed/>
                      <p:pic>
                        <p:nvPicPr>
                          <p:cNvPr id="29741" name="Object 14">
                            <a:extLst>
                              <a:ext uri="{FF2B5EF4-FFF2-40B4-BE49-F238E27FC236}">
                                <a16:creationId xmlns:a16="http://schemas.microsoft.com/office/drawing/2014/main" id="{755502A5-2B97-44CE-9CB4-BF47A5149CF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8" y="1916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42" name="Object 15">
                <a:extLst>
                  <a:ext uri="{FF2B5EF4-FFF2-40B4-BE49-F238E27FC236}">
                    <a16:creationId xmlns:a16="http://schemas.microsoft.com/office/drawing/2014/main" id="{0E36492F-E5B8-4498-B753-54AB804475F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60" y="1145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1" r:id="rId15" imgW="306000" imgH="299520" progId="Equation.3">
                      <p:embed/>
                    </p:oleObj>
                  </mc:Choice>
                  <mc:Fallback>
                    <p:oleObj r:id="rId15" imgW="306000" imgH="299520" progId="Equation.3">
                      <p:embed/>
                      <p:pic>
                        <p:nvPicPr>
                          <p:cNvPr id="29742" name="Object 15">
                            <a:extLst>
                              <a:ext uri="{FF2B5EF4-FFF2-40B4-BE49-F238E27FC236}">
                                <a16:creationId xmlns:a16="http://schemas.microsoft.com/office/drawing/2014/main" id="{0E36492F-E5B8-4498-B753-54AB804475F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0" y="1145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43" name="Object 16">
                <a:extLst>
                  <a:ext uri="{FF2B5EF4-FFF2-40B4-BE49-F238E27FC236}">
                    <a16:creationId xmlns:a16="http://schemas.microsoft.com/office/drawing/2014/main" id="{168AA262-C0EE-4A9E-B32F-001F18B7B64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62" y="1009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2" r:id="rId17" imgW="253780" imgH="241091" progId="Equation.3">
                      <p:embed/>
                    </p:oleObj>
                  </mc:Choice>
                  <mc:Fallback>
                    <p:oleObj r:id="rId17" imgW="253780" imgH="241091" progId="Equation.3">
                      <p:embed/>
                      <p:pic>
                        <p:nvPicPr>
                          <p:cNvPr id="29743" name="Object 16">
                            <a:extLst>
                              <a:ext uri="{FF2B5EF4-FFF2-40B4-BE49-F238E27FC236}">
                                <a16:creationId xmlns:a16="http://schemas.microsoft.com/office/drawing/2014/main" id="{168AA262-C0EE-4A9E-B32F-001F18B7B64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2" y="1009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44" name="Object 17">
                <a:extLst>
                  <a:ext uri="{FF2B5EF4-FFF2-40B4-BE49-F238E27FC236}">
                    <a16:creationId xmlns:a16="http://schemas.microsoft.com/office/drawing/2014/main" id="{C946C345-C90C-4B09-913B-542A2F5380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50" y="1344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3" r:id="rId19" imgW="306000" imgH="299520" progId="Equation.3">
                      <p:embed/>
                    </p:oleObj>
                  </mc:Choice>
                  <mc:Fallback>
                    <p:oleObj r:id="rId19" imgW="306000" imgH="299520" progId="Equation.3">
                      <p:embed/>
                      <p:pic>
                        <p:nvPicPr>
                          <p:cNvPr id="29744" name="Object 17">
                            <a:extLst>
                              <a:ext uri="{FF2B5EF4-FFF2-40B4-BE49-F238E27FC236}">
                                <a16:creationId xmlns:a16="http://schemas.microsoft.com/office/drawing/2014/main" id="{C946C345-C90C-4B09-913B-542A2F5380E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1344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45" name="Object 18">
                <a:extLst>
                  <a:ext uri="{FF2B5EF4-FFF2-40B4-BE49-F238E27FC236}">
                    <a16:creationId xmlns:a16="http://schemas.microsoft.com/office/drawing/2014/main" id="{C2541A3C-D0CC-47D6-BFAD-DC08D682696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50" y="1525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4" r:id="rId21" imgW="306000" imgH="299520" progId="Equation.3">
                      <p:embed/>
                    </p:oleObj>
                  </mc:Choice>
                  <mc:Fallback>
                    <p:oleObj r:id="rId21" imgW="306000" imgH="299520" progId="Equation.3">
                      <p:embed/>
                      <p:pic>
                        <p:nvPicPr>
                          <p:cNvPr id="29745" name="Object 18">
                            <a:extLst>
                              <a:ext uri="{FF2B5EF4-FFF2-40B4-BE49-F238E27FC236}">
                                <a16:creationId xmlns:a16="http://schemas.microsoft.com/office/drawing/2014/main" id="{C2541A3C-D0CC-47D6-BFAD-DC08D682696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0" y="1525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46" name="Object 19">
                <a:extLst>
                  <a:ext uri="{FF2B5EF4-FFF2-40B4-BE49-F238E27FC236}">
                    <a16:creationId xmlns:a16="http://schemas.microsoft.com/office/drawing/2014/main" id="{00E9739E-86E9-4F2F-A8A8-880717D6B28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70" y="1162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5" r:id="rId23" imgW="306000" imgH="299520" progId="Equation.3">
                      <p:embed/>
                    </p:oleObj>
                  </mc:Choice>
                  <mc:Fallback>
                    <p:oleObj r:id="rId23" imgW="306000" imgH="299520" progId="Equation.3">
                      <p:embed/>
                      <p:pic>
                        <p:nvPicPr>
                          <p:cNvPr id="29746" name="Object 19">
                            <a:extLst>
                              <a:ext uri="{FF2B5EF4-FFF2-40B4-BE49-F238E27FC236}">
                                <a16:creationId xmlns:a16="http://schemas.microsoft.com/office/drawing/2014/main" id="{00E9739E-86E9-4F2F-A8A8-880717D6B28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0" y="1162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47" name="Object 20">
                <a:extLst>
                  <a:ext uri="{FF2B5EF4-FFF2-40B4-BE49-F238E27FC236}">
                    <a16:creationId xmlns:a16="http://schemas.microsoft.com/office/drawing/2014/main" id="{47C1A1F0-431C-429F-A25A-84E2C274066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33" y="935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6" r:id="rId25" imgW="306000" imgH="299520" progId="Equation.3">
                      <p:embed/>
                    </p:oleObj>
                  </mc:Choice>
                  <mc:Fallback>
                    <p:oleObj r:id="rId25" imgW="306000" imgH="299520" progId="Equation.3">
                      <p:embed/>
                      <p:pic>
                        <p:nvPicPr>
                          <p:cNvPr id="29747" name="Object 20">
                            <a:extLst>
                              <a:ext uri="{FF2B5EF4-FFF2-40B4-BE49-F238E27FC236}">
                                <a16:creationId xmlns:a16="http://schemas.microsoft.com/office/drawing/2014/main" id="{47C1A1F0-431C-429F-A25A-84E2C274066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3" y="935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48" name="Object 21">
                <a:extLst>
                  <a:ext uri="{FF2B5EF4-FFF2-40B4-BE49-F238E27FC236}">
                    <a16:creationId xmlns:a16="http://schemas.microsoft.com/office/drawing/2014/main" id="{B780D2B1-DF55-41DC-9E94-C9DCB65AF40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0" y="1009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7" r:id="rId27" imgW="306000" imgH="299520" progId="Equation.3">
                      <p:embed/>
                    </p:oleObj>
                  </mc:Choice>
                  <mc:Fallback>
                    <p:oleObj r:id="rId27" imgW="306000" imgH="299520" progId="Equation.3">
                      <p:embed/>
                      <p:pic>
                        <p:nvPicPr>
                          <p:cNvPr id="29748" name="Object 21">
                            <a:extLst>
                              <a:ext uri="{FF2B5EF4-FFF2-40B4-BE49-F238E27FC236}">
                                <a16:creationId xmlns:a16="http://schemas.microsoft.com/office/drawing/2014/main" id="{B780D2B1-DF55-41DC-9E94-C9DCB65AF40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0" y="1009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49" name="Object 22">
                <a:extLst>
                  <a:ext uri="{FF2B5EF4-FFF2-40B4-BE49-F238E27FC236}">
                    <a16:creationId xmlns:a16="http://schemas.microsoft.com/office/drawing/2014/main" id="{7228720B-100A-459D-A7AF-73930FBA59A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80" y="1826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98" r:id="rId29" imgW="306000" imgH="299520" progId="Equation.3">
                      <p:embed/>
                    </p:oleObj>
                  </mc:Choice>
                  <mc:Fallback>
                    <p:oleObj r:id="rId29" imgW="306000" imgH="299520" progId="Equation.3">
                      <p:embed/>
                      <p:pic>
                        <p:nvPicPr>
                          <p:cNvPr id="29749" name="Object 22">
                            <a:extLst>
                              <a:ext uri="{FF2B5EF4-FFF2-40B4-BE49-F238E27FC236}">
                                <a16:creationId xmlns:a16="http://schemas.microsoft.com/office/drawing/2014/main" id="{7228720B-100A-459D-A7AF-73930FBA59A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0" y="1826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31" name="Line 23">
              <a:extLst>
                <a:ext uri="{FF2B5EF4-FFF2-40B4-BE49-F238E27FC236}">
                  <a16:creationId xmlns:a16="http://schemas.microsoft.com/office/drawing/2014/main" id="{EBF7C7EE-8514-4262-94B4-A5A1F1EC9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8" y="1026"/>
              <a:ext cx="0" cy="45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graphicFrame>
          <p:nvGraphicFramePr>
            <p:cNvPr id="29732" name="Object 24">
              <a:extLst>
                <a:ext uri="{FF2B5EF4-FFF2-40B4-BE49-F238E27FC236}">
                  <a16:creationId xmlns:a16="http://schemas.microsoft.com/office/drawing/2014/main" id="{AE264B0D-7BF9-49DF-8151-05C57EFA16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207"/>
            <a:ext cx="137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9" r:id="rId31" imgW="353880" imgH="357840" progId="Equation.3">
                    <p:embed/>
                  </p:oleObj>
                </mc:Choice>
                <mc:Fallback>
                  <p:oleObj r:id="rId31" imgW="353880" imgH="357840" progId="Equation.3">
                    <p:embed/>
                    <p:pic>
                      <p:nvPicPr>
                        <p:cNvPr id="29732" name="Object 24">
                          <a:extLst>
                            <a:ext uri="{FF2B5EF4-FFF2-40B4-BE49-F238E27FC236}">
                              <a16:creationId xmlns:a16="http://schemas.microsoft.com/office/drawing/2014/main" id="{AE264B0D-7BF9-49DF-8151-05C57EFA16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207"/>
                          <a:ext cx="137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3" name="Object 25">
              <a:extLst>
                <a:ext uri="{FF2B5EF4-FFF2-40B4-BE49-F238E27FC236}">
                  <a16:creationId xmlns:a16="http://schemas.microsoft.com/office/drawing/2014/main" id="{CEBDCF6A-1ADC-4043-AFDC-00A899E990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143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0" r:id="rId33" imgW="215619" imgH="240986" progId="Equation.3">
                    <p:embed/>
                  </p:oleObj>
                </mc:Choice>
                <mc:Fallback>
                  <p:oleObj r:id="rId33" imgW="215619" imgH="240986" progId="Equation.3">
                    <p:embed/>
                    <p:pic>
                      <p:nvPicPr>
                        <p:cNvPr id="29733" name="Object 25">
                          <a:extLst>
                            <a:ext uri="{FF2B5EF4-FFF2-40B4-BE49-F238E27FC236}">
                              <a16:creationId xmlns:a16="http://schemas.microsoft.com/office/drawing/2014/main" id="{CEBDCF6A-1ADC-4043-AFDC-00A899E990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143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1" name="Line 26">
            <a:extLst>
              <a:ext uri="{FF2B5EF4-FFF2-40B4-BE49-F238E27FC236}">
                <a16:creationId xmlns:a16="http://schemas.microsoft.com/office/drawing/2014/main" id="{BE126636-26C1-48A7-BFC2-EF68E67CF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084" y="2789668"/>
            <a:ext cx="2232722" cy="958292"/>
          </a:xfrm>
          <a:prstGeom prst="line">
            <a:avLst/>
          </a:prstGeom>
          <a:noFill/>
          <a:ln w="22225">
            <a:solidFill>
              <a:schemeClr val="tx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grpSp>
        <p:nvGrpSpPr>
          <p:cNvPr id="29702" name="Group 27">
            <a:extLst>
              <a:ext uri="{FF2B5EF4-FFF2-40B4-BE49-F238E27FC236}">
                <a16:creationId xmlns:a16="http://schemas.microsoft.com/office/drawing/2014/main" id="{8EC24C22-8444-429A-8917-94A152D1C5B4}"/>
              </a:ext>
            </a:extLst>
          </p:cNvPr>
          <p:cNvGrpSpPr>
            <a:grpSpLocks/>
          </p:cNvGrpSpPr>
          <p:nvPr/>
        </p:nvGrpSpPr>
        <p:grpSpPr bwMode="auto">
          <a:xfrm>
            <a:off x="7880861" y="3354200"/>
            <a:ext cx="292146" cy="423399"/>
            <a:chOff x="2788" y="1952"/>
            <a:chExt cx="184" cy="300"/>
          </a:xfrm>
        </p:grpSpPr>
        <p:graphicFrame>
          <p:nvGraphicFramePr>
            <p:cNvPr id="29728" name="Object 28">
              <a:extLst>
                <a:ext uri="{FF2B5EF4-FFF2-40B4-BE49-F238E27FC236}">
                  <a16:creationId xmlns:a16="http://schemas.microsoft.com/office/drawing/2014/main" id="{3BC62B14-3A22-4890-AC72-E417C04840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8" y="2068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1" r:id="rId35" imgW="353880" imgH="357840" progId="Equation.3">
                    <p:embed/>
                  </p:oleObj>
                </mc:Choice>
                <mc:Fallback>
                  <p:oleObj r:id="rId35" imgW="353880" imgH="357840" progId="Equation.3">
                    <p:embed/>
                    <p:pic>
                      <p:nvPicPr>
                        <p:cNvPr id="29728" name="Object 28">
                          <a:extLst>
                            <a:ext uri="{FF2B5EF4-FFF2-40B4-BE49-F238E27FC236}">
                              <a16:creationId xmlns:a16="http://schemas.microsoft.com/office/drawing/2014/main" id="{3BC62B14-3A22-4890-AC72-E417C04840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" y="2068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9" name="Object 29">
              <a:extLst>
                <a:ext uri="{FF2B5EF4-FFF2-40B4-BE49-F238E27FC236}">
                  <a16:creationId xmlns:a16="http://schemas.microsoft.com/office/drawing/2014/main" id="{5B94CE12-C84B-44A2-8BAF-9D6607E82A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8" y="1952"/>
            <a:ext cx="64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2" r:id="rId37" imgW="101424" imgH="114102" progId="Equation.3">
                    <p:embed/>
                  </p:oleObj>
                </mc:Choice>
                <mc:Fallback>
                  <p:oleObj r:id="rId37" imgW="101424" imgH="114102" progId="Equation.3">
                    <p:embed/>
                    <p:pic>
                      <p:nvPicPr>
                        <p:cNvPr id="29729" name="Object 29">
                          <a:extLst>
                            <a:ext uri="{FF2B5EF4-FFF2-40B4-BE49-F238E27FC236}">
                              <a16:creationId xmlns:a16="http://schemas.microsoft.com/office/drawing/2014/main" id="{5B94CE12-C84B-44A2-8BAF-9D6607E82A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1952"/>
                          <a:ext cx="64" cy="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3" name="Object 30">
            <a:extLst>
              <a:ext uri="{FF2B5EF4-FFF2-40B4-BE49-F238E27FC236}">
                <a16:creationId xmlns:a16="http://schemas.microsoft.com/office/drawing/2014/main" id="{9C9757F5-0A03-45C3-8108-CEA2144C0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66767" y="3790300"/>
          <a:ext cx="254039" cy="21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3" r:id="rId39" imgW="253780" imgH="241091" progId="Equation.3">
                  <p:embed/>
                </p:oleObj>
              </mc:Choice>
              <mc:Fallback>
                <p:oleObj r:id="rId39" imgW="253780" imgH="241091" progId="Equation.3">
                  <p:embed/>
                  <p:pic>
                    <p:nvPicPr>
                      <p:cNvPr id="29703" name="Object 30">
                        <a:extLst>
                          <a:ext uri="{FF2B5EF4-FFF2-40B4-BE49-F238E27FC236}">
                            <a16:creationId xmlns:a16="http://schemas.microsoft.com/office/drawing/2014/main" id="{9C9757F5-0A03-45C3-8108-CEA2144C06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6767" y="3790300"/>
                        <a:ext cx="254039" cy="214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5" name="Object 31">
            <a:extLst>
              <a:ext uri="{FF2B5EF4-FFF2-40B4-BE49-F238E27FC236}">
                <a16:creationId xmlns:a16="http://schemas.microsoft.com/office/drawing/2014/main" id="{CE70CE6F-3D67-4EC5-9463-E2AFD74AF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7778" y="3238471"/>
          <a:ext cx="254039" cy="21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4" r:id="rId41" imgW="306000" imgH="299520" progId="Equation.3">
                  <p:embed/>
                </p:oleObj>
              </mc:Choice>
              <mc:Fallback>
                <p:oleObj r:id="rId41" imgW="306000" imgH="299520" progId="Equation.3">
                  <p:embed/>
                  <p:pic>
                    <p:nvPicPr>
                      <p:cNvPr id="123935" name="Object 31">
                        <a:extLst>
                          <a:ext uri="{FF2B5EF4-FFF2-40B4-BE49-F238E27FC236}">
                            <a16:creationId xmlns:a16="http://schemas.microsoft.com/office/drawing/2014/main" id="{CE70CE6F-3D67-4EC5-9463-E2AFD74AF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778" y="3238471"/>
                        <a:ext cx="254039" cy="214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2">
            <a:extLst>
              <a:ext uri="{FF2B5EF4-FFF2-40B4-BE49-F238E27FC236}">
                <a16:creationId xmlns:a16="http://schemas.microsoft.com/office/drawing/2014/main" id="{C3BE059D-91FE-4B35-B313-FDA15DA8A5FF}"/>
              </a:ext>
            </a:extLst>
          </p:cNvPr>
          <p:cNvGrpSpPr>
            <a:grpSpLocks/>
          </p:cNvGrpSpPr>
          <p:nvPr/>
        </p:nvGrpSpPr>
        <p:grpSpPr bwMode="auto">
          <a:xfrm>
            <a:off x="6444128" y="1638025"/>
            <a:ext cx="381059" cy="469972"/>
            <a:chOff x="3923" y="981"/>
            <a:chExt cx="240" cy="333"/>
          </a:xfrm>
        </p:grpSpPr>
        <p:sp>
          <p:nvSpPr>
            <p:cNvPr id="29726" name="AutoShape 33">
              <a:extLst>
                <a:ext uri="{FF2B5EF4-FFF2-40B4-BE49-F238E27FC236}">
                  <a16:creationId xmlns:a16="http://schemas.microsoft.com/office/drawing/2014/main" id="{99B1522F-89AF-4425-A3F2-23E5252306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958" y="1214"/>
              <a:ext cx="91" cy="90"/>
            </a:xfrm>
            <a:prstGeom prst="flowChartOnlineStorag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/>
              <a:endParaRPr lang="zh-CN" altLang="en-US" sz="1600"/>
            </a:p>
          </p:txBody>
        </p:sp>
        <p:graphicFrame>
          <p:nvGraphicFramePr>
            <p:cNvPr id="29727" name="Object 34">
              <a:extLst>
                <a:ext uri="{FF2B5EF4-FFF2-40B4-BE49-F238E27FC236}">
                  <a16:creationId xmlns:a16="http://schemas.microsoft.com/office/drawing/2014/main" id="{DA153638-1F7F-4E2D-A4E0-B148F48F8A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981"/>
            <a:ext cx="240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5" r:id="rId43" imgW="497160" imgH="473760" progId="Equation.3">
                    <p:embed/>
                  </p:oleObj>
                </mc:Choice>
                <mc:Fallback>
                  <p:oleObj r:id="rId43" imgW="497160" imgH="473760" progId="Equation.3">
                    <p:embed/>
                    <p:pic>
                      <p:nvPicPr>
                        <p:cNvPr id="29727" name="Object 34">
                          <a:extLst>
                            <a:ext uri="{FF2B5EF4-FFF2-40B4-BE49-F238E27FC236}">
                              <a16:creationId xmlns:a16="http://schemas.microsoft.com/office/drawing/2014/main" id="{DA153638-1F7F-4E2D-A4E0-B148F48F8A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981"/>
                          <a:ext cx="240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939" name="Text Box 35">
            <a:extLst>
              <a:ext uri="{FF2B5EF4-FFF2-40B4-BE49-F238E27FC236}">
                <a16:creationId xmlns:a16="http://schemas.microsoft.com/office/drawing/2014/main" id="{C9FC3D74-6694-49A0-A159-DB9BA2CE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73" y="1175109"/>
            <a:ext cx="1010213" cy="47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89" b="1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解</a:t>
            </a:r>
            <a:r>
              <a:rPr lang="en-US" altLang="zh-CN" sz="2489" b="1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:     </a:t>
            </a:r>
          </a:p>
        </p:txBody>
      </p:sp>
      <p:sp>
        <p:nvSpPr>
          <p:cNvPr id="69669" name="Text Box 37">
            <a:extLst>
              <a:ext uri="{FF2B5EF4-FFF2-40B4-BE49-F238E27FC236}">
                <a16:creationId xmlns:a16="http://schemas.microsoft.com/office/drawing/2014/main" id="{9D0AB188-57EC-4232-8D48-19D9C7602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32" y="1173697"/>
            <a:ext cx="3711272" cy="47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89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先用叠加原理求电势</a:t>
            </a:r>
            <a:r>
              <a:rPr lang="en-US" altLang="zh-CN" sz="2489" b="1">
                <a:solidFill>
                  <a:srgbClr val="00008A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</p:txBody>
      </p:sp>
      <p:sp>
        <p:nvSpPr>
          <p:cNvPr id="69672" name="Text Box 40">
            <a:extLst>
              <a:ext uri="{FF2B5EF4-FFF2-40B4-BE49-F238E27FC236}">
                <a16:creationId xmlns:a16="http://schemas.microsoft.com/office/drawing/2014/main" id="{2CAF3F38-E002-4A1E-A0B5-841FB70DD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532" y="1141237"/>
            <a:ext cx="4333238" cy="47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89" b="1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  再用微分关系求 电场强度。</a:t>
            </a:r>
          </a:p>
        </p:txBody>
      </p:sp>
      <p:graphicFrame>
        <p:nvGraphicFramePr>
          <p:cNvPr id="123946" name="Object 42">
            <a:extLst>
              <a:ext uri="{FF2B5EF4-FFF2-40B4-BE49-F238E27FC236}">
                <a16:creationId xmlns:a16="http://schemas.microsoft.com/office/drawing/2014/main" id="{9618B045-593F-4398-B20A-5745BE572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1487" y="1757987"/>
          <a:ext cx="1692184" cy="76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6" r:id="rId45" imgW="901440" imgH="431640" progId="Equation.3">
                  <p:embed/>
                </p:oleObj>
              </mc:Choice>
              <mc:Fallback>
                <p:oleObj r:id="rId45" imgW="901440" imgH="431640" progId="Equation.3">
                  <p:embed/>
                  <p:pic>
                    <p:nvPicPr>
                      <p:cNvPr id="123946" name="Object 42">
                        <a:extLst>
                          <a:ext uri="{FF2B5EF4-FFF2-40B4-BE49-F238E27FC236}">
                            <a16:creationId xmlns:a16="http://schemas.microsoft.com/office/drawing/2014/main" id="{9618B045-593F-4398-B20A-5745BE5723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487" y="1757987"/>
                        <a:ext cx="1692184" cy="763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7" name="Object 43">
            <a:extLst>
              <a:ext uri="{FF2B5EF4-FFF2-40B4-BE49-F238E27FC236}">
                <a16:creationId xmlns:a16="http://schemas.microsoft.com/office/drawing/2014/main" id="{E25AE597-FC0E-499F-8FD2-69A59AD87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0968" y="1757987"/>
          <a:ext cx="2252481" cy="763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7" r:id="rId47" imgW="1218960" imgH="431640" progId="Equation.3">
                  <p:embed/>
                </p:oleObj>
              </mc:Choice>
              <mc:Fallback>
                <p:oleObj r:id="rId47" imgW="1218960" imgH="431640" progId="Equation.3">
                  <p:embed/>
                  <p:pic>
                    <p:nvPicPr>
                      <p:cNvPr id="123947" name="Object 43">
                        <a:extLst>
                          <a:ext uri="{FF2B5EF4-FFF2-40B4-BE49-F238E27FC236}">
                            <a16:creationId xmlns:a16="http://schemas.microsoft.com/office/drawing/2014/main" id="{E25AE597-FC0E-499F-8FD2-69A59AD87F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968" y="1757987"/>
                        <a:ext cx="2252481" cy="763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4">
            <a:extLst>
              <a:ext uri="{FF2B5EF4-FFF2-40B4-BE49-F238E27FC236}">
                <a16:creationId xmlns:a16="http://schemas.microsoft.com/office/drawing/2014/main" id="{342ECB8D-F52E-49BC-B942-00D1EC98C7D2}"/>
              </a:ext>
            </a:extLst>
          </p:cNvPr>
          <p:cNvGrpSpPr>
            <a:grpSpLocks/>
          </p:cNvGrpSpPr>
          <p:nvPr/>
        </p:nvGrpSpPr>
        <p:grpSpPr bwMode="auto">
          <a:xfrm>
            <a:off x="8027639" y="3142501"/>
            <a:ext cx="577234" cy="455859"/>
            <a:chOff x="4785" y="1928"/>
            <a:chExt cx="363" cy="323"/>
          </a:xfrm>
        </p:grpSpPr>
        <p:sp>
          <p:nvSpPr>
            <p:cNvPr id="29724" name="Line 45">
              <a:extLst>
                <a:ext uri="{FF2B5EF4-FFF2-40B4-BE49-F238E27FC236}">
                  <a16:creationId xmlns:a16="http://schemas.microsoft.com/office/drawing/2014/main" id="{CEF0960D-AECD-4272-A805-5E4CC5661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115"/>
              <a:ext cx="272" cy="136"/>
            </a:xfrm>
            <a:prstGeom prst="line">
              <a:avLst/>
            </a:prstGeom>
            <a:noFill/>
            <a:ln w="34925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graphicFrame>
          <p:nvGraphicFramePr>
            <p:cNvPr id="29725" name="Object 46">
              <a:extLst>
                <a:ext uri="{FF2B5EF4-FFF2-40B4-BE49-F238E27FC236}">
                  <a16:creationId xmlns:a16="http://schemas.microsoft.com/office/drawing/2014/main" id="{58367876-42C2-4C23-8D69-FBAE487431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8" y="1928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8" r:id="rId49" imgW="392040" imgH="454320" progId="Equation.3">
                    <p:embed/>
                  </p:oleObj>
                </mc:Choice>
                <mc:Fallback>
                  <p:oleObj r:id="rId49" imgW="392040" imgH="454320" progId="Equation.3">
                    <p:embed/>
                    <p:pic>
                      <p:nvPicPr>
                        <p:cNvPr id="29725" name="Object 46">
                          <a:extLst>
                            <a:ext uri="{FF2B5EF4-FFF2-40B4-BE49-F238E27FC236}">
                              <a16:creationId xmlns:a16="http://schemas.microsoft.com/office/drawing/2014/main" id="{58367876-42C2-4C23-8D69-FBAE487431F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8" y="1928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7">
            <a:extLst>
              <a:ext uri="{FF2B5EF4-FFF2-40B4-BE49-F238E27FC236}">
                <a16:creationId xmlns:a16="http://schemas.microsoft.com/office/drawing/2014/main" id="{4F7A48D5-C61A-471C-AD37-AD3178096E7B}"/>
              </a:ext>
            </a:extLst>
          </p:cNvPr>
          <p:cNvGrpSpPr>
            <a:grpSpLocks/>
          </p:cNvGrpSpPr>
          <p:nvPr/>
        </p:nvGrpSpPr>
        <p:grpSpPr bwMode="auto">
          <a:xfrm>
            <a:off x="6588084" y="2009204"/>
            <a:ext cx="1439555" cy="1408506"/>
            <a:chOff x="4014" y="1252"/>
            <a:chExt cx="907" cy="998"/>
          </a:xfrm>
        </p:grpSpPr>
        <p:sp>
          <p:nvSpPr>
            <p:cNvPr id="29719" name="Line 48">
              <a:extLst>
                <a:ext uri="{FF2B5EF4-FFF2-40B4-BE49-F238E27FC236}">
                  <a16:creationId xmlns:a16="http://schemas.microsoft.com/office/drawing/2014/main" id="{140CD29C-A3AA-4660-BEA9-E9D62E4F8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252"/>
              <a:ext cx="907" cy="99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graphicFrame>
          <p:nvGraphicFramePr>
            <p:cNvPr id="29720" name="Object 49">
              <a:extLst>
                <a:ext uri="{FF2B5EF4-FFF2-40B4-BE49-F238E27FC236}">
                  <a16:creationId xmlns:a16="http://schemas.microsoft.com/office/drawing/2014/main" id="{AC20199B-47C4-4ECF-B3B0-721E03FDB4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1" y="1615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9" r:id="rId51" imgW="248760" imgH="280440" progId="Equation.3">
                    <p:embed/>
                  </p:oleObj>
                </mc:Choice>
                <mc:Fallback>
                  <p:oleObj r:id="rId51" imgW="248760" imgH="280440" progId="Equation.3">
                    <p:embed/>
                    <p:pic>
                      <p:nvPicPr>
                        <p:cNvPr id="29720" name="Object 49">
                          <a:extLst>
                            <a:ext uri="{FF2B5EF4-FFF2-40B4-BE49-F238E27FC236}">
                              <a16:creationId xmlns:a16="http://schemas.microsoft.com/office/drawing/2014/main" id="{AC20199B-47C4-4ECF-B3B0-721E03FDB4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1" y="1615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21" name="Group 50">
              <a:extLst>
                <a:ext uri="{FF2B5EF4-FFF2-40B4-BE49-F238E27FC236}">
                  <a16:creationId xmlns:a16="http://schemas.microsoft.com/office/drawing/2014/main" id="{C2E638C0-09FF-4C58-B848-E3D72E0A8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" y="1705"/>
              <a:ext cx="91" cy="136"/>
              <a:chOff x="3878" y="1570"/>
              <a:chExt cx="91" cy="136"/>
            </a:xfrm>
          </p:grpSpPr>
          <p:sp>
            <p:nvSpPr>
              <p:cNvPr id="29722" name="Line 51">
                <a:extLst>
                  <a:ext uri="{FF2B5EF4-FFF2-40B4-BE49-F238E27FC236}">
                    <a16:creationId xmlns:a16="http://schemas.microsoft.com/office/drawing/2014/main" id="{2866B922-5FC7-4C0B-8389-D445648A0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1570"/>
                <a:ext cx="91" cy="4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  <p:sp>
            <p:nvSpPr>
              <p:cNvPr id="29723" name="Line 52">
                <a:extLst>
                  <a:ext uri="{FF2B5EF4-FFF2-40B4-BE49-F238E27FC236}">
                    <a16:creationId xmlns:a16="http://schemas.microsoft.com/office/drawing/2014/main" id="{7F0121C7-A244-4A48-866C-5CEFDA076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616"/>
                <a:ext cx="0" cy="9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</p:grpSp>
      <p:graphicFrame>
        <p:nvGraphicFramePr>
          <p:cNvPr id="69686" name="Object 54">
            <a:extLst>
              <a:ext uri="{FF2B5EF4-FFF2-40B4-BE49-F238E27FC236}">
                <a16:creationId xmlns:a16="http://schemas.microsoft.com/office/drawing/2014/main" id="{60FCFCF3-188B-40B3-B0F6-375D047A8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4180" y="2775556"/>
          <a:ext cx="3861396" cy="7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0" r:id="rId53" imgW="1981080" imgH="431640" progId="Equation.3">
                  <p:embed/>
                </p:oleObj>
              </mc:Choice>
              <mc:Fallback>
                <p:oleObj r:id="rId53" imgW="1981080" imgH="431640" progId="Equation.3">
                  <p:embed/>
                  <p:pic>
                    <p:nvPicPr>
                      <p:cNvPr id="69686" name="Object 54">
                        <a:extLst>
                          <a:ext uri="{FF2B5EF4-FFF2-40B4-BE49-F238E27FC236}">
                            <a16:creationId xmlns:a16="http://schemas.microsoft.com/office/drawing/2014/main" id="{60FCFCF3-188B-40B3-B0F6-375D047A88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180" y="2775556"/>
                        <a:ext cx="3861396" cy="79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61" name="Object 57">
            <a:extLst>
              <a:ext uri="{FF2B5EF4-FFF2-40B4-BE49-F238E27FC236}">
                <a16:creationId xmlns:a16="http://schemas.microsoft.com/office/drawing/2014/main" id="{30A385C2-1029-422B-9069-A1A6A50DCD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7115" y="3694330"/>
          <a:ext cx="1862954" cy="702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1" r:id="rId55" imgW="1218960" imgH="431640" progId="Equation.3">
                  <p:embed/>
                </p:oleObj>
              </mc:Choice>
              <mc:Fallback>
                <p:oleObj r:id="rId55" imgW="1218960" imgH="431640" progId="Equation.3">
                  <p:embed/>
                  <p:pic>
                    <p:nvPicPr>
                      <p:cNvPr id="123961" name="Object 57">
                        <a:extLst>
                          <a:ext uri="{FF2B5EF4-FFF2-40B4-BE49-F238E27FC236}">
                            <a16:creationId xmlns:a16="http://schemas.microsoft.com/office/drawing/2014/main" id="{30A385C2-1029-422B-9069-A1A6A50DCD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115" y="3694330"/>
                        <a:ext cx="1862954" cy="702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65" name="Object 61">
            <a:extLst>
              <a:ext uri="{FF2B5EF4-FFF2-40B4-BE49-F238E27FC236}">
                <a16:creationId xmlns:a16="http://schemas.microsoft.com/office/drawing/2014/main" id="{70DEE9C5-0705-48A8-A8DB-FFBA2060B5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8592" y="4766940"/>
          <a:ext cx="3045648" cy="73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2" r:id="rId57" imgW="2031840" imgH="431640" progId="Equation.3">
                  <p:embed/>
                </p:oleObj>
              </mc:Choice>
              <mc:Fallback>
                <p:oleObj r:id="rId57" imgW="2031840" imgH="431640" progId="Equation.3">
                  <p:embed/>
                  <p:pic>
                    <p:nvPicPr>
                      <p:cNvPr id="123965" name="Object 61">
                        <a:extLst>
                          <a:ext uri="{FF2B5EF4-FFF2-40B4-BE49-F238E27FC236}">
                            <a16:creationId xmlns:a16="http://schemas.microsoft.com/office/drawing/2014/main" id="{70DEE9C5-0705-48A8-A8DB-FFBA2060B5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592" y="4766940"/>
                        <a:ext cx="3045648" cy="739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66" name="Object 62">
            <a:extLst>
              <a:ext uri="{FF2B5EF4-FFF2-40B4-BE49-F238E27FC236}">
                <a16:creationId xmlns:a16="http://schemas.microsoft.com/office/drawing/2014/main" id="{0D32A4D9-D369-4969-9FB4-8E4273C79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33043" y="4930654"/>
          <a:ext cx="1723232" cy="41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3" r:id="rId59" imgW="1066680" imgH="241200" progId="Equation.3">
                  <p:embed/>
                </p:oleObj>
              </mc:Choice>
              <mc:Fallback>
                <p:oleObj r:id="rId59" imgW="1066680" imgH="241200" progId="Equation.3">
                  <p:embed/>
                  <p:pic>
                    <p:nvPicPr>
                      <p:cNvPr id="123966" name="Object 62">
                        <a:extLst>
                          <a:ext uri="{FF2B5EF4-FFF2-40B4-BE49-F238E27FC236}">
                            <a16:creationId xmlns:a16="http://schemas.microsoft.com/office/drawing/2014/main" id="{0D32A4D9-D369-4969-9FB4-8E4273C79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3043" y="4930654"/>
                        <a:ext cx="1723232" cy="412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67" name="Object 63">
            <a:extLst>
              <a:ext uri="{FF2B5EF4-FFF2-40B4-BE49-F238E27FC236}">
                <a16:creationId xmlns:a16="http://schemas.microsoft.com/office/drawing/2014/main" id="{E4622AFC-374E-45F0-9E8E-636A91B9AF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3511" y="5506476"/>
          <a:ext cx="3196660" cy="762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4" r:id="rId61" imgW="1968480" imgH="431640" progId="Equation.3">
                  <p:embed/>
                </p:oleObj>
              </mc:Choice>
              <mc:Fallback>
                <p:oleObj r:id="rId61" imgW="1968480" imgH="431640" progId="Equation.3">
                  <p:embed/>
                  <p:pic>
                    <p:nvPicPr>
                      <p:cNvPr id="123967" name="Object 63">
                        <a:extLst>
                          <a:ext uri="{FF2B5EF4-FFF2-40B4-BE49-F238E27FC236}">
                            <a16:creationId xmlns:a16="http://schemas.microsoft.com/office/drawing/2014/main" id="{E4622AFC-374E-45F0-9E8E-636A91B9AF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511" y="5506476"/>
                        <a:ext cx="3196660" cy="762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  <a:extLst>
              <a:ext uri="{FF2B5EF4-FFF2-40B4-BE49-F238E27FC236}">
                <a16:creationId xmlns:a16="http://schemas.microsoft.com/office/drawing/2014/main" id="{D6184996-BA0A-4CA0-B735-250F21E49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296" y="4834684"/>
          <a:ext cx="1432499" cy="458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5" r:id="rId63" imgW="634680" imgH="203040" progId="Equation.KSEE3">
                  <p:embed/>
                </p:oleObj>
              </mc:Choice>
              <mc:Fallback>
                <p:oleObj r:id="rId63" imgW="634680" imgH="203040" progId="Equation.KSEE3">
                  <p:embed/>
                  <p:pic>
                    <p:nvPicPr>
                      <p:cNvPr id="2" name="对象 1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D6184996-BA0A-4CA0-B735-250F21E49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296" y="4834684"/>
                        <a:ext cx="1432499" cy="458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39" grpId="0"/>
      <p:bldP spid="69669" grpId="0"/>
      <p:bldP spid="696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1696195-AC4D-5B21-F222-16BBA9547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555" y="320676"/>
            <a:ext cx="1148820" cy="554037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BEFC9FE-95D1-C23A-751F-B8CCC8E5E0E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11150" y="1123424"/>
            <a:ext cx="4191000" cy="80327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单个点电荷产生的电场中 </a:t>
            </a:r>
          </a:p>
        </p:txBody>
      </p:sp>
      <p:graphicFrame>
        <p:nvGraphicFramePr>
          <p:cNvPr id="6160" name="Object 16">
            <a:extLst>
              <a:ext uri="{FF2B5EF4-FFF2-40B4-BE49-F238E27FC236}">
                <a16:creationId xmlns:a16="http://schemas.microsoft.com/office/drawing/2014/main" id="{BB8E45F1-83AB-EE88-4AE0-B8293447CE0D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85489737"/>
              </p:ext>
            </p:extLst>
          </p:nvPr>
        </p:nvGraphicFramePr>
        <p:xfrm>
          <a:off x="445561" y="2371621"/>
          <a:ext cx="1927753" cy="593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公式" r:id="rId3" imgW="825500" imgH="254000" progId="Equation.3">
                  <p:embed/>
                </p:oleObj>
              </mc:Choice>
              <mc:Fallback>
                <p:oleObj name="公式" r:id="rId3" imgW="825500" imgH="254000" progId="Equation.3">
                  <p:embed/>
                  <p:pic>
                    <p:nvPicPr>
                      <p:cNvPr id="6160" name="Object 16">
                        <a:extLst>
                          <a:ext uri="{FF2B5EF4-FFF2-40B4-BE49-F238E27FC236}">
                            <a16:creationId xmlns:a16="http://schemas.microsoft.com/office/drawing/2014/main" id="{BB8E45F1-83AB-EE88-4AE0-B8293447CE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561" y="2371621"/>
                        <a:ext cx="1927753" cy="593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7656255C-9FC8-3A1F-6807-2D86EA103D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482158"/>
              </p:ext>
            </p:extLst>
          </p:nvPr>
        </p:nvGraphicFramePr>
        <p:xfrm>
          <a:off x="3509303" y="4804935"/>
          <a:ext cx="4934744" cy="112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Equation" r:id="rId5" imgW="2184400" imgH="508000" progId="Equation.DSMT4">
                  <p:embed/>
                </p:oleObj>
              </mc:Choice>
              <mc:Fallback>
                <p:oleObj name="Equation" r:id="rId5" imgW="2184400" imgH="508000" progId="Equation.DSMT4">
                  <p:embed/>
                  <p:pic>
                    <p:nvPicPr>
                      <p:cNvPr id="6153" name="Object 9">
                        <a:extLst>
                          <a:ext uri="{FF2B5EF4-FFF2-40B4-BE49-F238E27FC236}">
                            <a16:creationId xmlns:a16="http://schemas.microsoft.com/office/drawing/2014/main" id="{7656255C-9FC8-3A1F-6807-2D86EA103D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303" y="4804935"/>
                        <a:ext cx="4934744" cy="1125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11">
            <a:extLst>
              <a:ext uri="{FF2B5EF4-FFF2-40B4-BE49-F238E27FC236}">
                <a16:creationId xmlns:a16="http://schemas.microsoft.com/office/drawing/2014/main" id="{CC0D9051-988E-51F0-9166-FC2F0CD91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4" y="6194089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静电力做功只与起点终点有关，与路径无关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583" name="Text Box 21">
            <a:extLst>
              <a:ext uri="{FF2B5EF4-FFF2-40B4-BE49-F238E27FC236}">
                <a16:creationId xmlns:a16="http://schemas.microsoft.com/office/drawing/2014/main" id="{EED28D31-AB30-6C5B-496D-F5389BB60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44900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67" name="Object 23">
            <a:extLst>
              <a:ext uri="{FF2B5EF4-FFF2-40B4-BE49-F238E27FC236}">
                <a16:creationId xmlns:a16="http://schemas.microsoft.com/office/drawing/2014/main" id="{3D2BC86B-7E13-3042-5D4D-9A3BBDFF2F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935695"/>
              </p:ext>
            </p:extLst>
          </p:nvPr>
        </p:nvGraphicFramePr>
        <p:xfrm>
          <a:off x="268288" y="3887788"/>
          <a:ext cx="46085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3" name="Equation" r:id="rId7" imgW="1815840" imgH="355320" progId="Equation.DSMT4">
                  <p:embed/>
                </p:oleObj>
              </mc:Choice>
              <mc:Fallback>
                <p:oleObj name="Equation" r:id="rId7" imgW="1815840" imgH="355320" progId="Equation.DSMT4">
                  <p:embed/>
                  <p:pic>
                    <p:nvPicPr>
                      <p:cNvPr id="6167" name="Object 23">
                        <a:extLst>
                          <a:ext uri="{FF2B5EF4-FFF2-40B4-BE49-F238E27FC236}">
                            <a16:creationId xmlns:a16="http://schemas.microsoft.com/office/drawing/2014/main" id="{3D2BC86B-7E13-3042-5D4D-9A3BBDFF2F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3887788"/>
                        <a:ext cx="46085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Object 25">
            <a:extLst>
              <a:ext uri="{FF2B5EF4-FFF2-40B4-BE49-F238E27FC236}">
                <a16:creationId xmlns:a16="http://schemas.microsoft.com/office/drawing/2014/main" id="{724F3CFF-5DAC-B456-4A42-7A812A8FFD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789680"/>
              </p:ext>
            </p:extLst>
          </p:nvPr>
        </p:nvGraphicFramePr>
        <p:xfrm>
          <a:off x="388144" y="5005372"/>
          <a:ext cx="2779183" cy="925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9" imgW="1295400" imgH="431800" progId="Equation.DSMT4">
                  <p:embed/>
                </p:oleObj>
              </mc:Choice>
              <mc:Fallback>
                <p:oleObj name="Equation" r:id="rId9" imgW="1295400" imgH="431800" progId="Equation.DSMT4">
                  <p:embed/>
                  <p:pic>
                    <p:nvPicPr>
                      <p:cNvPr id="6169" name="Object 25">
                        <a:extLst>
                          <a:ext uri="{FF2B5EF4-FFF2-40B4-BE49-F238E27FC236}">
                            <a16:creationId xmlns:a16="http://schemas.microsoft.com/office/drawing/2014/main" id="{724F3CFF-5DAC-B456-4A42-7A812A8FFD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4" y="5005372"/>
                        <a:ext cx="2779183" cy="925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6C16383C-3310-4FD0-B41F-019B8BD00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8143" y="293602"/>
            <a:ext cx="49347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spAutoFit/>
          </a:bodyPr>
          <a:lstStyle/>
          <a:p>
            <a:pPr eaLnBrk="1" hangingPunct="1"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静电场力作功与路径无关</a:t>
            </a:r>
          </a:p>
        </p:txBody>
      </p:sp>
      <p:pic>
        <p:nvPicPr>
          <p:cNvPr id="24588" name="Picture 1">
            <a:extLst>
              <a:ext uri="{FF2B5EF4-FFF2-40B4-BE49-F238E27FC236}">
                <a16:creationId xmlns:a16="http://schemas.microsoft.com/office/drawing/2014/main" id="{1B16F53C-9C64-DA76-4F33-A1B1E22FC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226" y="2774453"/>
            <a:ext cx="3568567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163" name="Object 19">
            <a:extLst>
              <a:ext uri="{FF2B5EF4-FFF2-40B4-BE49-F238E27FC236}">
                <a16:creationId xmlns:a16="http://schemas.microsoft.com/office/drawing/2014/main" id="{3414CED5-9B39-C533-AAB5-32431A6E87A9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65288481"/>
              </p:ext>
            </p:extLst>
          </p:nvPr>
        </p:nvGraphicFramePr>
        <p:xfrm>
          <a:off x="2272772" y="2399040"/>
          <a:ext cx="2156883" cy="57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12" imgW="850900" imgH="228600" progId="Equation.DSMT4">
                  <p:embed/>
                </p:oleObj>
              </mc:Choice>
              <mc:Fallback>
                <p:oleObj name="Equation" r:id="rId12" imgW="850900" imgH="228600" progId="Equation.DSMT4">
                  <p:embed/>
                  <p:pic>
                    <p:nvPicPr>
                      <p:cNvPr id="6163" name="Object 19">
                        <a:extLst>
                          <a:ext uri="{FF2B5EF4-FFF2-40B4-BE49-F238E27FC236}">
                            <a16:creationId xmlns:a16="http://schemas.microsoft.com/office/drawing/2014/main" id="{3414CED5-9B39-C533-AAB5-32431A6E87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772" y="2399040"/>
                        <a:ext cx="2156883" cy="579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6D0EE3AF-927E-8191-EBEB-0884B5FB6085}"/>
              </a:ext>
            </a:extLst>
          </p:cNvPr>
          <p:cNvSpPr txBox="1"/>
          <p:nvPr/>
        </p:nvSpPr>
        <p:spPr>
          <a:xfrm>
            <a:off x="388144" y="1758952"/>
            <a:ext cx="457200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把试探电荷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移到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 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BB4BC55-D4C7-6580-DB55-685F84F958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8848112"/>
              </p:ext>
            </p:extLst>
          </p:nvPr>
        </p:nvGraphicFramePr>
        <p:xfrm>
          <a:off x="2272772" y="3147136"/>
          <a:ext cx="1356320" cy="579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14" imgW="533160" imgH="228600" progId="Equation.DSMT4">
                  <p:embed/>
                </p:oleObj>
              </mc:Choice>
              <mc:Fallback>
                <p:oleObj name="Equation" r:id="rId14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72772" y="3147136"/>
                        <a:ext cx="1356320" cy="579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>
            <a:extLst>
              <a:ext uri="{FF2B5EF4-FFF2-40B4-BE49-F238E27FC236}">
                <a16:creationId xmlns:a16="http://schemas.microsoft.com/office/drawing/2014/main" id="{5DF8D2AC-1A75-4DE8-A511-5A621A6830FA}"/>
              </a:ext>
            </a:extLst>
          </p:cNvPr>
          <p:cNvGrpSpPr/>
          <p:nvPr/>
        </p:nvGrpSpPr>
        <p:grpSpPr>
          <a:xfrm>
            <a:off x="5037138" y="578709"/>
            <a:ext cx="4151976" cy="1719887"/>
            <a:chOff x="5037138" y="578709"/>
            <a:chExt cx="4151976" cy="1719887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6666D018-A11D-420C-8717-BC5012CAB613}"/>
                </a:ext>
              </a:extLst>
            </p:cNvPr>
            <p:cNvSpPr/>
            <p:nvPr/>
          </p:nvSpPr>
          <p:spPr>
            <a:xfrm>
              <a:off x="6273084" y="1029318"/>
              <a:ext cx="2312547" cy="1162173"/>
            </a:xfrm>
            <a:custGeom>
              <a:avLst/>
              <a:gdLst>
                <a:gd name="connsiteX0" fmla="*/ 0 w 2312547"/>
                <a:gd name="connsiteY0" fmla="*/ 0 h 1162173"/>
                <a:gd name="connsiteX1" fmla="*/ 424753 w 2312547"/>
                <a:gd name="connsiteY1" fmla="*/ 106188 h 1162173"/>
                <a:gd name="connsiteX2" fmla="*/ 825910 w 2312547"/>
                <a:gd name="connsiteY2" fmla="*/ 324465 h 1162173"/>
                <a:gd name="connsiteX3" fmla="*/ 1162173 w 2312547"/>
                <a:gd name="connsiteY3" fmla="*/ 560439 h 1162173"/>
                <a:gd name="connsiteX4" fmla="*/ 1527933 w 2312547"/>
                <a:gd name="connsiteY4" fmla="*/ 784614 h 1162173"/>
                <a:gd name="connsiteX5" fmla="*/ 1870095 w 2312547"/>
                <a:gd name="connsiteY5" fmla="*/ 996991 h 1162173"/>
                <a:gd name="connsiteX6" fmla="*/ 2312547 w 2312547"/>
                <a:gd name="connsiteY6" fmla="*/ 1162173 h 1162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2547" h="1162173">
                  <a:moveTo>
                    <a:pt x="0" y="0"/>
                  </a:moveTo>
                  <a:cubicBezTo>
                    <a:pt x="143550" y="26055"/>
                    <a:pt x="287101" y="52111"/>
                    <a:pt x="424753" y="106188"/>
                  </a:cubicBezTo>
                  <a:cubicBezTo>
                    <a:pt x="562405" y="160266"/>
                    <a:pt x="703007" y="248757"/>
                    <a:pt x="825910" y="324465"/>
                  </a:cubicBezTo>
                  <a:cubicBezTo>
                    <a:pt x="948813" y="400174"/>
                    <a:pt x="1045169" y="483748"/>
                    <a:pt x="1162173" y="560439"/>
                  </a:cubicBezTo>
                  <a:cubicBezTo>
                    <a:pt x="1279177" y="637130"/>
                    <a:pt x="1527933" y="784614"/>
                    <a:pt x="1527933" y="784614"/>
                  </a:cubicBezTo>
                  <a:cubicBezTo>
                    <a:pt x="1645920" y="857373"/>
                    <a:pt x="1739326" y="934065"/>
                    <a:pt x="1870095" y="996991"/>
                  </a:cubicBezTo>
                  <a:cubicBezTo>
                    <a:pt x="2000864" y="1059917"/>
                    <a:pt x="2156705" y="1111045"/>
                    <a:pt x="2312547" y="11621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CAFEE794-6E56-41FA-9E77-DD08A088F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9836" y="578709"/>
              <a:ext cx="72649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30">
              <a:extLst>
                <a:ext uri="{FF2B5EF4-FFF2-40B4-BE49-F238E27FC236}">
                  <a16:creationId xmlns:a16="http://schemas.microsoft.com/office/drawing/2014/main" id="{43CA968D-20ED-4548-9342-1BBA6FC8C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85631" y="1698022"/>
              <a:ext cx="60348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624DC97A-1716-461D-B097-3B1F3270E710}"/>
                </a:ext>
              </a:extLst>
            </p:cNvPr>
            <p:cNvSpPr/>
            <p:nvPr/>
          </p:nvSpPr>
          <p:spPr>
            <a:xfrm>
              <a:off x="5037138" y="2095568"/>
              <a:ext cx="209088" cy="20302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FE0273D-475A-45C2-9BF8-6F02B5392668}"/>
                </a:ext>
              </a:extLst>
            </p:cNvPr>
            <p:cNvSpPr/>
            <p:nvPr/>
          </p:nvSpPr>
          <p:spPr>
            <a:xfrm>
              <a:off x="6273083" y="1014694"/>
              <a:ext cx="62824" cy="6489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B9265C0-DEBA-4448-9497-223C119A342D}"/>
                </a:ext>
              </a:extLst>
            </p:cNvPr>
            <p:cNvSpPr/>
            <p:nvPr/>
          </p:nvSpPr>
          <p:spPr>
            <a:xfrm>
              <a:off x="8522807" y="2151237"/>
              <a:ext cx="62824" cy="64893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8F84F28-93CF-4B02-A3E7-4BDE89D379B6}"/>
              </a:ext>
            </a:extLst>
          </p:cNvPr>
          <p:cNvGrpSpPr/>
          <p:nvPr/>
        </p:nvGrpSpPr>
        <p:grpSpPr>
          <a:xfrm>
            <a:off x="5215606" y="474069"/>
            <a:ext cx="3329038" cy="1651232"/>
            <a:chOff x="5215606" y="474069"/>
            <a:chExt cx="3329038" cy="1651232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5ED11B6-977C-4436-974E-6DC563F08005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V="1">
              <a:off x="7098994" y="994612"/>
              <a:ext cx="853336" cy="359171"/>
            </a:xfrm>
            <a:prstGeom prst="straightConnector1">
              <a:avLst/>
            </a:prstGeom>
            <a:ln w="28575">
              <a:solidFill>
                <a:srgbClr val="0214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864C740-51BA-4851-93C7-F3449C27E704}"/>
                </a:ext>
              </a:extLst>
            </p:cNvPr>
            <p:cNvCxnSpPr>
              <a:cxnSpLocks/>
              <a:stCxn id="18" idx="7"/>
            </p:cNvCxnSpPr>
            <p:nvPr/>
          </p:nvCxnSpPr>
          <p:spPr>
            <a:xfrm flipV="1">
              <a:off x="5215606" y="1345843"/>
              <a:ext cx="1907794" cy="779458"/>
            </a:xfrm>
            <a:prstGeom prst="straightConnector1">
              <a:avLst/>
            </a:prstGeom>
            <a:ln w="22225"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854D82E6-D771-4A90-AFC6-48A990BB1F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712995"/>
                </p:ext>
              </p:extLst>
            </p:nvPr>
          </p:nvGraphicFramePr>
          <p:xfrm>
            <a:off x="8082364" y="474069"/>
            <a:ext cx="462280" cy="568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" name="Equation" r:id="rId16" imgW="164880" imgH="203040" progId="Equation.DSMT4">
                    <p:embed/>
                  </p:oleObj>
                </mc:Choice>
                <mc:Fallback>
                  <p:oleObj name="Equation" r:id="rId16" imgW="1648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082364" y="474069"/>
                          <a:ext cx="462280" cy="5689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9CBC350E-49E8-4EDB-BFDD-21CD1C129705}"/>
              </a:ext>
            </a:extLst>
          </p:cNvPr>
          <p:cNvGrpSpPr/>
          <p:nvPr/>
        </p:nvGrpSpPr>
        <p:grpSpPr>
          <a:xfrm>
            <a:off x="3982140" y="296624"/>
            <a:ext cx="3642198" cy="3385203"/>
            <a:chOff x="3982140" y="296624"/>
            <a:chExt cx="3642198" cy="3385203"/>
          </a:xfrm>
        </p:grpSpPr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F2EE4733-7664-4465-AE90-3BEDBCE29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2094" y="1710303"/>
              <a:ext cx="2412244" cy="437317"/>
            </a:xfrm>
            <a:prstGeom prst="straightConnector1">
              <a:avLst/>
            </a:prstGeom>
            <a:ln w="22225"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弧形 44">
              <a:extLst>
                <a:ext uri="{FF2B5EF4-FFF2-40B4-BE49-F238E27FC236}">
                  <a16:creationId xmlns:a16="http://schemas.microsoft.com/office/drawing/2014/main" id="{288C9E90-C193-4BC1-9805-0DCF09402FA0}"/>
                </a:ext>
              </a:extLst>
            </p:cNvPr>
            <p:cNvSpPr/>
            <p:nvPr/>
          </p:nvSpPr>
          <p:spPr>
            <a:xfrm rot="20802398">
              <a:off x="3982140" y="509309"/>
              <a:ext cx="3324432" cy="3172518"/>
            </a:xfrm>
            <a:prstGeom prst="arc">
              <a:avLst>
                <a:gd name="adj1" fmla="val 20775008"/>
                <a:gd name="adj2" fmla="val 154247"/>
              </a:avLst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弧形 45">
              <a:extLst>
                <a:ext uri="{FF2B5EF4-FFF2-40B4-BE49-F238E27FC236}">
                  <a16:creationId xmlns:a16="http://schemas.microsoft.com/office/drawing/2014/main" id="{B657D477-F90E-4686-B59C-DE0FF8815284}"/>
                </a:ext>
              </a:extLst>
            </p:cNvPr>
            <p:cNvSpPr/>
            <p:nvPr/>
          </p:nvSpPr>
          <p:spPr>
            <a:xfrm rot="21075894">
              <a:off x="4288207" y="296624"/>
              <a:ext cx="3324432" cy="3172518"/>
            </a:xfrm>
            <a:prstGeom prst="arc">
              <a:avLst>
                <a:gd name="adj1" fmla="val 20775008"/>
                <a:gd name="adj2" fmla="val 102929"/>
              </a:avLst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C741536-DF0D-4F79-B3F1-CBC7922607B2}"/>
              </a:ext>
            </a:extLst>
          </p:cNvPr>
          <p:cNvGrpSpPr/>
          <p:nvPr/>
        </p:nvGrpSpPr>
        <p:grpSpPr>
          <a:xfrm>
            <a:off x="7021528" y="792257"/>
            <a:ext cx="749259" cy="728258"/>
            <a:chOff x="7021528" y="792257"/>
            <a:chExt cx="749259" cy="728258"/>
          </a:xfrm>
        </p:grpSpPr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349DB7F-6EE6-4CCB-8FE4-51E119BB5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3400" y="1174197"/>
              <a:ext cx="402262" cy="172266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6104187F-2B2E-4155-AD02-EE0F520AEC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7956463"/>
                </p:ext>
              </p:extLst>
            </p:nvPr>
          </p:nvGraphicFramePr>
          <p:xfrm>
            <a:off x="7021528" y="792257"/>
            <a:ext cx="470383" cy="439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8" name="Equation" r:id="rId18" imgW="190440" imgH="177480" progId="Equation.DSMT4">
                    <p:embed/>
                  </p:oleObj>
                </mc:Choice>
                <mc:Fallback>
                  <p:oleObj name="Equation" r:id="rId18" imgW="19044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7021528" y="792257"/>
                          <a:ext cx="470383" cy="4390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>
              <a:extLst>
                <a:ext uri="{FF2B5EF4-FFF2-40B4-BE49-F238E27FC236}">
                  <a16:creationId xmlns:a16="http://schemas.microsoft.com/office/drawing/2014/main" id="{91176DBE-B5E3-4AFF-885D-8A443B92A87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7659137"/>
                </p:ext>
              </p:extLst>
            </p:nvPr>
          </p:nvGraphicFramePr>
          <p:xfrm>
            <a:off x="7227384" y="1227147"/>
            <a:ext cx="543403" cy="293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9" name="Equation" r:id="rId20" imgW="126720" imgH="177480" progId="Equation.DSMT4">
                    <p:embed/>
                  </p:oleObj>
                </mc:Choice>
                <mc:Fallback>
                  <p:oleObj name="Equation" r:id="rId20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227384" y="1227147"/>
                          <a:ext cx="543403" cy="2933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473AB72-0965-433E-BCF7-B959DEA083C5}"/>
              </a:ext>
            </a:extLst>
          </p:cNvPr>
          <p:cNvGrpSpPr/>
          <p:nvPr/>
        </p:nvGrpSpPr>
        <p:grpSpPr>
          <a:xfrm>
            <a:off x="7018154" y="1362044"/>
            <a:ext cx="638495" cy="674405"/>
            <a:chOff x="7324553" y="1594928"/>
            <a:chExt cx="638495" cy="674405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2DD5B51-1140-4B11-87FB-D1442CCA998D}"/>
                </a:ext>
              </a:extLst>
            </p:cNvPr>
            <p:cNvCxnSpPr>
              <a:cxnSpLocks/>
            </p:cNvCxnSpPr>
            <p:nvPr/>
          </p:nvCxnSpPr>
          <p:spPr>
            <a:xfrm>
              <a:off x="7407294" y="1594928"/>
              <a:ext cx="555754" cy="373528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E06FE4B7-8707-42B0-9A4B-C697FC4CEB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2354355"/>
                </p:ext>
              </p:extLst>
            </p:nvPr>
          </p:nvGraphicFramePr>
          <p:xfrm>
            <a:off x="7324553" y="1789189"/>
            <a:ext cx="561698" cy="480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0" name="Equation" r:id="rId22" imgW="203040" imgH="215640" progId="Equation.DSMT4">
                    <p:embed/>
                  </p:oleObj>
                </mc:Choice>
                <mc:Fallback>
                  <p:oleObj name="Equation" r:id="rId22" imgW="20304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324553" y="1789189"/>
                          <a:ext cx="561698" cy="4801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  <p:bldP spid="6147" grpId="1" build="p"/>
      <p:bldP spid="6155" grpId="0" autoUpdateAnimBg="0"/>
      <p:bldP spid="6155" grpId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FEF912A-295E-F60A-A467-0D8E088C65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238" y="254000"/>
            <a:ext cx="7010400" cy="584200"/>
          </a:xfrm>
        </p:spPr>
        <p:txBody>
          <a:bodyPr>
            <a:normAutofit/>
          </a:bodyPr>
          <a:lstStyle/>
          <a:p>
            <a:pPr marL="571500" indent="-571500" eaLnBrk="1" hangingPunct="1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点电荷系                        产生的场</a:t>
            </a:r>
            <a:endParaRPr lang="zh-CN" altLang="en-US" sz="28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3968" name="Object 1024">
            <a:extLst>
              <a:ext uri="{FF2B5EF4-FFF2-40B4-BE49-F238E27FC236}">
                <a16:creationId xmlns:a16="http://schemas.microsoft.com/office/drawing/2014/main" id="{4D1456DD-9710-D0AA-6868-6593484FAD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082556"/>
              </p:ext>
            </p:extLst>
          </p:nvPr>
        </p:nvGraphicFramePr>
        <p:xfrm>
          <a:off x="2147094" y="228341"/>
          <a:ext cx="22590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863280" imgH="228600" progId="Equation.DSMT4">
                  <p:embed/>
                </p:oleObj>
              </mc:Choice>
              <mc:Fallback>
                <p:oleObj name="Equation" r:id="rId3" imgW="863280" imgH="228600" progId="Equation.DSMT4">
                  <p:embed/>
                  <p:pic>
                    <p:nvPicPr>
                      <p:cNvPr id="83968" name="Object 1024">
                        <a:extLst>
                          <a:ext uri="{FF2B5EF4-FFF2-40B4-BE49-F238E27FC236}">
                            <a16:creationId xmlns:a16="http://schemas.microsoft.com/office/drawing/2014/main" id="{4D1456DD-9710-D0AA-6868-6593484FA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094" y="228341"/>
                        <a:ext cx="22590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69" name="Object 1025">
            <a:extLst>
              <a:ext uri="{FF2B5EF4-FFF2-40B4-BE49-F238E27FC236}">
                <a16:creationId xmlns:a16="http://schemas.microsoft.com/office/drawing/2014/main" id="{2BD089B3-15BF-5368-BC17-6325DE16D9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9799377"/>
              </p:ext>
            </p:extLst>
          </p:nvPr>
        </p:nvGraphicFramePr>
        <p:xfrm>
          <a:off x="732006" y="971594"/>
          <a:ext cx="2991044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1282680" imgH="253800" progId="Equation.DSMT4">
                  <p:embed/>
                </p:oleObj>
              </mc:Choice>
              <mc:Fallback>
                <p:oleObj name="Equation" r:id="rId5" imgW="1282680" imgH="253800" progId="Equation.DSMT4">
                  <p:embed/>
                  <p:pic>
                    <p:nvPicPr>
                      <p:cNvPr id="83969" name="Object 1025">
                        <a:extLst>
                          <a:ext uri="{FF2B5EF4-FFF2-40B4-BE49-F238E27FC236}">
                            <a16:creationId xmlns:a16="http://schemas.microsoft.com/office/drawing/2014/main" id="{2BD089B3-15BF-5368-BC17-6325DE16D9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06" y="971594"/>
                        <a:ext cx="2991044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14">
            <a:extLst>
              <a:ext uri="{FF2B5EF4-FFF2-40B4-BE49-F238E27FC236}">
                <a16:creationId xmlns:a16="http://schemas.microsoft.com/office/drawing/2014/main" id="{BD842CB9-650F-FDA7-3C4A-2E0C308E9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6947" y="2521870"/>
            <a:ext cx="92760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每项均与路径无关，只与位置有关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故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PQ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只与位置有关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B8B3A9E-64D1-1AE3-1392-393793E1C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352149"/>
              </p:ext>
            </p:extLst>
          </p:nvPr>
        </p:nvGraphicFramePr>
        <p:xfrm>
          <a:off x="732006" y="1644677"/>
          <a:ext cx="2280206" cy="70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7" imgW="1066680" imgH="330120" progId="Equation.DSMT4">
                  <p:embed/>
                </p:oleObj>
              </mc:Choice>
              <mc:Fallback>
                <p:oleObj name="Equation" r:id="rId7" imgW="10666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2006" y="1644677"/>
                        <a:ext cx="2280206" cy="70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A764806-DE80-089C-C846-20754D995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569925"/>
              </p:ext>
            </p:extLst>
          </p:nvPr>
        </p:nvGraphicFramePr>
        <p:xfrm>
          <a:off x="3012212" y="1582909"/>
          <a:ext cx="5499033" cy="8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9" imgW="2527200" imgH="380880" progId="Equation.DSMT4">
                  <p:embed/>
                </p:oleObj>
              </mc:Choice>
              <mc:Fallback>
                <p:oleObj name="Equation" r:id="rId9" imgW="2527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12212" y="1582909"/>
                        <a:ext cx="5499033" cy="8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75884D0F-E5E1-37A1-2CD2-7EE1E628EE89}"/>
              </a:ext>
            </a:extLst>
          </p:cNvPr>
          <p:cNvSpPr txBox="1">
            <a:spLocks noChangeArrowheads="1"/>
          </p:cNvSpPr>
          <p:nvPr/>
        </p:nvSpPr>
        <p:spPr>
          <a:xfrm>
            <a:off x="164571" y="3122322"/>
            <a:ext cx="5795962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任意有限大的带电体产生的电场</a:t>
            </a: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54FD30-72CF-5051-09D8-E6D67F129F8C}"/>
              </a:ext>
            </a:extLst>
          </p:cNvPr>
          <p:cNvSpPr txBox="1"/>
          <p:nvPr/>
        </p:nvSpPr>
        <p:spPr>
          <a:xfrm>
            <a:off x="617242" y="3883865"/>
            <a:ext cx="85135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将带电体无限分割成微元，每一个微元均为一点电荷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——</a:t>
            </a:r>
            <a:r>
              <a:rPr lang="zh-CN" altLang="en-US" sz="2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点电荷系</a:t>
            </a:r>
            <a:endParaRPr lang="en-US" altLang="zh-CN" sz="2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C913F3-79CE-1D66-2ABE-F789B144953B}"/>
              </a:ext>
            </a:extLst>
          </p:cNvPr>
          <p:cNvSpPr txBox="1"/>
          <p:nvPr/>
        </p:nvSpPr>
        <p:spPr>
          <a:xfrm>
            <a:off x="617242" y="4470916"/>
            <a:ext cx="8110871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结论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>
                <a:solidFill>
                  <a:srgbClr val="00008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静电场</a:t>
            </a:r>
            <a:r>
              <a:rPr lang="zh-CN" altLang="en-US" sz="2400" b="1" dirty="0">
                <a:solidFill>
                  <a:srgbClr val="00008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中移动试探电荷时，电场力所做的功与移动电荷所走过的路径无关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。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A0221E5-91B0-3CEF-32F1-898129A09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094" y="5722893"/>
            <a:ext cx="5215467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静电场是保守场！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2" grpId="0" autoUpdateAnimBg="0"/>
      <p:bldP spid="7182" grpId="1"/>
      <p:bldP spid="7" grpId="0"/>
      <p:bldP spid="9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D9DFCF2-DBCB-199C-7512-2F75F1CE2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73436" y="1083523"/>
            <a:ext cx="1844783" cy="689272"/>
          </a:xfrm>
        </p:spPr>
        <p:txBody>
          <a:bodyPr>
            <a:normAutofit fontScale="90000"/>
          </a:bodyPr>
          <a:lstStyle/>
          <a:p>
            <a:pPr algn="just" eaLnBrk="1" hangingPunct="1"/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静电场的环路定理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4CB2162-5A94-90C1-C782-CE4CB35AE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3454" y="1067035"/>
            <a:ext cx="3801187" cy="696003"/>
          </a:xfr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>
            <a:noAutofit/>
          </a:bodyPr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静电力做功与路径无关</a:t>
            </a:r>
            <a:endParaRPr lang="zh-CN" altLang="en-US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0916641A-4F2C-607F-5567-EDA4D1DE4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1926287"/>
            <a:ext cx="899689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在电场中取一闭合回路，将试探电荷沿路径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，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电场力所做的功为：</a:t>
            </a:r>
          </a:p>
        </p:txBody>
      </p:sp>
      <p:graphicFrame>
        <p:nvGraphicFramePr>
          <p:cNvPr id="84993" name="Object 1025">
            <a:extLst>
              <a:ext uri="{FF2B5EF4-FFF2-40B4-BE49-F238E27FC236}">
                <a16:creationId xmlns:a16="http://schemas.microsoft.com/office/drawing/2014/main" id="{645DD99B-B25D-EEEB-F397-44C244089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91340"/>
              </p:ext>
            </p:extLst>
          </p:nvPr>
        </p:nvGraphicFramePr>
        <p:xfrm>
          <a:off x="649103" y="3248495"/>
          <a:ext cx="21272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3" imgW="901440" imgH="368280" progId="Equation.DSMT4">
                  <p:embed/>
                </p:oleObj>
              </mc:Choice>
              <mc:Fallback>
                <p:oleObj name="Equation" r:id="rId3" imgW="901440" imgH="368280" progId="Equation.DSMT4">
                  <p:embed/>
                  <p:pic>
                    <p:nvPicPr>
                      <p:cNvPr id="84993" name="Object 1025">
                        <a:extLst>
                          <a:ext uri="{FF2B5EF4-FFF2-40B4-BE49-F238E27FC236}">
                            <a16:creationId xmlns:a16="http://schemas.microsoft.com/office/drawing/2014/main" id="{645DD99B-B25D-EEEB-F397-44C244089C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03" y="3248495"/>
                        <a:ext cx="21272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4" name="Object 1026">
            <a:extLst>
              <a:ext uri="{FF2B5EF4-FFF2-40B4-BE49-F238E27FC236}">
                <a16:creationId xmlns:a16="http://schemas.microsoft.com/office/drawing/2014/main" id="{F84BD556-9000-D34F-D08C-BDD2B57866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2849"/>
              </p:ext>
            </p:extLst>
          </p:nvPr>
        </p:nvGraphicFramePr>
        <p:xfrm>
          <a:off x="904875" y="5042032"/>
          <a:ext cx="41846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5" imgW="1828800" imgH="355320" progId="Equation.DSMT4">
                  <p:embed/>
                </p:oleObj>
              </mc:Choice>
              <mc:Fallback>
                <p:oleObj name="Equation" r:id="rId5" imgW="1828800" imgH="355320" progId="Equation.DSMT4">
                  <p:embed/>
                  <p:pic>
                    <p:nvPicPr>
                      <p:cNvPr id="84994" name="Object 1026">
                        <a:extLst>
                          <a:ext uri="{FF2B5EF4-FFF2-40B4-BE49-F238E27FC236}">
                            <a16:creationId xmlns:a16="http://schemas.microsoft.com/office/drawing/2014/main" id="{F84BD556-9000-D34F-D08C-BDD2B5786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5042032"/>
                        <a:ext cx="41846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Text Box 14">
            <a:extLst>
              <a:ext uri="{FF2B5EF4-FFF2-40B4-BE49-F238E27FC236}">
                <a16:creationId xmlns:a16="http://schemas.microsoft.com/office/drawing/2014/main" id="{49A5B416-0AC8-7440-B037-421464AD2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6095260"/>
            <a:ext cx="75383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静电场中场强沿任意闭合环路的线积分等于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" name="Object 12">
            <a:extLst>
              <a:ext uri="{FF2B5EF4-FFF2-40B4-BE49-F238E27FC236}">
                <a16:creationId xmlns:a16="http://schemas.microsoft.com/office/drawing/2014/main" id="{DB2CF549-BAF2-8AEB-7360-9C47587F5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738984"/>
              </p:ext>
            </p:extLst>
          </p:nvPr>
        </p:nvGraphicFramePr>
        <p:xfrm>
          <a:off x="5211389" y="5174938"/>
          <a:ext cx="616063" cy="455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7" imgW="241091" imgH="177646" progId="Equation.DSMT4">
                  <p:embed/>
                </p:oleObj>
              </mc:Choice>
              <mc:Fallback>
                <p:oleObj name="Equation" r:id="rId7" imgW="241091" imgH="177646" progId="Equation.DSMT4">
                  <p:embed/>
                  <p:pic>
                    <p:nvPicPr>
                      <p:cNvPr id="2" name="Object 12">
                        <a:extLst>
                          <a:ext uri="{FF2B5EF4-FFF2-40B4-BE49-F238E27FC236}">
                            <a16:creationId xmlns:a16="http://schemas.microsoft.com/office/drawing/2014/main" id="{DB2CF549-BAF2-8AEB-7360-9C47587F52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389" y="5174938"/>
                        <a:ext cx="616063" cy="455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7884B554-5AC1-4B75-AB80-08EFA00D7415}"/>
              </a:ext>
            </a:extLst>
          </p:cNvPr>
          <p:cNvGrpSpPr/>
          <p:nvPr/>
        </p:nvGrpSpPr>
        <p:grpSpPr>
          <a:xfrm>
            <a:off x="4194641" y="998087"/>
            <a:ext cx="2855913" cy="793750"/>
            <a:chOff x="4450290" y="1007395"/>
            <a:chExt cx="2855913" cy="793750"/>
          </a:xfrm>
        </p:grpSpPr>
        <p:graphicFrame>
          <p:nvGraphicFramePr>
            <p:cNvPr id="84995" name="Object 1027">
              <a:extLst>
                <a:ext uri="{FF2B5EF4-FFF2-40B4-BE49-F238E27FC236}">
                  <a16:creationId xmlns:a16="http://schemas.microsoft.com/office/drawing/2014/main" id="{26382E73-FD30-BAFA-7CCC-CD03742A14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7711601"/>
                </p:ext>
              </p:extLst>
            </p:nvPr>
          </p:nvGraphicFramePr>
          <p:xfrm>
            <a:off x="5432953" y="1007395"/>
            <a:ext cx="1873250" cy="793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1" name="Equation" r:id="rId9" imgW="660240" imgH="279360" progId="Equation.DSMT4">
                    <p:embed/>
                  </p:oleObj>
                </mc:Choice>
                <mc:Fallback>
                  <p:oleObj name="Equation" r:id="rId9" imgW="660240" imgH="279360" progId="Equation.DSMT4">
                    <p:embed/>
                    <p:pic>
                      <p:nvPicPr>
                        <p:cNvPr id="84995" name="Object 1027">
                          <a:extLst>
                            <a:ext uri="{FF2B5EF4-FFF2-40B4-BE49-F238E27FC236}">
                              <a16:creationId xmlns:a16="http://schemas.microsoft.com/office/drawing/2014/main" id="{26382E73-FD30-BAFA-7CCC-CD03742A14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2953" y="1007395"/>
                          <a:ext cx="1873250" cy="79375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ln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箭头: 左右 3">
              <a:extLst>
                <a:ext uri="{FF2B5EF4-FFF2-40B4-BE49-F238E27FC236}">
                  <a16:creationId xmlns:a16="http://schemas.microsoft.com/office/drawing/2014/main" id="{04AB8459-8C1B-4FC4-9AC2-02F1C99CB240}"/>
                </a:ext>
              </a:extLst>
            </p:cNvPr>
            <p:cNvSpPr/>
            <p:nvPr/>
          </p:nvSpPr>
          <p:spPr>
            <a:xfrm>
              <a:off x="4450290" y="1259245"/>
              <a:ext cx="852489" cy="33020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8A66EDA-C336-8C71-0789-7504F1C9C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084166"/>
              </p:ext>
            </p:extLst>
          </p:nvPr>
        </p:nvGraphicFramePr>
        <p:xfrm>
          <a:off x="935794" y="4092361"/>
          <a:ext cx="4275595" cy="825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11" imgW="1841400" imgH="355320" progId="Equation.DSMT4">
                  <p:embed/>
                </p:oleObj>
              </mc:Choice>
              <mc:Fallback>
                <p:oleObj name="Equation" r:id="rId11" imgW="18414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5794" y="4092361"/>
                        <a:ext cx="4275595" cy="825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27">
            <a:extLst>
              <a:ext uri="{FF2B5EF4-FFF2-40B4-BE49-F238E27FC236}">
                <a16:creationId xmlns:a16="http://schemas.microsoft.com/office/drawing/2014/main" id="{36134AEC-499C-1373-F4C4-4FF653CD2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878353"/>
              </p:ext>
            </p:extLst>
          </p:nvPr>
        </p:nvGraphicFramePr>
        <p:xfrm>
          <a:off x="6504099" y="5081351"/>
          <a:ext cx="18732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13" imgW="660240" imgH="279360" progId="Equation.DSMT4">
                  <p:embed/>
                </p:oleObj>
              </mc:Choice>
              <mc:Fallback>
                <p:oleObj name="Equation" r:id="rId13" imgW="660240" imgH="279360" progId="Equation.DSMT4">
                  <p:embed/>
                  <p:pic>
                    <p:nvPicPr>
                      <p:cNvPr id="84995" name="Object 1027">
                        <a:extLst>
                          <a:ext uri="{FF2B5EF4-FFF2-40B4-BE49-F238E27FC236}">
                            <a16:creationId xmlns:a16="http://schemas.microsoft.com/office/drawing/2014/main" id="{26382E73-FD30-BAFA-7CCC-CD03742A14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4099" y="5081351"/>
                        <a:ext cx="1873250" cy="79375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12D53807-C07A-47DB-828F-C2253BE80C07}"/>
              </a:ext>
            </a:extLst>
          </p:cNvPr>
          <p:cNvGrpSpPr/>
          <p:nvPr/>
        </p:nvGrpSpPr>
        <p:grpSpPr>
          <a:xfrm>
            <a:off x="6177764" y="2672462"/>
            <a:ext cx="2030441" cy="2156238"/>
            <a:chOff x="6177764" y="2672462"/>
            <a:chExt cx="2030441" cy="2156238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053DE9B1-5C28-B8AF-4401-31D6D680E34B}"/>
                </a:ext>
              </a:extLst>
            </p:cNvPr>
            <p:cNvSpPr/>
            <p:nvPr/>
          </p:nvSpPr>
          <p:spPr>
            <a:xfrm rot="212059">
              <a:off x="6840067" y="3065637"/>
              <a:ext cx="963791" cy="1340580"/>
            </a:xfrm>
            <a:custGeom>
              <a:avLst/>
              <a:gdLst>
                <a:gd name="connsiteX0" fmla="*/ 0 w 955284"/>
                <a:gd name="connsiteY0" fmla="*/ 1549400 h 1553799"/>
                <a:gd name="connsiteX1" fmla="*/ 440267 w 955284"/>
                <a:gd name="connsiteY1" fmla="*/ 1515534 h 1553799"/>
                <a:gd name="connsiteX2" fmla="*/ 762000 w 955284"/>
                <a:gd name="connsiteY2" fmla="*/ 1270000 h 1553799"/>
                <a:gd name="connsiteX3" fmla="*/ 922867 w 955284"/>
                <a:gd name="connsiteY3" fmla="*/ 728134 h 1553799"/>
                <a:gd name="connsiteX4" fmla="*/ 939800 w 955284"/>
                <a:gd name="connsiteY4" fmla="*/ 262467 h 1553799"/>
                <a:gd name="connsiteX5" fmla="*/ 745067 w 955284"/>
                <a:gd name="connsiteY5" fmla="*/ 0 h 155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5284" h="1553799">
                  <a:moveTo>
                    <a:pt x="0" y="1549400"/>
                  </a:moveTo>
                  <a:cubicBezTo>
                    <a:pt x="156633" y="1555750"/>
                    <a:pt x="313267" y="1562101"/>
                    <a:pt x="440267" y="1515534"/>
                  </a:cubicBezTo>
                  <a:cubicBezTo>
                    <a:pt x="567267" y="1468967"/>
                    <a:pt x="681567" y="1401233"/>
                    <a:pt x="762000" y="1270000"/>
                  </a:cubicBezTo>
                  <a:cubicBezTo>
                    <a:pt x="842433" y="1138767"/>
                    <a:pt x="893234" y="896056"/>
                    <a:pt x="922867" y="728134"/>
                  </a:cubicBezTo>
                  <a:cubicBezTo>
                    <a:pt x="952500" y="560212"/>
                    <a:pt x="969433" y="383823"/>
                    <a:pt x="939800" y="262467"/>
                  </a:cubicBezTo>
                  <a:cubicBezTo>
                    <a:pt x="910167" y="141111"/>
                    <a:pt x="827617" y="70555"/>
                    <a:pt x="745067" y="0"/>
                  </a:cubicBezTo>
                </a:path>
              </a:pathLst>
            </a:custGeom>
            <a:noFill/>
            <a:ln w="31750">
              <a:solidFill>
                <a:srgbClr val="0214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E37BCE6-363F-63DD-783C-522C2B10FCF1}"/>
                </a:ext>
              </a:extLst>
            </p:cNvPr>
            <p:cNvSpPr/>
            <p:nvPr/>
          </p:nvSpPr>
          <p:spPr>
            <a:xfrm>
              <a:off x="6585582" y="2979695"/>
              <a:ext cx="1004679" cy="1397446"/>
            </a:xfrm>
            <a:custGeom>
              <a:avLst/>
              <a:gdLst>
                <a:gd name="connsiteX0" fmla="*/ 1077738 w 1077738"/>
                <a:gd name="connsiteY0" fmla="*/ 71055 h 1457521"/>
                <a:gd name="connsiteX1" fmla="*/ 789871 w 1077738"/>
                <a:gd name="connsiteY1" fmla="*/ 3321 h 1457521"/>
                <a:gd name="connsiteX2" fmla="*/ 408871 w 1077738"/>
                <a:gd name="connsiteY2" fmla="*/ 164188 h 1457521"/>
                <a:gd name="connsiteX3" fmla="*/ 104071 w 1077738"/>
                <a:gd name="connsiteY3" fmla="*/ 536721 h 1457521"/>
                <a:gd name="connsiteX4" fmla="*/ 2471 w 1077738"/>
                <a:gd name="connsiteY4" fmla="*/ 1146321 h 1457521"/>
                <a:gd name="connsiteX5" fmla="*/ 188738 w 1077738"/>
                <a:gd name="connsiteY5" fmla="*/ 1417255 h 1457521"/>
                <a:gd name="connsiteX6" fmla="*/ 290338 w 1077738"/>
                <a:gd name="connsiteY6" fmla="*/ 1451121 h 1457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7738" h="1457521">
                  <a:moveTo>
                    <a:pt x="1077738" y="71055"/>
                  </a:moveTo>
                  <a:cubicBezTo>
                    <a:pt x="989543" y="29427"/>
                    <a:pt x="901349" y="-12201"/>
                    <a:pt x="789871" y="3321"/>
                  </a:cubicBezTo>
                  <a:cubicBezTo>
                    <a:pt x="678393" y="18843"/>
                    <a:pt x="523171" y="75288"/>
                    <a:pt x="408871" y="164188"/>
                  </a:cubicBezTo>
                  <a:cubicBezTo>
                    <a:pt x="294571" y="253088"/>
                    <a:pt x="171804" y="373032"/>
                    <a:pt x="104071" y="536721"/>
                  </a:cubicBezTo>
                  <a:cubicBezTo>
                    <a:pt x="36338" y="700410"/>
                    <a:pt x="-11640" y="999565"/>
                    <a:pt x="2471" y="1146321"/>
                  </a:cubicBezTo>
                  <a:cubicBezTo>
                    <a:pt x="16582" y="1293077"/>
                    <a:pt x="140760" y="1366455"/>
                    <a:pt x="188738" y="1417255"/>
                  </a:cubicBezTo>
                  <a:cubicBezTo>
                    <a:pt x="236716" y="1468055"/>
                    <a:pt x="263527" y="1459588"/>
                    <a:pt x="290338" y="1451121"/>
                  </a:cubicBezTo>
                </a:path>
              </a:pathLst>
            </a:cu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1FA1FB5-B8F1-0BDC-E415-3FB8D3FA531A}"/>
                </a:ext>
              </a:extLst>
            </p:cNvPr>
            <p:cNvSpPr/>
            <p:nvPr/>
          </p:nvSpPr>
          <p:spPr>
            <a:xfrm>
              <a:off x="6797155" y="4346215"/>
              <a:ext cx="45719" cy="67733"/>
            </a:xfrm>
            <a:prstGeom prst="ellipse">
              <a:avLst/>
            </a:prstGeom>
            <a:solidFill>
              <a:schemeClr val="tx1"/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2FE2745-FFA8-CB5E-C089-A4707222FCD3}"/>
                </a:ext>
              </a:extLst>
            </p:cNvPr>
            <p:cNvSpPr/>
            <p:nvPr/>
          </p:nvSpPr>
          <p:spPr>
            <a:xfrm>
              <a:off x="7576088" y="3018758"/>
              <a:ext cx="45719" cy="67733"/>
            </a:xfrm>
            <a:prstGeom prst="ellipse">
              <a:avLst/>
            </a:prstGeom>
            <a:solidFill>
              <a:schemeClr val="tx1"/>
            </a:solidFill>
            <a:ln w="444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弧形 10">
              <a:extLst>
                <a:ext uri="{FF2B5EF4-FFF2-40B4-BE49-F238E27FC236}">
                  <a16:creationId xmlns:a16="http://schemas.microsoft.com/office/drawing/2014/main" id="{D84CF24C-CDA4-BE19-A5E6-A1A740B8751B}"/>
                </a:ext>
              </a:extLst>
            </p:cNvPr>
            <p:cNvSpPr/>
            <p:nvPr/>
          </p:nvSpPr>
          <p:spPr>
            <a:xfrm>
              <a:off x="7576088" y="3037204"/>
              <a:ext cx="45719" cy="45719"/>
            </a:xfrm>
            <a:prstGeom prst="arc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4D5E7DE-04FB-F446-5479-3FD0811FABD1}"/>
                </a:ext>
              </a:extLst>
            </p:cNvPr>
            <p:cNvSpPr txBox="1"/>
            <p:nvPr/>
          </p:nvSpPr>
          <p:spPr>
            <a:xfrm>
              <a:off x="6671994" y="4413948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B59D676-08A1-8F3D-5D51-73EE9F655E88}"/>
                </a:ext>
              </a:extLst>
            </p:cNvPr>
            <p:cNvSpPr txBox="1"/>
            <p:nvPr/>
          </p:nvSpPr>
          <p:spPr>
            <a:xfrm>
              <a:off x="7604730" y="2672462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CD24ABF-EF9E-5D57-6E67-4CC8B5CC7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06804" y="3628108"/>
              <a:ext cx="83233" cy="280602"/>
            </a:xfrm>
            <a:prstGeom prst="straightConnector1">
              <a:avLst/>
            </a:prstGeom>
            <a:ln w="38100">
              <a:solidFill>
                <a:srgbClr val="0214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FCADB41-7E0E-4803-F501-1F3143C860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5175" y="3510708"/>
              <a:ext cx="80241" cy="2785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D71D531-C81A-1DEE-B793-D12221453AC6}"/>
                </a:ext>
              </a:extLst>
            </p:cNvPr>
            <p:cNvSpPr txBox="1"/>
            <p:nvPr/>
          </p:nvSpPr>
          <p:spPr>
            <a:xfrm>
              <a:off x="7621807" y="3824866"/>
              <a:ext cx="586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657AE12-17C7-A14C-1963-88DDFFFF84B9}"/>
                </a:ext>
              </a:extLst>
            </p:cNvPr>
            <p:cNvSpPr txBox="1"/>
            <p:nvPr/>
          </p:nvSpPr>
          <p:spPr>
            <a:xfrm>
              <a:off x="6216145" y="3201627"/>
              <a:ext cx="5863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67A8AE0-7036-8B97-FF6D-9C03A664055E}"/>
                </a:ext>
              </a:extLst>
            </p:cNvPr>
            <p:cNvGrpSpPr/>
            <p:nvPr/>
          </p:nvGrpSpPr>
          <p:grpSpPr>
            <a:xfrm>
              <a:off x="6177764" y="2793353"/>
              <a:ext cx="2030441" cy="2035347"/>
              <a:chOff x="5367867" y="2684201"/>
              <a:chExt cx="2030441" cy="2035347"/>
            </a:xfrm>
          </p:grpSpPr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5CB4AC7B-8690-8E89-2CF5-B2EECCD2194A}"/>
                  </a:ext>
                </a:extLst>
              </p:cNvPr>
              <p:cNvSpPr/>
              <p:nvPr/>
            </p:nvSpPr>
            <p:spPr>
              <a:xfrm>
                <a:off x="5367867" y="2684201"/>
                <a:ext cx="2030441" cy="1388266"/>
              </a:xfrm>
              <a:custGeom>
                <a:avLst/>
                <a:gdLst>
                  <a:gd name="connsiteX0" fmla="*/ 0 w 2030441"/>
                  <a:gd name="connsiteY0" fmla="*/ 1388266 h 1388266"/>
                  <a:gd name="connsiteX1" fmla="*/ 423333 w 2030441"/>
                  <a:gd name="connsiteY1" fmla="*/ 863332 h 1388266"/>
                  <a:gd name="connsiteX2" fmla="*/ 982133 w 2030441"/>
                  <a:gd name="connsiteY2" fmla="*/ 439999 h 1388266"/>
                  <a:gd name="connsiteX3" fmla="*/ 1888066 w 2030441"/>
                  <a:gd name="connsiteY3" fmla="*/ 50532 h 1388266"/>
                  <a:gd name="connsiteX4" fmla="*/ 2015066 w 2030441"/>
                  <a:gd name="connsiteY4" fmla="*/ 16666 h 1388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441" h="1388266">
                    <a:moveTo>
                      <a:pt x="0" y="1388266"/>
                    </a:moveTo>
                    <a:cubicBezTo>
                      <a:pt x="129822" y="1204821"/>
                      <a:pt x="259644" y="1021377"/>
                      <a:pt x="423333" y="863332"/>
                    </a:cubicBezTo>
                    <a:cubicBezTo>
                      <a:pt x="587022" y="705287"/>
                      <a:pt x="738011" y="575466"/>
                      <a:pt x="982133" y="439999"/>
                    </a:cubicBezTo>
                    <a:cubicBezTo>
                      <a:pt x="1226255" y="304532"/>
                      <a:pt x="1715911" y="121087"/>
                      <a:pt x="1888066" y="50532"/>
                    </a:cubicBezTo>
                    <a:cubicBezTo>
                      <a:pt x="2060221" y="-20023"/>
                      <a:pt x="2037643" y="-1679"/>
                      <a:pt x="2015066" y="1666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A0B9FAC0-92C2-ABB4-8D70-FCF96A5BCE20}"/>
                  </a:ext>
                </a:extLst>
              </p:cNvPr>
              <p:cNvSpPr/>
              <p:nvPr/>
            </p:nvSpPr>
            <p:spPr>
              <a:xfrm>
                <a:off x="5367867" y="3251788"/>
                <a:ext cx="2030441" cy="1074744"/>
              </a:xfrm>
              <a:custGeom>
                <a:avLst/>
                <a:gdLst>
                  <a:gd name="connsiteX0" fmla="*/ 0 w 2030441"/>
                  <a:gd name="connsiteY0" fmla="*/ 1388266 h 1388266"/>
                  <a:gd name="connsiteX1" fmla="*/ 423333 w 2030441"/>
                  <a:gd name="connsiteY1" fmla="*/ 863332 h 1388266"/>
                  <a:gd name="connsiteX2" fmla="*/ 982133 w 2030441"/>
                  <a:gd name="connsiteY2" fmla="*/ 439999 h 1388266"/>
                  <a:gd name="connsiteX3" fmla="*/ 1888066 w 2030441"/>
                  <a:gd name="connsiteY3" fmla="*/ 50532 h 1388266"/>
                  <a:gd name="connsiteX4" fmla="*/ 2015066 w 2030441"/>
                  <a:gd name="connsiteY4" fmla="*/ 16666 h 1388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441" h="1388266">
                    <a:moveTo>
                      <a:pt x="0" y="1388266"/>
                    </a:moveTo>
                    <a:cubicBezTo>
                      <a:pt x="129822" y="1204821"/>
                      <a:pt x="259644" y="1021377"/>
                      <a:pt x="423333" y="863332"/>
                    </a:cubicBezTo>
                    <a:cubicBezTo>
                      <a:pt x="587022" y="705287"/>
                      <a:pt x="738011" y="575466"/>
                      <a:pt x="982133" y="439999"/>
                    </a:cubicBezTo>
                    <a:cubicBezTo>
                      <a:pt x="1226255" y="304532"/>
                      <a:pt x="1715911" y="121087"/>
                      <a:pt x="1888066" y="50532"/>
                    </a:cubicBezTo>
                    <a:cubicBezTo>
                      <a:pt x="2060221" y="-20023"/>
                      <a:pt x="2037643" y="-1679"/>
                      <a:pt x="2015066" y="1666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B40194EA-AED0-8AB8-E52C-FD4827073E8C}"/>
                  </a:ext>
                </a:extLst>
              </p:cNvPr>
              <p:cNvSpPr/>
              <p:nvPr/>
            </p:nvSpPr>
            <p:spPr>
              <a:xfrm rot="471365">
                <a:off x="5435287" y="3644804"/>
                <a:ext cx="1916495" cy="1074744"/>
              </a:xfrm>
              <a:custGeom>
                <a:avLst/>
                <a:gdLst>
                  <a:gd name="connsiteX0" fmla="*/ 0 w 2030441"/>
                  <a:gd name="connsiteY0" fmla="*/ 1388266 h 1388266"/>
                  <a:gd name="connsiteX1" fmla="*/ 423333 w 2030441"/>
                  <a:gd name="connsiteY1" fmla="*/ 863332 h 1388266"/>
                  <a:gd name="connsiteX2" fmla="*/ 982133 w 2030441"/>
                  <a:gd name="connsiteY2" fmla="*/ 439999 h 1388266"/>
                  <a:gd name="connsiteX3" fmla="*/ 1888066 w 2030441"/>
                  <a:gd name="connsiteY3" fmla="*/ 50532 h 1388266"/>
                  <a:gd name="connsiteX4" fmla="*/ 2015066 w 2030441"/>
                  <a:gd name="connsiteY4" fmla="*/ 16666 h 1388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30441" h="1388266">
                    <a:moveTo>
                      <a:pt x="0" y="1388266"/>
                    </a:moveTo>
                    <a:cubicBezTo>
                      <a:pt x="129822" y="1204821"/>
                      <a:pt x="259644" y="1021377"/>
                      <a:pt x="423333" y="863332"/>
                    </a:cubicBezTo>
                    <a:cubicBezTo>
                      <a:pt x="587022" y="705287"/>
                      <a:pt x="738011" y="575466"/>
                      <a:pt x="982133" y="439999"/>
                    </a:cubicBezTo>
                    <a:cubicBezTo>
                      <a:pt x="1226255" y="304532"/>
                      <a:pt x="1715911" y="121087"/>
                      <a:pt x="1888066" y="50532"/>
                    </a:cubicBezTo>
                    <a:cubicBezTo>
                      <a:pt x="2060221" y="-20023"/>
                      <a:pt x="2037643" y="-1679"/>
                      <a:pt x="2015066" y="1666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3" name="Rectangle 2">
            <a:extLst>
              <a:ext uri="{FF2B5EF4-FFF2-40B4-BE49-F238E27FC236}">
                <a16:creationId xmlns:a16="http://schemas.microsoft.com/office/drawing/2014/main" id="{A206C98D-D048-4CEC-974D-828326852DF8}"/>
              </a:ext>
            </a:extLst>
          </p:cNvPr>
          <p:cNvSpPr txBox="1">
            <a:spLocks noChangeArrowheads="1"/>
          </p:cNvSpPr>
          <p:nvPr/>
        </p:nvSpPr>
        <p:spPr>
          <a:xfrm>
            <a:off x="469900" y="329879"/>
            <a:ext cx="4800600" cy="641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二、静电场的环路定理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9219" grpId="0" build="p" autoUpdateAnimBg="0"/>
      <p:bldP spid="9219" grpId="1" uiExpand="1" build="p" animBg="1"/>
      <p:bldP spid="9223" grpId="0" autoUpdateAnimBg="0"/>
      <p:bldP spid="9230" grpId="0"/>
      <p:bldP spid="923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BE02D24-D52E-A73E-FCE0-3B108FC06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105" y="202656"/>
            <a:ext cx="6221413" cy="646112"/>
          </a:xfrm>
        </p:spPr>
        <p:txBody>
          <a:bodyPr/>
          <a:lstStyle/>
          <a:p>
            <a:pPr algn="just" eaLnBrk="1" hangingPunct="1"/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三、电势能、电势差、电势</a:t>
            </a:r>
          </a:p>
        </p:txBody>
      </p:sp>
      <p:graphicFrame>
        <p:nvGraphicFramePr>
          <p:cNvPr id="86016" name="Object 1024">
            <a:extLst>
              <a:ext uri="{FF2B5EF4-FFF2-40B4-BE49-F238E27FC236}">
                <a16:creationId xmlns:a16="http://schemas.microsoft.com/office/drawing/2014/main" id="{2E0E1018-B06D-8871-97C3-0D547D10E0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19191"/>
              </p:ext>
            </p:extLst>
          </p:nvPr>
        </p:nvGraphicFramePr>
        <p:xfrm>
          <a:off x="1666124" y="944671"/>
          <a:ext cx="315277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Equation" r:id="rId4" imgW="1066680" imgH="368280" progId="Equation.DSMT4">
                  <p:embed/>
                </p:oleObj>
              </mc:Choice>
              <mc:Fallback>
                <p:oleObj name="Equation" r:id="rId4" imgW="1066680" imgH="368280" progId="Equation.DSMT4">
                  <p:embed/>
                  <p:pic>
                    <p:nvPicPr>
                      <p:cNvPr id="86016" name="Object 1024">
                        <a:extLst>
                          <a:ext uri="{FF2B5EF4-FFF2-40B4-BE49-F238E27FC236}">
                            <a16:creationId xmlns:a16="http://schemas.microsoft.com/office/drawing/2014/main" id="{2E0E1018-B06D-8871-97C3-0D547D10E0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124" y="944671"/>
                        <a:ext cx="315277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24">
            <a:extLst>
              <a:ext uri="{FF2B5EF4-FFF2-40B4-BE49-F238E27FC236}">
                <a16:creationId xmlns:a16="http://schemas.microsoft.com/office/drawing/2014/main" id="{AD529960-1655-C994-7ED1-7763EBD506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062458"/>
              </p:ext>
            </p:extLst>
          </p:nvPr>
        </p:nvGraphicFramePr>
        <p:xfrm>
          <a:off x="5789651" y="2051947"/>
          <a:ext cx="2947127" cy="743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6" imgW="939600" imgH="241200" progId="Equation.DSMT4">
                  <p:embed/>
                </p:oleObj>
              </mc:Choice>
              <mc:Fallback>
                <p:oleObj name="Equation" r:id="rId6" imgW="939600" imgH="241200" progId="Equation.DSMT4">
                  <p:embed/>
                  <p:pic>
                    <p:nvPicPr>
                      <p:cNvPr id="2" name="Object 1024">
                        <a:extLst>
                          <a:ext uri="{FF2B5EF4-FFF2-40B4-BE49-F238E27FC236}">
                            <a16:creationId xmlns:a16="http://schemas.microsoft.com/office/drawing/2014/main" id="{AD529960-1655-C994-7ED1-7763EBD506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651" y="2051947"/>
                        <a:ext cx="2947127" cy="743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EAB16ED4-B54B-45D8-BBCD-D7D4D50B7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559" y="2797110"/>
            <a:ext cx="5654675" cy="92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75000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电场力做功等于电势能增量的负值。</a:t>
            </a:r>
            <a:endParaRPr lang="zh-CN" altLang="en-US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2AD6A5D-346F-0FA7-09C7-762AC42DAE08}"/>
              </a:ext>
            </a:extLst>
          </p:cNvPr>
          <p:cNvGrpSpPr/>
          <p:nvPr/>
        </p:nvGrpSpPr>
        <p:grpSpPr>
          <a:xfrm>
            <a:off x="-1497407" y="2353705"/>
            <a:ext cx="8433858" cy="3275376"/>
            <a:chOff x="-1778939" y="2404999"/>
            <a:chExt cx="8433858" cy="327537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F58E087-9C2E-2332-A7F8-AE4F60F24A01}"/>
                </a:ext>
              </a:extLst>
            </p:cNvPr>
            <p:cNvGrpSpPr/>
            <p:nvPr/>
          </p:nvGrpSpPr>
          <p:grpSpPr>
            <a:xfrm>
              <a:off x="-1778939" y="2404999"/>
              <a:ext cx="8433858" cy="3275376"/>
              <a:chOff x="19521" y="2981491"/>
              <a:chExt cx="3921121" cy="2849249"/>
            </a:xfrm>
          </p:grpSpPr>
          <p:sp>
            <p:nvSpPr>
              <p:cNvPr id="5" name="弧形 4">
                <a:extLst>
                  <a:ext uri="{FF2B5EF4-FFF2-40B4-BE49-F238E27FC236}">
                    <a16:creationId xmlns:a16="http://schemas.microsoft.com/office/drawing/2014/main" id="{B7F30FE8-FFD6-C129-56CA-AAC824FC3920}"/>
                  </a:ext>
                </a:extLst>
              </p:cNvPr>
              <p:cNvSpPr/>
              <p:nvPr/>
            </p:nvSpPr>
            <p:spPr>
              <a:xfrm rot="9161470">
                <a:off x="19521" y="2981491"/>
                <a:ext cx="3576223" cy="1929738"/>
              </a:xfrm>
              <a:prstGeom prst="arc">
                <a:avLst>
                  <a:gd name="adj1" fmla="val 13052371"/>
                  <a:gd name="adj2" fmla="val 19691380"/>
                </a:avLst>
              </a:prstGeom>
              <a:ln w="12700">
                <a:solidFill>
                  <a:schemeClr val="tx1"/>
                </a:solidFill>
                <a:headEnd type="triangle" w="med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弧形 5">
                <a:extLst>
                  <a:ext uri="{FF2B5EF4-FFF2-40B4-BE49-F238E27FC236}">
                    <a16:creationId xmlns:a16="http://schemas.microsoft.com/office/drawing/2014/main" id="{AAB753FA-599B-2746-C8D4-1F3159D2F82B}"/>
                  </a:ext>
                </a:extLst>
              </p:cNvPr>
              <p:cNvSpPr/>
              <p:nvPr/>
            </p:nvSpPr>
            <p:spPr>
              <a:xfrm rot="9605822">
                <a:off x="154691" y="3304548"/>
                <a:ext cx="3576223" cy="1929738"/>
              </a:xfrm>
              <a:prstGeom prst="arc">
                <a:avLst>
                  <a:gd name="adj1" fmla="val 13052371"/>
                  <a:gd name="adj2" fmla="val 19691380"/>
                </a:avLst>
              </a:prstGeom>
              <a:ln w="12700">
                <a:solidFill>
                  <a:schemeClr val="tx1"/>
                </a:solidFill>
                <a:headEnd type="triangle" w="med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弧形 6">
                <a:extLst>
                  <a:ext uri="{FF2B5EF4-FFF2-40B4-BE49-F238E27FC236}">
                    <a16:creationId xmlns:a16="http://schemas.microsoft.com/office/drawing/2014/main" id="{C536AD63-6624-08BD-AE7E-5DDDC25B78B3}"/>
                  </a:ext>
                </a:extLst>
              </p:cNvPr>
              <p:cNvSpPr/>
              <p:nvPr/>
            </p:nvSpPr>
            <p:spPr>
              <a:xfrm rot="9992421">
                <a:off x="275427" y="3597487"/>
                <a:ext cx="3576223" cy="1929738"/>
              </a:xfrm>
              <a:prstGeom prst="arc">
                <a:avLst>
                  <a:gd name="adj1" fmla="val 13052371"/>
                  <a:gd name="adj2" fmla="val 19691380"/>
                </a:avLst>
              </a:prstGeom>
              <a:ln w="12700">
                <a:solidFill>
                  <a:schemeClr val="tx1"/>
                </a:solidFill>
                <a:headEnd type="triangle" w="med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弧形 7">
                <a:extLst>
                  <a:ext uri="{FF2B5EF4-FFF2-40B4-BE49-F238E27FC236}">
                    <a16:creationId xmlns:a16="http://schemas.microsoft.com/office/drawing/2014/main" id="{6CD34EB5-9944-B964-2A81-05DF9ED8A1DE}"/>
                  </a:ext>
                </a:extLst>
              </p:cNvPr>
              <p:cNvSpPr/>
              <p:nvPr/>
            </p:nvSpPr>
            <p:spPr>
              <a:xfrm rot="10373125">
                <a:off x="364419" y="3901002"/>
                <a:ext cx="3576223" cy="1929738"/>
              </a:xfrm>
              <a:prstGeom prst="arc">
                <a:avLst>
                  <a:gd name="adj1" fmla="val 13052371"/>
                  <a:gd name="adj2" fmla="val 19691380"/>
                </a:avLst>
              </a:prstGeom>
              <a:ln w="12700">
                <a:solidFill>
                  <a:schemeClr val="tx1"/>
                </a:solidFill>
                <a:headEnd type="triangle" w="med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BD51BC4-EB8E-F3D5-749C-94F52B597F86}"/>
                </a:ext>
              </a:extLst>
            </p:cNvPr>
            <p:cNvSpPr txBox="1"/>
            <p:nvPr/>
          </p:nvSpPr>
          <p:spPr>
            <a:xfrm>
              <a:off x="3871315" y="388554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EDA57CA-C10A-306A-9B2A-6D28CEEDA4BF}"/>
              </a:ext>
            </a:extLst>
          </p:cNvPr>
          <p:cNvGrpSpPr/>
          <p:nvPr/>
        </p:nvGrpSpPr>
        <p:grpSpPr>
          <a:xfrm>
            <a:off x="2454604" y="2064508"/>
            <a:ext cx="8433858" cy="3275376"/>
            <a:chOff x="-1778939" y="2404999"/>
            <a:chExt cx="8433858" cy="3275376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9E8D554-376C-EE6C-8FEB-48CF39948EEA}"/>
                </a:ext>
              </a:extLst>
            </p:cNvPr>
            <p:cNvGrpSpPr/>
            <p:nvPr/>
          </p:nvGrpSpPr>
          <p:grpSpPr>
            <a:xfrm>
              <a:off x="-1778939" y="2404999"/>
              <a:ext cx="8433858" cy="3275376"/>
              <a:chOff x="19521" y="2981491"/>
              <a:chExt cx="3921121" cy="2849249"/>
            </a:xfrm>
          </p:grpSpPr>
          <p:sp>
            <p:nvSpPr>
              <p:cNvPr id="30" name="弧形 29">
                <a:extLst>
                  <a:ext uri="{FF2B5EF4-FFF2-40B4-BE49-F238E27FC236}">
                    <a16:creationId xmlns:a16="http://schemas.microsoft.com/office/drawing/2014/main" id="{6BFA2E9A-8784-1093-ACF0-50836278F1E9}"/>
                  </a:ext>
                </a:extLst>
              </p:cNvPr>
              <p:cNvSpPr/>
              <p:nvPr/>
            </p:nvSpPr>
            <p:spPr>
              <a:xfrm rot="9161470">
                <a:off x="19521" y="2981491"/>
                <a:ext cx="3576223" cy="1929738"/>
              </a:xfrm>
              <a:prstGeom prst="arc">
                <a:avLst>
                  <a:gd name="adj1" fmla="val 13052371"/>
                  <a:gd name="adj2" fmla="val 19691380"/>
                </a:avLst>
              </a:prstGeom>
              <a:ln w="12700">
                <a:solidFill>
                  <a:schemeClr val="tx1"/>
                </a:solidFill>
                <a:headEnd type="triangle" w="med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弧形 30">
                <a:extLst>
                  <a:ext uri="{FF2B5EF4-FFF2-40B4-BE49-F238E27FC236}">
                    <a16:creationId xmlns:a16="http://schemas.microsoft.com/office/drawing/2014/main" id="{EE765A1C-489E-3837-BA1A-6B804C9FF7BD}"/>
                  </a:ext>
                </a:extLst>
              </p:cNvPr>
              <p:cNvSpPr/>
              <p:nvPr/>
            </p:nvSpPr>
            <p:spPr>
              <a:xfrm rot="9605822">
                <a:off x="154691" y="3304548"/>
                <a:ext cx="3576223" cy="1929738"/>
              </a:xfrm>
              <a:prstGeom prst="arc">
                <a:avLst>
                  <a:gd name="adj1" fmla="val 13052371"/>
                  <a:gd name="adj2" fmla="val 19691380"/>
                </a:avLst>
              </a:prstGeom>
              <a:ln w="12700">
                <a:solidFill>
                  <a:schemeClr val="tx1"/>
                </a:solidFill>
                <a:headEnd type="triangle" w="med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弧形 31">
                <a:extLst>
                  <a:ext uri="{FF2B5EF4-FFF2-40B4-BE49-F238E27FC236}">
                    <a16:creationId xmlns:a16="http://schemas.microsoft.com/office/drawing/2014/main" id="{8F5266E7-493E-4040-6D5F-0A5E392AE31B}"/>
                  </a:ext>
                </a:extLst>
              </p:cNvPr>
              <p:cNvSpPr/>
              <p:nvPr/>
            </p:nvSpPr>
            <p:spPr>
              <a:xfrm rot="9992421">
                <a:off x="275427" y="3597487"/>
                <a:ext cx="3576223" cy="1929738"/>
              </a:xfrm>
              <a:prstGeom prst="arc">
                <a:avLst>
                  <a:gd name="adj1" fmla="val 13052371"/>
                  <a:gd name="adj2" fmla="val 19691380"/>
                </a:avLst>
              </a:prstGeom>
              <a:ln w="12700">
                <a:solidFill>
                  <a:schemeClr val="tx1"/>
                </a:solidFill>
                <a:headEnd type="triangle" w="med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弧形 32">
                <a:extLst>
                  <a:ext uri="{FF2B5EF4-FFF2-40B4-BE49-F238E27FC236}">
                    <a16:creationId xmlns:a16="http://schemas.microsoft.com/office/drawing/2014/main" id="{EC60FDA3-1594-C574-718A-0D2536F73EE6}"/>
                  </a:ext>
                </a:extLst>
              </p:cNvPr>
              <p:cNvSpPr/>
              <p:nvPr/>
            </p:nvSpPr>
            <p:spPr>
              <a:xfrm rot="10373125">
                <a:off x="364419" y="3901002"/>
                <a:ext cx="3576223" cy="1929738"/>
              </a:xfrm>
              <a:prstGeom prst="arc">
                <a:avLst>
                  <a:gd name="adj1" fmla="val 13052371"/>
                  <a:gd name="adj2" fmla="val 19691380"/>
                </a:avLst>
              </a:prstGeom>
              <a:ln w="12700">
                <a:solidFill>
                  <a:schemeClr val="tx1"/>
                </a:solidFill>
                <a:headEnd type="triangle" w="med" len="lg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E88F4CE-0A7E-FEF9-28A6-64B06A3681A1}"/>
                </a:ext>
              </a:extLst>
            </p:cNvPr>
            <p:cNvSpPr txBox="1"/>
            <p:nvPr/>
          </p:nvSpPr>
          <p:spPr>
            <a:xfrm>
              <a:off x="3871315" y="3885544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07826DAF-F95A-4588-60C3-D948DBB614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45032"/>
              </p:ext>
            </p:extLst>
          </p:nvPr>
        </p:nvGraphicFramePr>
        <p:xfrm>
          <a:off x="1109224" y="6016465"/>
          <a:ext cx="1103379" cy="52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8" imgW="507960" imgH="241200" progId="Equation.DSMT4">
                  <p:embed/>
                </p:oleObj>
              </mc:Choice>
              <mc:Fallback>
                <p:oleObj name="Equation" r:id="rId8" imgW="507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09224" y="6016465"/>
                        <a:ext cx="1103379" cy="52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D1AD141-59D3-DFB4-9823-786D4B2B23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84965"/>
              </p:ext>
            </p:extLst>
          </p:nvPr>
        </p:nvGraphicFramePr>
        <p:xfrm>
          <a:off x="2726685" y="6036232"/>
          <a:ext cx="1547800" cy="481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10" imgW="774360" imgH="241200" progId="Equation.DSMT4">
                  <p:embed/>
                </p:oleObj>
              </mc:Choice>
              <mc:Fallback>
                <p:oleObj name="Equation" r:id="rId10" imgW="774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26685" y="6036232"/>
                        <a:ext cx="1547800" cy="481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695C8BD0-507C-1CC9-235E-50A70FF733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761335"/>
              </p:ext>
            </p:extLst>
          </p:nvPr>
        </p:nvGraphicFramePr>
        <p:xfrm>
          <a:off x="5676772" y="5883081"/>
          <a:ext cx="914532" cy="434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12" imgW="507960" imgH="241200" progId="Equation.DSMT4">
                  <p:embed/>
                </p:oleObj>
              </mc:Choice>
              <mc:Fallback>
                <p:oleObj name="Equation" r:id="rId12" imgW="507960" imgH="241200" progId="Equation.DSMT4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07826DAF-F95A-4588-60C3-D948DBB614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76772" y="5883081"/>
                        <a:ext cx="914532" cy="434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A7B8E11D-E70A-8BDE-BA54-F6DE966360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87375"/>
              </p:ext>
            </p:extLst>
          </p:nvPr>
        </p:nvGraphicFramePr>
        <p:xfrm>
          <a:off x="6985764" y="5916990"/>
          <a:ext cx="1388012" cy="431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14" imgW="774360" imgH="241200" progId="Equation.DSMT4">
                  <p:embed/>
                </p:oleObj>
              </mc:Choice>
              <mc:Fallback>
                <p:oleObj name="Equation" r:id="rId14" imgW="774360" imgH="241200" progId="Equation.DSMT4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D1AD141-59D3-DFB4-9823-786D4B2B23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985764" y="5916990"/>
                        <a:ext cx="1388012" cy="431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2" name="组合 86021">
            <a:extLst>
              <a:ext uri="{FF2B5EF4-FFF2-40B4-BE49-F238E27FC236}">
                <a16:creationId xmlns:a16="http://schemas.microsoft.com/office/drawing/2014/main" id="{100A2607-16F3-69A7-43BF-F9F044439E55}"/>
              </a:ext>
            </a:extLst>
          </p:cNvPr>
          <p:cNvGrpSpPr/>
          <p:nvPr/>
        </p:nvGrpSpPr>
        <p:grpSpPr>
          <a:xfrm>
            <a:off x="1531161" y="4579638"/>
            <a:ext cx="2409891" cy="1049443"/>
            <a:chOff x="1531161" y="4579638"/>
            <a:chExt cx="2409891" cy="1049443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C729671-5627-5682-8693-185584C65E8B}"/>
                </a:ext>
              </a:extLst>
            </p:cNvPr>
            <p:cNvGrpSpPr/>
            <p:nvPr/>
          </p:nvGrpSpPr>
          <p:grpSpPr>
            <a:xfrm>
              <a:off x="1531161" y="4579638"/>
              <a:ext cx="2409891" cy="1049443"/>
              <a:chOff x="1531161" y="4579638"/>
              <a:chExt cx="2409891" cy="1049443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DBD90FA1-82C2-7249-0876-AE40FD6F400F}"/>
                  </a:ext>
                </a:extLst>
              </p:cNvPr>
              <p:cNvGrpSpPr/>
              <p:nvPr/>
            </p:nvGrpSpPr>
            <p:grpSpPr>
              <a:xfrm>
                <a:off x="1531161" y="4579638"/>
                <a:ext cx="2409891" cy="1049443"/>
                <a:chOff x="1531161" y="4579638"/>
                <a:chExt cx="2409891" cy="1049443"/>
              </a:xfrm>
            </p:grpSpPr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98D95077-9D44-AE50-6133-CF31FB19124A}"/>
                    </a:ext>
                  </a:extLst>
                </p:cNvPr>
                <p:cNvSpPr/>
                <p:nvPr/>
              </p:nvSpPr>
              <p:spPr>
                <a:xfrm>
                  <a:off x="3487849" y="4853275"/>
                  <a:ext cx="45719" cy="67733"/>
                </a:xfrm>
                <a:prstGeom prst="ellipse">
                  <a:avLst/>
                </a:prstGeom>
                <a:solidFill>
                  <a:schemeClr val="tx1"/>
                </a:solidFill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0CA127BD-A861-6A00-3E38-2235A0D85B72}"/>
                    </a:ext>
                  </a:extLst>
                </p:cNvPr>
                <p:cNvCxnSpPr>
                  <a:cxnSpLocks/>
                  <a:stCxn id="52" idx="2"/>
                </p:cNvCxnSpPr>
                <p:nvPr/>
              </p:nvCxnSpPr>
              <p:spPr>
                <a:xfrm flipH="1">
                  <a:off x="2672270" y="5041892"/>
                  <a:ext cx="435332" cy="143985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headEnd type="triangle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EF65A3C3-D856-D32E-0B4C-BC8096B5F874}"/>
                    </a:ext>
                  </a:extLst>
                </p:cNvPr>
                <p:cNvSpPr txBox="1"/>
                <p:nvPr/>
              </p:nvSpPr>
              <p:spPr>
                <a:xfrm>
                  <a:off x="1531161" y="5167416"/>
                  <a:ext cx="3722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endPara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F025F8A-452E-5CA7-E801-2FBD4723CEF9}"/>
                    </a:ext>
                  </a:extLst>
                </p:cNvPr>
                <p:cNvSpPr txBox="1"/>
                <p:nvPr/>
              </p:nvSpPr>
              <p:spPr>
                <a:xfrm>
                  <a:off x="3533568" y="4579638"/>
                  <a:ext cx="4074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endPara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109C2F8-58B5-9912-4286-6D36A9EA62E1}"/>
                  </a:ext>
                </a:extLst>
              </p:cNvPr>
              <p:cNvSpPr/>
              <p:nvPr/>
            </p:nvSpPr>
            <p:spPr>
              <a:xfrm>
                <a:off x="1841574" y="5254682"/>
                <a:ext cx="136055" cy="14704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+</a:t>
                </a:r>
                <a:endParaRPr lang="zh-CN" altLang="en-US" dirty="0"/>
              </a:p>
            </p:txBody>
          </p:sp>
        </p:grp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9BB553EF-0418-0760-3019-22C57A3872A5}"/>
                </a:ext>
              </a:extLst>
            </p:cNvPr>
            <p:cNvSpPr/>
            <p:nvPr/>
          </p:nvSpPr>
          <p:spPr>
            <a:xfrm rot="319693">
              <a:off x="1984031" y="4829557"/>
              <a:ext cx="1501010" cy="567374"/>
            </a:xfrm>
            <a:custGeom>
              <a:avLst/>
              <a:gdLst>
                <a:gd name="connsiteX0" fmla="*/ 0 w 1219200"/>
                <a:gd name="connsiteY0" fmla="*/ 431800 h 431800"/>
                <a:gd name="connsiteX1" fmla="*/ 372533 w 1219200"/>
                <a:gd name="connsiteY1" fmla="*/ 338667 h 431800"/>
                <a:gd name="connsiteX2" fmla="*/ 905933 w 1219200"/>
                <a:gd name="connsiteY2" fmla="*/ 135467 h 431800"/>
                <a:gd name="connsiteX3" fmla="*/ 1219200 w 1219200"/>
                <a:gd name="connsiteY3" fmla="*/ 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" h="431800">
                  <a:moveTo>
                    <a:pt x="0" y="431800"/>
                  </a:moveTo>
                  <a:cubicBezTo>
                    <a:pt x="110772" y="409928"/>
                    <a:pt x="221544" y="388056"/>
                    <a:pt x="372533" y="338667"/>
                  </a:cubicBezTo>
                  <a:cubicBezTo>
                    <a:pt x="523522" y="289278"/>
                    <a:pt x="764822" y="191911"/>
                    <a:pt x="905933" y="135467"/>
                  </a:cubicBezTo>
                  <a:cubicBezTo>
                    <a:pt x="1047044" y="79023"/>
                    <a:pt x="1133122" y="39511"/>
                    <a:pt x="1219200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86021" name="组合 86020">
            <a:extLst>
              <a:ext uri="{FF2B5EF4-FFF2-40B4-BE49-F238E27FC236}">
                <a16:creationId xmlns:a16="http://schemas.microsoft.com/office/drawing/2014/main" id="{84F6BB15-8E62-11F7-05B3-74183C187D16}"/>
              </a:ext>
            </a:extLst>
          </p:cNvPr>
          <p:cNvGrpSpPr/>
          <p:nvPr/>
        </p:nvGrpSpPr>
        <p:grpSpPr>
          <a:xfrm>
            <a:off x="5748970" y="4252523"/>
            <a:ext cx="2417926" cy="989549"/>
            <a:chOff x="5748970" y="4252523"/>
            <a:chExt cx="2417926" cy="989549"/>
          </a:xfrm>
        </p:grpSpPr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EB1EA20F-057D-92EB-4C98-2A3B17F8D7D0}"/>
                </a:ext>
              </a:extLst>
            </p:cNvPr>
            <p:cNvSpPr/>
            <p:nvPr/>
          </p:nvSpPr>
          <p:spPr>
            <a:xfrm rot="319693">
              <a:off x="6246792" y="4473637"/>
              <a:ext cx="1501010" cy="567374"/>
            </a:xfrm>
            <a:custGeom>
              <a:avLst/>
              <a:gdLst>
                <a:gd name="connsiteX0" fmla="*/ 0 w 1219200"/>
                <a:gd name="connsiteY0" fmla="*/ 431800 h 431800"/>
                <a:gd name="connsiteX1" fmla="*/ 372533 w 1219200"/>
                <a:gd name="connsiteY1" fmla="*/ 338667 h 431800"/>
                <a:gd name="connsiteX2" fmla="*/ 905933 w 1219200"/>
                <a:gd name="connsiteY2" fmla="*/ 135467 h 431800"/>
                <a:gd name="connsiteX3" fmla="*/ 1219200 w 1219200"/>
                <a:gd name="connsiteY3" fmla="*/ 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" h="431800">
                  <a:moveTo>
                    <a:pt x="0" y="431800"/>
                  </a:moveTo>
                  <a:cubicBezTo>
                    <a:pt x="110772" y="409928"/>
                    <a:pt x="221544" y="388056"/>
                    <a:pt x="372533" y="338667"/>
                  </a:cubicBezTo>
                  <a:cubicBezTo>
                    <a:pt x="523522" y="289278"/>
                    <a:pt x="764822" y="191911"/>
                    <a:pt x="905933" y="135467"/>
                  </a:cubicBezTo>
                  <a:cubicBezTo>
                    <a:pt x="1047044" y="79023"/>
                    <a:pt x="1133122" y="39511"/>
                    <a:pt x="1219200" y="0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CC3B43E6-F310-E206-12E6-B252BF31E0C7}"/>
                </a:ext>
              </a:extLst>
            </p:cNvPr>
            <p:cNvGrpSpPr/>
            <p:nvPr/>
          </p:nvGrpSpPr>
          <p:grpSpPr>
            <a:xfrm>
              <a:off x="5748970" y="4252523"/>
              <a:ext cx="2417926" cy="989549"/>
              <a:chOff x="1486209" y="4608443"/>
              <a:chExt cx="2417926" cy="989549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DACB356F-94CE-8F99-4C3E-C839570BAAB3}"/>
                  </a:ext>
                </a:extLst>
              </p:cNvPr>
              <p:cNvGrpSpPr/>
              <p:nvPr/>
            </p:nvGrpSpPr>
            <p:grpSpPr>
              <a:xfrm>
                <a:off x="1486209" y="4608443"/>
                <a:ext cx="2417926" cy="989549"/>
                <a:chOff x="1486209" y="4608443"/>
                <a:chExt cx="2417926" cy="989549"/>
              </a:xfrm>
            </p:grpSpPr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233B59D0-1CE8-0287-C104-15CF82FEC38B}"/>
                    </a:ext>
                  </a:extLst>
                </p:cNvPr>
                <p:cNvSpPr/>
                <p:nvPr/>
              </p:nvSpPr>
              <p:spPr>
                <a:xfrm>
                  <a:off x="3487849" y="4853275"/>
                  <a:ext cx="45719" cy="67733"/>
                </a:xfrm>
                <a:prstGeom prst="ellipse">
                  <a:avLst/>
                </a:prstGeom>
                <a:solidFill>
                  <a:schemeClr val="tx1"/>
                </a:solidFill>
                <a:ln w="412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320CFF8E-C785-9D58-B554-A8231ECED6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57472" y="5070108"/>
                  <a:ext cx="442982" cy="139087"/>
                </a:xfrm>
                <a:prstGeom prst="straightConnector1">
                  <a:avLst/>
                </a:prstGeom>
                <a:ln w="34925">
                  <a:solidFill>
                    <a:srgbClr val="FF0000"/>
                  </a:solidFill>
                  <a:headEnd type="triangle" w="med" len="lg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15701BF-F97C-1D55-30DE-2BC879FCE73B}"/>
                    </a:ext>
                  </a:extLst>
                </p:cNvPr>
                <p:cNvSpPr txBox="1"/>
                <p:nvPr/>
              </p:nvSpPr>
              <p:spPr>
                <a:xfrm>
                  <a:off x="3531917" y="4608443"/>
                  <a:ext cx="37221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</a:t>
                  </a:r>
                  <a:endPara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B947FB87-FF2F-F895-5BEC-92A6F1F8C76A}"/>
                    </a:ext>
                  </a:extLst>
                </p:cNvPr>
                <p:cNvSpPr txBox="1"/>
                <p:nvPr/>
              </p:nvSpPr>
              <p:spPr>
                <a:xfrm>
                  <a:off x="1486209" y="5136327"/>
                  <a:ext cx="4074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endParaRPr lang="zh-CN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B4A7A7A6-7F47-C486-0609-9B1062F2FC40}"/>
                  </a:ext>
                </a:extLst>
              </p:cNvPr>
              <p:cNvSpPr/>
              <p:nvPr/>
            </p:nvSpPr>
            <p:spPr>
              <a:xfrm>
                <a:off x="3450640" y="4813620"/>
                <a:ext cx="136055" cy="14704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+</a:t>
                </a:r>
                <a:endParaRPr lang="zh-CN" altLang="en-US" dirty="0"/>
              </a:p>
            </p:txBody>
          </p:sp>
        </p:grpSp>
        <p:sp>
          <p:nvSpPr>
            <p:cNvPr id="86020" name="椭圆 86019">
              <a:extLst>
                <a:ext uri="{FF2B5EF4-FFF2-40B4-BE49-F238E27FC236}">
                  <a16:creationId xmlns:a16="http://schemas.microsoft.com/office/drawing/2014/main" id="{BE0BB943-5CD0-88A7-88AE-6CADF1AC5E93}"/>
                </a:ext>
              </a:extLst>
            </p:cNvPr>
            <p:cNvSpPr/>
            <p:nvPr/>
          </p:nvSpPr>
          <p:spPr>
            <a:xfrm>
              <a:off x="6186559" y="4937863"/>
              <a:ext cx="45719" cy="67733"/>
            </a:xfrm>
            <a:prstGeom prst="ellipse">
              <a:avLst/>
            </a:prstGeom>
            <a:solidFill>
              <a:schemeClr val="tx1"/>
            </a:solidFill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16B69AD-700D-4BA4-A613-5D9BA9155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71932"/>
              </p:ext>
            </p:extLst>
          </p:nvPr>
        </p:nvGraphicFramePr>
        <p:xfrm>
          <a:off x="4875190" y="1192601"/>
          <a:ext cx="2943180" cy="67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16" imgW="1054080" imgH="241200" progId="Equation.DSMT4">
                  <p:embed/>
                </p:oleObj>
              </mc:Choice>
              <mc:Fallback>
                <p:oleObj name="Equation" r:id="rId16" imgW="1054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75190" y="1192601"/>
                        <a:ext cx="2943180" cy="673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2" autoUpdateAnimBg="0"/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FA5E4A4-34D8-5F8E-2B87-4B93C0878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281" y="224812"/>
            <a:ext cx="3671887" cy="641350"/>
          </a:xfrm>
        </p:spPr>
        <p:txBody>
          <a:bodyPr/>
          <a:lstStyle/>
          <a:p>
            <a:pPr algn="just" eaLnBrk="1" hangingPunct="1"/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电势差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3C70E5E-EA10-87F3-7A44-E6B7824C9E5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4819" y="1928813"/>
            <a:ext cx="5310187" cy="882650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扣除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sz="2400" b="1" i="1" baseline="-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得到与试探电荷无关的电场本身的性质</a:t>
            </a:r>
          </a:p>
        </p:txBody>
      </p:sp>
      <p:sp>
        <p:nvSpPr>
          <p:cNvPr id="31748" name="Rectangle 7">
            <a:extLst>
              <a:ext uri="{FF2B5EF4-FFF2-40B4-BE49-F238E27FC236}">
                <a16:creationId xmlns:a16="http://schemas.microsoft.com/office/drawing/2014/main" id="{E130CAA2-2D1D-EAAD-15D8-38E5E1478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3100388"/>
            <a:ext cx="9144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7040" name="Object 1024">
            <a:extLst>
              <a:ext uri="{FF2B5EF4-FFF2-40B4-BE49-F238E27FC236}">
                <a16:creationId xmlns:a16="http://schemas.microsoft.com/office/drawing/2014/main" id="{D3444328-4CC9-63CB-0083-57ABBB28B4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206238"/>
              </p:ext>
            </p:extLst>
          </p:nvPr>
        </p:nvGraphicFramePr>
        <p:xfrm>
          <a:off x="1012914" y="3364481"/>
          <a:ext cx="373221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3" imgW="1384200" imgH="457200" progId="Equation.DSMT4">
                  <p:embed/>
                </p:oleObj>
              </mc:Choice>
              <mc:Fallback>
                <p:oleObj name="Equation" r:id="rId3" imgW="1384200" imgH="457200" progId="Equation.DSMT4">
                  <p:embed/>
                  <p:pic>
                    <p:nvPicPr>
                      <p:cNvPr id="87040" name="Object 1024">
                        <a:extLst>
                          <a:ext uri="{FF2B5EF4-FFF2-40B4-BE49-F238E27FC236}">
                            <a16:creationId xmlns:a16="http://schemas.microsoft.com/office/drawing/2014/main" id="{D3444328-4CC9-63CB-0083-57ABBB28B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914" y="3364481"/>
                        <a:ext cx="3732213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8">
            <a:extLst>
              <a:ext uri="{FF2B5EF4-FFF2-40B4-BE49-F238E27FC236}">
                <a16:creationId xmlns:a16="http://schemas.microsoft.com/office/drawing/2014/main" id="{5C185E9E-1727-79CD-9A0A-D00F06591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81" y="4485507"/>
            <a:ext cx="9144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电势差：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buSzPct val="75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点到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点移动单位正电荷时电场力所作的功</a:t>
            </a:r>
          </a:p>
          <a:p>
            <a:pPr lvl="1" algn="just" eaLnBrk="1" hangingPunct="1">
              <a:lnSpc>
                <a:spcPct val="150000"/>
              </a:lnSpc>
              <a:buSzPct val="75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单位正电荷的电势能差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7041" name="Object 1025">
            <a:extLst>
              <a:ext uri="{FF2B5EF4-FFF2-40B4-BE49-F238E27FC236}">
                <a16:creationId xmlns:a16="http://schemas.microsoft.com/office/drawing/2014/main" id="{61CF32F1-25DE-F6AD-CCE1-BEB1D4918B84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65848463"/>
              </p:ext>
            </p:extLst>
          </p:nvPr>
        </p:nvGraphicFramePr>
        <p:xfrm>
          <a:off x="1166971" y="983392"/>
          <a:ext cx="3747428" cy="89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5" imgW="1435100" imgH="342900" progId="Equation.DSMT4">
                  <p:embed/>
                </p:oleObj>
              </mc:Choice>
              <mc:Fallback>
                <p:oleObj name="Equation" r:id="rId5" imgW="1435100" imgH="342900" progId="Equation.DSMT4">
                  <p:embed/>
                  <p:pic>
                    <p:nvPicPr>
                      <p:cNvPr id="87041" name="Object 1025">
                        <a:extLst>
                          <a:ext uri="{FF2B5EF4-FFF2-40B4-BE49-F238E27FC236}">
                            <a16:creationId xmlns:a16="http://schemas.microsoft.com/office/drawing/2014/main" id="{61CF32F1-25DE-F6AD-CCE1-BEB1D4918B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971" y="983392"/>
                        <a:ext cx="3747428" cy="895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752" name="Picture 8">
            <a:extLst>
              <a:ext uri="{FF2B5EF4-FFF2-40B4-BE49-F238E27FC236}">
                <a16:creationId xmlns:a16="http://schemas.microsoft.com/office/drawing/2014/main" id="{B6CADECF-532C-454E-ABB9-E62F82394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294" y="187200"/>
            <a:ext cx="28924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DF3C2AED-5DB8-EBB4-BBD2-FA8AE5A4F9C5}"/>
              </a:ext>
            </a:extLst>
          </p:cNvPr>
          <p:cNvSpPr/>
          <p:nvPr/>
        </p:nvSpPr>
        <p:spPr>
          <a:xfrm>
            <a:off x="1837426" y="2797176"/>
            <a:ext cx="517585" cy="178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85CC04-F677-23F8-D492-191C628BF62D}"/>
              </a:ext>
            </a:extLst>
          </p:cNvPr>
          <p:cNvSpPr txBox="1">
            <a:spLocks noChangeArrowheads="1"/>
          </p:cNvSpPr>
          <p:nvPr/>
        </p:nvSpPr>
        <p:spPr>
          <a:xfrm>
            <a:off x="2423769" y="2512788"/>
            <a:ext cx="1233832" cy="643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6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电势差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1572AD3-1950-8961-D7CC-A09426E976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683076"/>
              </p:ext>
            </p:extLst>
          </p:nvPr>
        </p:nvGraphicFramePr>
        <p:xfrm>
          <a:off x="4745127" y="3696131"/>
          <a:ext cx="934334" cy="572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8" imgW="393480" imgH="241200" progId="Equation.DSMT4">
                  <p:embed/>
                </p:oleObj>
              </mc:Choice>
              <mc:Fallback>
                <p:oleObj name="Equation" r:id="rId8" imgW="393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45127" y="3696131"/>
                        <a:ext cx="934334" cy="572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291" grpId="1" build="p"/>
      <p:bldP spid="12296" grpId="0" build="p" bldLvl="2" autoUpdateAnimBg="0"/>
      <p:bldP spid="12296" grpId="1"/>
      <p:bldP spid="2" grpId="0" animBg="1"/>
      <p:bldP spid="4" grpId="0" build="p" autoUpdateAnimBg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1A4C91E-EC29-9388-1190-5FA6F31D1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5938" y="166687"/>
            <a:ext cx="1472936" cy="600076"/>
          </a:xfrm>
        </p:spPr>
        <p:txBody>
          <a:bodyPr>
            <a:normAutofit fontScale="90000"/>
          </a:bodyPr>
          <a:lstStyle/>
          <a:p>
            <a:pPr algn="just" eaLnBrk="1" hangingPunct="1"/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电势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A921315-7EDC-4D26-32B4-0221834FB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8" y="569952"/>
            <a:ext cx="8710613" cy="1219200"/>
          </a:xfrm>
        </p:spPr>
        <p:txBody>
          <a:bodyPr>
            <a:noAutofit/>
          </a:bodyPr>
          <a:lstStyle/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为了确定某点的电势值，还需要选择零点</a:t>
            </a: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Char char="u"/>
            </a:pPr>
            <a:endParaRPr lang="en-US" altLang="zh-CN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buFont typeface="Wingdings" panose="05000000000000000000" pitchFamily="2" charset="2"/>
              <a:buChar char="u"/>
            </a:pP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8064" name="Object 1024">
            <a:extLst>
              <a:ext uri="{FF2B5EF4-FFF2-40B4-BE49-F238E27FC236}">
                <a16:creationId xmlns:a16="http://schemas.microsoft.com/office/drawing/2014/main" id="{54E0EE70-F3EF-E67A-DE53-143BC545CA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411070"/>
              </p:ext>
            </p:extLst>
          </p:nvPr>
        </p:nvGraphicFramePr>
        <p:xfrm>
          <a:off x="2125835" y="3166870"/>
          <a:ext cx="24304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4" imgW="888840" imgH="330120" progId="Equation.DSMT4">
                  <p:embed/>
                </p:oleObj>
              </mc:Choice>
              <mc:Fallback>
                <p:oleObj name="Equation" r:id="rId4" imgW="888840" imgH="330120" progId="Equation.DSMT4">
                  <p:embed/>
                  <p:pic>
                    <p:nvPicPr>
                      <p:cNvPr id="88064" name="Object 1024">
                        <a:extLst>
                          <a:ext uri="{FF2B5EF4-FFF2-40B4-BE49-F238E27FC236}">
                            <a16:creationId xmlns:a16="http://schemas.microsoft.com/office/drawing/2014/main" id="{54E0EE70-F3EF-E67A-DE53-143BC545CA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835" y="3166870"/>
                        <a:ext cx="2430463" cy="898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6">
            <a:extLst>
              <a:ext uri="{FF2B5EF4-FFF2-40B4-BE49-F238E27FC236}">
                <a16:creationId xmlns:a16="http://schemas.microsoft.com/office/drawing/2014/main" id="{1B301FB1-3C71-6262-523C-2303A77E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91" y="4065395"/>
            <a:ext cx="81105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两点之间电势差可表为两点电势值之差</a:t>
            </a:r>
            <a:endParaRPr lang="zh-CN" altLang="en-US" sz="24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8065" name="Object 1025">
            <a:extLst>
              <a:ext uri="{FF2B5EF4-FFF2-40B4-BE49-F238E27FC236}">
                <a16:creationId xmlns:a16="http://schemas.microsoft.com/office/drawing/2014/main" id="{72DCAAD4-BF63-D8D1-3159-86146E4B2B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060067"/>
              </p:ext>
            </p:extLst>
          </p:nvPr>
        </p:nvGraphicFramePr>
        <p:xfrm>
          <a:off x="2053605" y="4621781"/>
          <a:ext cx="5005387" cy="75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6" imgW="2184400" imgH="330200" progId="Equation.3">
                  <p:embed/>
                </p:oleObj>
              </mc:Choice>
              <mc:Fallback>
                <p:oleObj name="Equation" r:id="rId6" imgW="2184400" imgH="330200" progId="Equation.3">
                  <p:embed/>
                  <p:pic>
                    <p:nvPicPr>
                      <p:cNvPr id="88065" name="Object 1025">
                        <a:extLst>
                          <a:ext uri="{FF2B5EF4-FFF2-40B4-BE49-F238E27FC236}">
                            <a16:creationId xmlns:a16="http://schemas.microsoft.com/office/drawing/2014/main" id="{72DCAAD4-BF63-D8D1-3159-86146E4B2B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605" y="4621781"/>
                        <a:ext cx="5005387" cy="750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8">
            <a:extLst>
              <a:ext uri="{FF2B5EF4-FFF2-40B4-BE49-F238E27FC236}">
                <a16:creationId xmlns:a16="http://schemas.microsoft.com/office/drawing/2014/main" id="{BF6150D8-215A-80E5-27CB-C986D3925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31" y="6169441"/>
            <a:ext cx="81105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电势单位：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V(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伏特）＝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J/C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E3CBB4E9-0158-4DE0-D146-75F2A0350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612695"/>
              </p:ext>
            </p:extLst>
          </p:nvPr>
        </p:nvGraphicFramePr>
        <p:xfrm>
          <a:off x="2716663" y="5471847"/>
          <a:ext cx="2677197" cy="750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8" imgW="1256755" imgH="355446" progId="Equation.3">
                  <p:embed/>
                </p:oleObj>
              </mc:Choice>
              <mc:Fallback>
                <p:oleObj name="Equation" r:id="rId8" imgW="1256755" imgH="355446" progId="Equation.3">
                  <p:embed/>
                  <p:pic>
                    <p:nvPicPr>
                      <p:cNvPr id="2" name="Object 9">
                        <a:extLst>
                          <a:ext uri="{FF2B5EF4-FFF2-40B4-BE49-F238E27FC236}">
                            <a16:creationId xmlns:a16="http://schemas.microsoft.com/office/drawing/2014/main" id="{E3CBB4E9-0158-4DE0-D146-75F2A0350F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663" y="5471847"/>
                        <a:ext cx="2677197" cy="750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FE5692D6-B75E-E4D6-FCFF-95BD9D8971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935603"/>
              </p:ext>
            </p:extLst>
          </p:nvPr>
        </p:nvGraphicFramePr>
        <p:xfrm>
          <a:off x="5516426" y="5604361"/>
          <a:ext cx="2002029" cy="41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10" imgW="965200" imgH="203200" progId="Equation.3">
                  <p:embed/>
                </p:oleObj>
              </mc:Choice>
              <mc:Fallback>
                <p:oleObj name="Equation" r:id="rId10" imgW="965200" imgH="203200" progId="Equation.3">
                  <p:embed/>
                  <p:pic>
                    <p:nvPicPr>
                      <p:cNvPr id="3" name="Object 10">
                        <a:extLst>
                          <a:ext uri="{FF2B5EF4-FFF2-40B4-BE49-F238E27FC236}">
                            <a16:creationId xmlns:a16="http://schemas.microsoft.com/office/drawing/2014/main" id="{FE5692D6-B75E-E4D6-FCFF-95BD9D8971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426" y="5604361"/>
                        <a:ext cx="2002029" cy="418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4">
            <a:extLst>
              <a:ext uri="{FF2B5EF4-FFF2-40B4-BE49-F238E27FC236}">
                <a16:creationId xmlns:a16="http://schemas.microsoft.com/office/drawing/2014/main" id="{B8A41155-1C59-A02D-A170-986625C17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350645"/>
              </p:ext>
            </p:extLst>
          </p:nvPr>
        </p:nvGraphicFramePr>
        <p:xfrm>
          <a:off x="1988874" y="1141831"/>
          <a:ext cx="43148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12" imgW="1600200" imgH="330120" progId="Equation.DSMT4">
                  <p:embed/>
                </p:oleObj>
              </mc:Choice>
              <mc:Fallback>
                <p:oleObj name="Equation" r:id="rId12" imgW="1600200" imgH="330120" progId="Equation.DSMT4">
                  <p:embed/>
                  <p:pic>
                    <p:nvPicPr>
                      <p:cNvPr id="87040" name="Object 1024">
                        <a:extLst>
                          <a:ext uri="{FF2B5EF4-FFF2-40B4-BE49-F238E27FC236}">
                            <a16:creationId xmlns:a16="http://schemas.microsoft.com/office/drawing/2014/main" id="{D3444328-4CC9-63CB-0083-57ABBB28B4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8874" y="1141831"/>
                        <a:ext cx="43148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4">
            <a:extLst>
              <a:ext uri="{FF2B5EF4-FFF2-40B4-BE49-F238E27FC236}">
                <a16:creationId xmlns:a16="http://schemas.microsoft.com/office/drawing/2014/main" id="{D18FEFBC-5CDD-EA4F-112F-4315713CD2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998190"/>
              </p:ext>
            </p:extLst>
          </p:nvPr>
        </p:nvGraphicFramePr>
        <p:xfrm>
          <a:off x="4055262" y="1954226"/>
          <a:ext cx="239712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14" imgW="888840" imgH="330120" progId="Equation.DSMT4">
                  <p:embed/>
                </p:oleObj>
              </mc:Choice>
              <mc:Fallback>
                <p:oleObj name="Equation" r:id="rId14" imgW="888840" imgH="330120" progId="Equation.DSMT4">
                  <p:embed/>
                  <p:pic>
                    <p:nvPicPr>
                      <p:cNvPr id="4" name="Object 1024">
                        <a:extLst>
                          <a:ext uri="{FF2B5EF4-FFF2-40B4-BE49-F238E27FC236}">
                            <a16:creationId xmlns:a16="http://schemas.microsoft.com/office/drawing/2014/main" id="{B8A41155-1C59-A02D-A170-986625C178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5262" y="1954226"/>
                        <a:ext cx="239712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B56B72C9-01D3-F1B1-2238-963B775DF923}"/>
              </a:ext>
            </a:extLst>
          </p:cNvPr>
          <p:cNvGrpSpPr/>
          <p:nvPr/>
        </p:nvGrpSpPr>
        <p:grpSpPr>
          <a:xfrm>
            <a:off x="1770872" y="2170256"/>
            <a:ext cx="1562749" cy="567663"/>
            <a:chOff x="1682782" y="2275049"/>
            <a:chExt cx="1562749" cy="567663"/>
          </a:xfrm>
        </p:grpSpPr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219A8012-069D-CD68-A684-BC0751332A0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277569"/>
                </p:ext>
              </p:extLst>
            </p:nvPr>
          </p:nvGraphicFramePr>
          <p:xfrm>
            <a:off x="2169960" y="2275049"/>
            <a:ext cx="1075571" cy="56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60" name="Equation" r:id="rId16" imgW="457200" imgH="241200" progId="Equation.DSMT4">
                    <p:embed/>
                  </p:oleObj>
                </mc:Choice>
                <mc:Fallback>
                  <p:oleObj name="Equation" r:id="rId16" imgW="45720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169960" y="2275049"/>
                          <a:ext cx="1075571" cy="567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243EEC2-03AD-4C6F-B4DC-9831EB9FF881}"/>
                </a:ext>
              </a:extLst>
            </p:cNvPr>
            <p:cNvSpPr txBox="1"/>
            <p:nvPr/>
          </p:nvSpPr>
          <p:spPr>
            <a:xfrm>
              <a:off x="1682782" y="2297324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取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D8C175B-8352-965E-BB6F-F73697F419CA}"/>
              </a:ext>
            </a:extLst>
          </p:cNvPr>
          <p:cNvSpPr txBox="1"/>
          <p:nvPr/>
        </p:nvSpPr>
        <p:spPr>
          <a:xfrm>
            <a:off x="559125" y="2669688"/>
            <a:ext cx="8443012" cy="603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6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电荷有限分布时一般选择无穷远为势能零点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点电势值为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8DF700-8FAD-4CA6-A199-6B2D0290762A}"/>
              </a:ext>
            </a:extLst>
          </p:cNvPr>
          <p:cNvSpPr txBox="1"/>
          <p:nvPr/>
        </p:nvSpPr>
        <p:spPr>
          <a:xfrm>
            <a:off x="4667283" y="3408428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（计算电势的基本方法）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  <p:bldP spid="13315" grpId="1" build="p"/>
      <p:bldP spid="13318" grpId="0" autoUpdateAnimBg="0"/>
      <p:bldP spid="13318" grpId="1"/>
      <p:bldP spid="13320" grpId="0" autoUpdateAnimBg="0"/>
      <p:bldP spid="13320" grpId="1"/>
      <p:bldP spid="11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577F6C4-4B4F-B9F4-36FF-002EC83D4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417368"/>
            <a:ext cx="8394700" cy="769938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电势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零点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选择的说明：</a:t>
            </a:r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A84C7ED7-1758-4651-9A0E-DE30991E5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2643" y="1500523"/>
            <a:ext cx="7871594" cy="320309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选择有任意性，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习惯上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如下选取电势零点：</a:t>
            </a:r>
          </a:p>
          <a:p>
            <a:pPr marL="265112" lvl="1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对有限电荷分布，选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无穷远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 。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65112" lvl="1" indent="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对电荷分布非有限，可任选一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有限远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处为参考点。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实际中：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选大地或机壳、公共地线为电势零点。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1965</TotalTime>
  <Words>958</Words>
  <Application>Microsoft Office PowerPoint</Application>
  <PresentationFormat>全屏显示(4:3)</PresentationFormat>
  <Paragraphs>140</Paragraphs>
  <Slides>20</Slides>
  <Notes>5</Notes>
  <HiddenSlides>1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等线</vt:lpstr>
      <vt:lpstr>等线 Light</vt:lpstr>
      <vt:lpstr>黑体</vt:lpstr>
      <vt:lpstr>华文中宋</vt:lpstr>
      <vt:lpstr>宋体</vt:lpstr>
      <vt:lpstr>Arial</vt:lpstr>
      <vt:lpstr>Calibri</vt:lpstr>
      <vt:lpstr>Calibri Light</vt:lpstr>
      <vt:lpstr>Symbol</vt:lpstr>
      <vt:lpstr>Times New Roman</vt:lpstr>
      <vt:lpstr>Verdana</vt:lpstr>
      <vt:lpstr>Wingdings</vt:lpstr>
      <vt:lpstr>Wingdings 3</vt:lpstr>
      <vt:lpstr>Office 主题​​</vt:lpstr>
      <vt:lpstr>公式</vt:lpstr>
      <vt:lpstr>Equation</vt:lpstr>
      <vt:lpstr>Equation.KSEE3</vt:lpstr>
      <vt:lpstr>MathType 7.0 Equation</vt:lpstr>
      <vt:lpstr>Equation.3</vt:lpstr>
      <vt:lpstr>PowerPoint 演示文稿</vt:lpstr>
      <vt:lpstr>PowerPoint 演示文稿</vt:lpstr>
      <vt:lpstr>证明: </vt:lpstr>
      <vt:lpstr>点电荷系                        产生的场</vt:lpstr>
      <vt:lpstr>静电场的环路定理</vt:lpstr>
      <vt:lpstr>三、电势能、电势差、电势</vt:lpstr>
      <vt:lpstr>电势差</vt:lpstr>
      <vt:lpstr>电势</vt:lpstr>
      <vt:lpstr>电势零点选择的说明：</vt:lpstr>
      <vt:lpstr>电势的计算</vt:lpstr>
      <vt:lpstr>电势叠加原理</vt:lpstr>
      <vt:lpstr>PowerPoint 演示文稿</vt:lpstr>
      <vt:lpstr>PowerPoint 演示文稿</vt:lpstr>
      <vt:lpstr>PowerPoint 演示文稿</vt:lpstr>
      <vt:lpstr>PowerPoint 演示文稿</vt:lpstr>
      <vt:lpstr>讨论 </vt:lpstr>
      <vt:lpstr>电场强度和电势的关系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Jiangwei Cao</dc:creator>
  <cp:lastModifiedBy>MagCao</cp:lastModifiedBy>
  <cp:revision>30</cp:revision>
  <dcterms:created xsi:type="dcterms:W3CDTF">2023-02-27T06:48:43Z</dcterms:created>
  <dcterms:modified xsi:type="dcterms:W3CDTF">2023-03-01T06:50:42Z</dcterms:modified>
</cp:coreProperties>
</file>