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9" r:id="rId2"/>
    <p:sldId id="287" r:id="rId3"/>
    <p:sldId id="262" r:id="rId4"/>
    <p:sldId id="269" r:id="rId5"/>
    <p:sldId id="263" r:id="rId6"/>
    <p:sldId id="264" r:id="rId7"/>
    <p:sldId id="270" r:id="rId8"/>
    <p:sldId id="271" r:id="rId9"/>
    <p:sldId id="281" r:id="rId10"/>
    <p:sldId id="282" r:id="rId11"/>
    <p:sldId id="472" r:id="rId12"/>
    <p:sldId id="473" r:id="rId13"/>
    <p:sldId id="266" r:id="rId14"/>
    <p:sldId id="267" r:id="rId15"/>
    <p:sldId id="268" r:id="rId16"/>
    <p:sldId id="28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9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5.wmf"/><Relationship Id="rId7" Type="http://schemas.openxmlformats.org/officeDocument/2006/relationships/image" Target="../media/image58.wmf"/><Relationship Id="rId2" Type="http://schemas.openxmlformats.org/officeDocument/2006/relationships/image" Target="../media/image54.wmf"/><Relationship Id="rId1" Type="http://schemas.openxmlformats.org/officeDocument/2006/relationships/image" Target="../media/image44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49.wmf"/><Relationship Id="rId9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3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3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2.emf"/><Relationship Id="rId5" Type="http://schemas.openxmlformats.org/officeDocument/2006/relationships/image" Target="../media/image35.e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19F0F-4077-489F-A819-0EC53F00F46D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958-EE90-4ABF-9B1D-494CAECBF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58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9B4E3BC9-C8E6-4C5B-98CC-82A5D95277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A02B1BD0-BF27-4556-9746-F1E7B8F52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分别带电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±q)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12C59EA1-ACD1-4BD3-944D-CBA753C969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D5618E8-49BF-44C3-96A9-125F5975EF76}" type="slidenum">
              <a:rPr lang="zh-CN" altLang="en-US" sz="1200" smtClean="0"/>
              <a:pPr/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313E9BCD-E791-43DB-85C6-9C1B1F6B7C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0A2518A7-06A5-4C93-927B-43EE79978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/>
              <a:t>（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分别带电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±q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35A6BDBC-2A14-4F0E-B75A-FCF907EAB2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D8E3468-8B2F-4C84-A6E2-B70BF54BA9D0}" type="slidenum">
              <a:rPr lang="zh-CN" altLang="en-US" sz="1200" smtClean="0"/>
              <a:pPr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6B78-A00A-47F2-8C54-04E6F4B9E5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0309-1157-424C-B5C2-829745D4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2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6B78-A00A-47F2-8C54-04E6F4B9E5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0309-1157-424C-B5C2-829745D4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9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6B78-A00A-47F2-8C54-04E6F4B9E5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0309-1157-424C-B5C2-829745D4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2813" y="1905000"/>
            <a:ext cx="3978275" cy="2019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3488" y="1905000"/>
            <a:ext cx="3979862" cy="2019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2813" y="4076700"/>
            <a:ext cx="3978275" cy="2019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43488" y="4076700"/>
            <a:ext cx="3979862" cy="2019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B78D40E7-3C1B-42B4-8CFA-13D3B9EE39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2005.2</a:t>
            </a:r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id="{F701CA90-02F1-4D58-872F-42DF5417BD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北京大学物理学院王稼军编写</a:t>
            </a:r>
          </a:p>
        </p:txBody>
      </p:sp>
      <p:sp>
        <p:nvSpPr>
          <p:cNvPr id="9" name="Rectangle 69">
            <a:extLst>
              <a:ext uri="{FF2B5EF4-FFF2-40B4-BE49-F238E27FC236}">
                <a16:creationId xmlns:a16="http://schemas.microsoft.com/office/drawing/2014/main" id="{F63665B0-FD47-44E1-BD86-BC8DA0BB85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7693-9997-4601-A76F-82C1311424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294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8D90DBCA-8B13-4259-9052-932A354133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2005.2</a:t>
            </a:r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827FC29F-8AD2-469B-8E7B-32DACBEE69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北京大学物理学院王稼军编写</a:t>
            </a:r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A39593FA-9E25-4B2F-8A9F-D0EA8FDE76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AA912-B53B-4E00-85FB-DBE70C245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068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6B78-A00A-47F2-8C54-04E6F4B9E5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0309-1157-424C-B5C2-829745D4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9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6B78-A00A-47F2-8C54-04E6F4B9E5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0309-1157-424C-B5C2-829745D4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3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6B78-A00A-47F2-8C54-04E6F4B9E5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0309-1157-424C-B5C2-829745D4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6B78-A00A-47F2-8C54-04E6F4B9E5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0309-1157-424C-B5C2-829745D4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6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6B78-A00A-47F2-8C54-04E6F4B9E5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0309-1157-424C-B5C2-829745D4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2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6B78-A00A-47F2-8C54-04E6F4B9E5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0309-1157-424C-B5C2-829745D4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1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6B78-A00A-47F2-8C54-04E6F4B9E5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0309-1157-424C-B5C2-829745D4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0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6B78-A00A-47F2-8C54-04E6F4B9E5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90309-1157-424C-B5C2-829745D4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43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46B78-A00A-47F2-8C54-04E6F4B9E50F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90309-1157-424C-B5C2-829745D4B5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4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42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37.bin"/><Relationship Id="rId34" Type="http://schemas.openxmlformats.org/officeDocument/2006/relationships/image" Target="../media/image51.wmf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36.bin"/><Relationship Id="rId33" Type="http://schemas.openxmlformats.org/officeDocument/2006/relationships/oleObject" Target="../embeddings/oleObject39.bin"/><Relationship Id="rId38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png"/><Relationship Id="rId20" Type="http://schemas.openxmlformats.org/officeDocument/2006/relationships/image" Target="../media/image48.wmf"/><Relationship Id="rId29" Type="http://schemas.openxmlformats.org/officeDocument/2006/relationships/image" Target="../media/image84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5.bin"/><Relationship Id="rId32" Type="http://schemas.openxmlformats.org/officeDocument/2006/relationships/image" Target="../media/image50.wmf"/><Relationship Id="rId37" Type="http://schemas.openxmlformats.org/officeDocument/2006/relationships/oleObject" Target="../embeddings/oleObject41.bin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77.png"/><Relationship Id="rId28" Type="http://schemas.openxmlformats.org/officeDocument/2006/relationships/image" Target="../media/image49.wmf"/><Relationship Id="rId36" Type="http://schemas.openxmlformats.org/officeDocument/2006/relationships/image" Target="../media/image52.wmf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38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7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85.png"/><Relationship Id="rId35" Type="http://schemas.openxmlformats.org/officeDocument/2006/relationships/oleObject" Target="../embeddings/oleObject40.bin"/><Relationship Id="rId8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png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48.bin"/><Relationship Id="rId3" Type="http://schemas.openxmlformats.org/officeDocument/2006/relationships/oleObject" Target="../embeddings/oleObject42.bin"/><Relationship Id="rId21" Type="http://schemas.openxmlformats.org/officeDocument/2006/relationships/image" Target="../media/image57.wmf"/><Relationship Id="rId34" Type="http://schemas.openxmlformats.org/officeDocument/2006/relationships/oleObject" Target="../embeddings/oleObject50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9.wmf"/><Relationship Id="rId25" Type="http://schemas.openxmlformats.org/officeDocument/2006/relationships/image" Target="../media/image58.wmf"/><Relationship Id="rId33" Type="http://schemas.openxmlformats.org/officeDocument/2006/relationships/image" Target="../media/image9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20" Type="http://schemas.openxmlformats.org/officeDocument/2006/relationships/oleObject" Target="../embeddings/oleObject4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5.bin"/><Relationship Id="rId24" Type="http://schemas.openxmlformats.org/officeDocument/2006/relationships/oleObject" Target="../embeddings/oleObject48.bin"/><Relationship Id="rId32" Type="http://schemas.openxmlformats.org/officeDocument/2006/relationships/image" Target="../media/image97.png"/><Relationship Id="rId37" Type="http://schemas.openxmlformats.org/officeDocument/2006/relationships/image" Target="../media/image60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6.bin"/><Relationship Id="rId23" Type="http://schemas.openxmlformats.org/officeDocument/2006/relationships/image" Target="../media/image57.wmf"/><Relationship Id="rId28" Type="http://schemas.openxmlformats.org/officeDocument/2006/relationships/oleObject" Target="../embeddings/oleObject49.bin"/><Relationship Id="rId36" Type="http://schemas.openxmlformats.org/officeDocument/2006/relationships/oleObject" Target="../embeddings/oleObject51.bin"/><Relationship Id="rId10" Type="http://schemas.openxmlformats.org/officeDocument/2006/relationships/image" Target="../media/image49.wmf"/><Relationship Id="rId19" Type="http://schemas.openxmlformats.org/officeDocument/2006/relationships/image" Target="../media/image56.wmf"/><Relationship Id="rId31" Type="http://schemas.openxmlformats.org/officeDocument/2006/relationships/image" Target="../media/image570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91.png"/><Relationship Id="rId22" Type="http://schemas.openxmlformats.org/officeDocument/2006/relationships/oleObject" Target="../embeddings/oleObject47.bin"/><Relationship Id="rId27" Type="http://schemas.openxmlformats.org/officeDocument/2006/relationships/image" Target="../media/image58.wmf"/><Relationship Id="rId30" Type="http://schemas.openxmlformats.org/officeDocument/2006/relationships/oleObject" Target="../embeddings/oleObject49.bin"/><Relationship Id="rId35" Type="http://schemas.openxmlformats.org/officeDocument/2006/relationships/image" Target="../media/image59.wmf"/><Relationship Id="rId8" Type="http://schemas.openxmlformats.org/officeDocument/2006/relationships/image" Target="../media/image5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59.bin"/><Relationship Id="rId3" Type="http://schemas.openxmlformats.org/officeDocument/2006/relationships/oleObject" Target="../embeddings/oleObject52.bin"/><Relationship Id="rId21" Type="http://schemas.openxmlformats.org/officeDocument/2006/relationships/image" Target="../media/image71.wmf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69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4.wmf"/><Relationship Id="rId11" Type="http://schemas.openxmlformats.org/officeDocument/2006/relationships/image" Target="../media/image66.wmf"/><Relationship Id="rId5" Type="http://schemas.openxmlformats.org/officeDocument/2006/relationships/oleObject" Target="../embeddings/oleObject53.bin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70.wmf"/><Relationship Id="rId4" Type="http://schemas.openxmlformats.org/officeDocument/2006/relationships/image" Target="../media/image63.wmf"/><Relationship Id="rId9" Type="http://schemas.openxmlformats.org/officeDocument/2006/relationships/image" Target="../media/image72.png"/><Relationship Id="rId14" Type="http://schemas.openxmlformats.org/officeDocument/2006/relationships/oleObject" Target="../embeddings/oleObject5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8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emf"/><Relationship Id="rId4" Type="http://schemas.openxmlformats.org/officeDocument/2006/relationships/image" Target="../media/image7.wmf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1.wmf"/><Relationship Id="rId3" Type="http://schemas.openxmlformats.org/officeDocument/2006/relationships/oleObject" Target="../embeddings/oleObject8.bin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8.wmf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6.wmf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25.wmf"/><Relationship Id="rId10" Type="http://schemas.openxmlformats.org/officeDocument/2006/relationships/image" Target="../media/image29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1.wmf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30.wmf"/><Relationship Id="rId10" Type="http://schemas.openxmlformats.org/officeDocument/2006/relationships/image" Target="../media/image32.wmf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285A31C-54B2-41B7-ABCF-F3A0F2D86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9139" y="2720975"/>
            <a:ext cx="81629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eaLnBrk="1" hangingPunct="1">
              <a:defRPr/>
            </a:pPr>
            <a:r>
              <a:rPr lang="en-US" altLang="zh-CN" sz="40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§2.2 </a:t>
            </a:r>
            <a:r>
              <a:rPr lang="zh-CN" altLang="en-US" sz="40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电容和电容器</a:t>
            </a:r>
            <a:r>
              <a:rPr lang="zh-CN" altLang="en-US" sz="40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1A72593E-1528-4D9A-AAE8-1F295FEA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4619" y="6342320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E92058-F31E-49B8-9E6B-A612727476D9}" type="slidenum">
              <a:rPr kumimoji="0" lang="zh-CN" altLang="en-US" sz="1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8675" name="Group 4">
            <a:extLst>
              <a:ext uri="{FF2B5EF4-FFF2-40B4-BE49-F238E27FC236}">
                <a16:creationId xmlns:a16="http://schemas.microsoft.com/office/drawing/2014/main" id="{7B3B7146-B583-4418-A475-178F8DD15951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1202983"/>
            <a:ext cx="3309938" cy="617538"/>
            <a:chOff x="134" y="1932"/>
            <a:chExt cx="2085" cy="389"/>
          </a:xfrm>
        </p:grpSpPr>
        <p:sp>
          <p:nvSpPr>
            <p:cNvPr id="28696" name="Text Box 5">
              <a:extLst>
                <a:ext uri="{FF2B5EF4-FFF2-40B4-BE49-F238E27FC236}">
                  <a16:creationId xmlns:a16="http://schemas.microsoft.com/office/drawing/2014/main" id="{82198153-CA51-430F-A553-0368A8E40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1962"/>
              <a:ext cx="20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利用                        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28697" name="Object 6">
              <a:extLst>
                <a:ext uri="{FF2B5EF4-FFF2-40B4-BE49-F238E27FC236}">
                  <a16:creationId xmlns:a16="http://schemas.microsoft.com/office/drawing/2014/main" id="{DE4786A6-E866-4A12-82BD-24AA770F87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0018284"/>
                </p:ext>
              </p:extLst>
            </p:nvPr>
          </p:nvGraphicFramePr>
          <p:xfrm>
            <a:off x="700" y="1932"/>
            <a:ext cx="1519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" name="Equation" r:id="rId3" imgW="837836" imgH="215806" progId="Equation.DSMT4">
                    <p:embed/>
                  </p:oleObj>
                </mc:Choice>
                <mc:Fallback>
                  <p:oleObj name="Equation" r:id="rId3" imgW="837836" imgH="215806" progId="Equation.DSMT4">
                    <p:embed/>
                    <p:pic>
                      <p:nvPicPr>
                        <p:cNvPr id="28697" name="Object 6">
                          <a:extLst>
                            <a:ext uri="{FF2B5EF4-FFF2-40B4-BE49-F238E27FC236}">
                              <a16:creationId xmlns:a16="http://schemas.microsoft.com/office/drawing/2014/main" id="{DE4786A6-E866-4A12-82BD-24AA770F87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" y="1932"/>
                          <a:ext cx="1519" cy="38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94" name="Object 4">
            <a:extLst>
              <a:ext uri="{FF2B5EF4-FFF2-40B4-BE49-F238E27FC236}">
                <a16:creationId xmlns:a16="http://schemas.microsoft.com/office/drawing/2014/main" id="{1D896ED7-5210-435C-9236-38C5DBD9D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027165"/>
              </p:ext>
            </p:extLst>
          </p:nvPr>
        </p:nvGraphicFramePr>
        <p:xfrm>
          <a:off x="2825752" y="22420"/>
          <a:ext cx="2913062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5" imgW="990360" imgH="431640" progId="Equation.DSMT4">
                  <p:embed/>
                </p:oleObj>
              </mc:Choice>
              <mc:Fallback>
                <p:oleObj name="Equation" r:id="rId5" imgW="990360" imgH="431640" progId="Equation.DSMT4">
                  <p:embed/>
                  <p:pic>
                    <p:nvPicPr>
                      <p:cNvPr id="28694" name="Object 4">
                        <a:extLst>
                          <a:ext uri="{FF2B5EF4-FFF2-40B4-BE49-F238E27FC236}">
                            <a16:creationId xmlns:a16="http://schemas.microsoft.com/office/drawing/2014/main" id="{1D896ED7-5210-435C-9236-38C5DBD9DC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2" y="22420"/>
                        <a:ext cx="2913062" cy="11604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">
            <a:extLst>
              <a:ext uri="{FF2B5EF4-FFF2-40B4-BE49-F238E27FC236}">
                <a16:creationId xmlns:a16="http://schemas.microsoft.com/office/drawing/2014/main" id="{B6E67DE9-45D9-4B70-B215-11EA2487E740}"/>
              </a:ext>
            </a:extLst>
          </p:cNvPr>
          <p:cNvGrpSpPr>
            <a:grpSpLocks/>
          </p:cNvGrpSpPr>
          <p:nvPr/>
        </p:nvGrpSpPr>
        <p:grpSpPr bwMode="auto">
          <a:xfrm>
            <a:off x="6130132" y="293688"/>
            <a:ext cx="2411412" cy="2663825"/>
            <a:chOff x="4080" y="624"/>
            <a:chExt cx="1344" cy="1530"/>
          </a:xfrm>
        </p:grpSpPr>
        <p:sp>
          <p:nvSpPr>
            <p:cNvPr id="28686" name="Oval 11">
              <a:extLst>
                <a:ext uri="{FF2B5EF4-FFF2-40B4-BE49-F238E27FC236}">
                  <a16:creationId xmlns:a16="http://schemas.microsoft.com/office/drawing/2014/main" id="{F9573BF7-D0EA-47D5-9F4B-8C2032775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672"/>
              <a:ext cx="1344" cy="134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AAAA88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7" name="Oval 12">
              <a:extLst>
                <a:ext uri="{FF2B5EF4-FFF2-40B4-BE49-F238E27FC236}">
                  <a16:creationId xmlns:a16="http://schemas.microsoft.com/office/drawing/2014/main" id="{EC9E22F0-4379-4A88-940C-6155F8C08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864"/>
              <a:ext cx="960" cy="960"/>
            </a:xfrm>
            <a:prstGeom prst="ellipse">
              <a:avLst/>
            </a:prstGeom>
            <a:solidFill>
              <a:srgbClr val="FFCC00">
                <a:alpha val="50195"/>
              </a:srgbClr>
            </a:solidFill>
            <a:ln w="28575">
              <a:solidFill>
                <a:schemeClr val="bg2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88" name="Line 13">
              <a:extLst>
                <a:ext uri="{FF2B5EF4-FFF2-40B4-BE49-F238E27FC236}">
                  <a16:creationId xmlns:a16="http://schemas.microsoft.com/office/drawing/2014/main" id="{7FC0EC7A-1456-437E-9361-21FFFC593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1104"/>
              <a:ext cx="384" cy="240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9" name="Line 14">
              <a:extLst>
                <a:ext uri="{FF2B5EF4-FFF2-40B4-BE49-F238E27FC236}">
                  <a16:creationId xmlns:a16="http://schemas.microsoft.com/office/drawing/2014/main" id="{45384461-7118-48E0-B7BE-4B9CC1252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720"/>
              <a:ext cx="240" cy="62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5" name="Text Box 15">
              <a:extLst>
                <a:ext uri="{FF2B5EF4-FFF2-40B4-BE49-F238E27FC236}">
                  <a16:creationId xmlns:a16="http://schemas.microsoft.com/office/drawing/2014/main" id="{2C53FF8E-A8E5-46A2-B426-A0003808F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624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080808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solidFill>
                    <a:srgbClr val="080808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en-US" altLang="zh-CN" b="1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6576" name="Text Box 16">
              <a:extLst>
                <a:ext uri="{FF2B5EF4-FFF2-40B4-BE49-F238E27FC236}">
                  <a16:creationId xmlns:a16="http://schemas.microsoft.com/office/drawing/2014/main" id="{E5658D2A-FCD6-4E15-9321-FD5AF2464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152"/>
              <a:ext cx="48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080808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solidFill>
                    <a:srgbClr val="080808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en-US" altLang="zh-CN" b="1">
                <a:solidFill>
                  <a:srgbClr val="08080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92" name="Text Box 17">
              <a:extLst>
                <a:ext uri="{FF2B5EF4-FFF2-40B4-BE49-F238E27FC236}">
                  <a16:creationId xmlns:a16="http://schemas.microsoft.com/office/drawing/2014/main" id="{93039BF6-10E7-4D91-BEC9-0BCE59770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440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80808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8693" name="Text Box 18">
              <a:extLst>
                <a:ext uri="{FF2B5EF4-FFF2-40B4-BE49-F238E27FC236}">
                  <a16:creationId xmlns:a16="http://schemas.microsoft.com/office/drawing/2014/main" id="{FEAEEE26-EE10-44C9-8D1F-1E5C81703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824"/>
              <a:ext cx="3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80808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-Q</a:t>
              </a:r>
            </a:p>
          </p:txBody>
        </p:sp>
      </p:grpSp>
      <p:sp>
        <p:nvSpPr>
          <p:cNvPr id="28678" name="Rectangle 20">
            <a:extLst>
              <a:ext uri="{FF2B5EF4-FFF2-40B4-BE49-F238E27FC236}">
                <a16:creationId xmlns:a16="http://schemas.microsoft.com/office/drawing/2014/main" id="{12F48930-1EC9-465C-B917-C22B225C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87313"/>
            <a:ext cx="21161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球形电容器</a:t>
            </a:r>
          </a:p>
        </p:txBody>
      </p:sp>
      <p:sp>
        <p:nvSpPr>
          <p:cNvPr id="28679" name="Text Box 21">
            <a:extLst>
              <a:ext uri="{FF2B5EF4-FFF2-40B4-BE49-F238E27FC236}">
                <a16:creationId xmlns:a16="http://schemas.microsoft.com/office/drawing/2014/main" id="{3FBE246B-C565-4A96-A0BE-2BA2F2ABB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46" y="3162855"/>
            <a:ext cx="157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结论：</a:t>
            </a:r>
          </a:p>
        </p:txBody>
      </p:sp>
      <p:grpSp>
        <p:nvGrpSpPr>
          <p:cNvPr id="5" name="Group 22">
            <a:extLst>
              <a:ext uri="{FF2B5EF4-FFF2-40B4-BE49-F238E27FC236}">
                <a16:creationId xmlns:a16="http://schemas.microsoft.com/office/drawing/2014/main" id="{A68F1916-10D6-4B16-A2E6-BB2CABA60BC9}"/>
              </a:ext>
            </a:extLst>
          </p:cNvPr>
          <p:cNvGrpSpPr>
            <a:grpSpLocks/>
          </p:cNvGrpSpPr>
          <p:nvPr/>
        </p:nvGrpSpPr>
        <p:grpSpPr bwMode="auto">
          <a:xfrm>
            <a:off x="1702446" y="3319333"/>
            <a:ext cx="6596063" cy="584200"/>
            <a:chOff x="710" y="597"/>
            <a:chExt cx="4155" cy="368"/>
          </a:xfrm>
        </p:grpSpPr>
        <p:sp>
          <p:nvSpPr>
            <p:cNvPr id="28684" name="Text Box 23">
              <a:extLst>
                <a:ext uri="{FF2B5EF4-FFF2-40B4-BE49-F238E27FC236}">
                  <a16:creationId xmlns:a16="http://schemas.microsoft.com/office/drawing/2014/main" id="{31D9BFF1-DDDE-4E51-A41E-F15178E6E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597"/>
              <a:ext cx="415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1)             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，即面积越大电容越大；</a:t>
              </a:r>
            </a:p>
          </p:txBody>
        </p:sp>
        <p:graphicFrame>
          <p:nvGraphicFramePr>
            <p:cNvPr id="28685" name="Object 3">
              <a:extLst>
                <a:ext uri="{FF2B5EF4-FFF2-40B4-BE49-F238E27FC236}">
                  <a16:creationId xmlns:a16="http://schemas.microsoft.com/office/drawing/2014/main" id="{5A88D2A6-FEAE-4A9B-B627-6EA9C30000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672"/>
            <a:ext cx="62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3" name="公式" r:id="rId7" imgW="444114" imgH="177646" progId="Equation.3">
                    <p:embed/>
                  </p:oleObj>
                </mc:Choice>
                <mc:Fallback>
                  <p:oleObj name="公式" r:id="rId7" imgW="444114" imgH="177646" progId="Equation.3">
                    <p:embed/>
                    <p:pic>
                      <p:nvPicPr>
                        <p:cNvPr id="28685" name="Object 3">
                          <a:extLst>
                            <a:ext uri="{FF2B5EF4-FFF2-40B4-BE49-F238E27FC236}">
                              <a16:creationId xmlns:a16="http://schemas.microsoft.com/office/drawing/2014/main" id="{5A88D2A6-FEAE-4A9B-B627-6EA9C30000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672"/>
                          <a:ext cx="620" cy="24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5">
            <a:extLst>
              <a:ext uri="{FF2B5EF4-FFF2-40B4-BE49-F238E27FC236}">
                <a16:creationId xmlns:a16="http://schemas.microsoft.com/office/drawing/2014/main" id="{52409BB9-5D0F-46E6-BD16-16D2EE576CAE}"/>
              </a:ext>
            </a:extLst>
          </p:cNvPr>
          <p:cNvGrpSpPr>
            <a:grpSpLocks/>
          </p:cNvGrpSpPr>
          <p:nvPr/>
        </p:nvGrpSpPr>
        <p:grpSpPr bwMode="auto">
          <a:xfrm>
            <a:off x="1702446" y="4286048"/>
            <a:ext cx="7008812" cy="784225"/>
            <a:chOff x="758" y="1008"/>
            <a:chExt cx="4415" cy="494"/>
          </a:xfrm>
        </p:grpSpPr>
        <p:sp>
          <p:nvSpPr>
            <p:cNvPr id="28682" name="Text Box 26">
              <a:extLst>
                <a:ext uri="{FF2B5EF4-FFF2-40B4-BE49-F238E27FC236}">
                  <a16:creationId xmlns:a16="http://schemas.microsoft.com/office/drawing/2014/main" id="{B55CAF5C-95CE-4BDA-880A-5A546BE66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1050"/>
              <a:ext cx="441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2)              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，即两极板越近电容越大。</a:t>
              </a:r>
            </a:p>
          </p:txBody>
        </p:sp>
        <p:graphicFrame>
          <p:nvGraphicFramePr>
            <p:cNvPr id="28683" name="Object 2">
              <a:extLst>
                <a:ext uri="{FF2B5EF4-FFF2-40B4-BE49-F238E27FC236}">
                  <a16:creationId xmlns:a16="http://schemas.microsoft.com/office/drawing/2014/main" id="{456BECE7-F820-46A7-9875-C78425FD5F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008"/>
            <a:ext cx="576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4" name="公式" r:id="rId9" imgW="457002" imgH="393529" progId="Equation.3">
                    <p:embed/>
                  </p:oleObj>
                </mc:Choice>
                <mc:Fallback>
                  <p:oleObj name="公式" r:id="rId9" imgW="457002" imgH="393529" progId="Equation.3">
                    <p:embed/>
                    <p:pic>
                      <p:nvPicPr>
                        <p:cNvPr id="28683" name="Object 2">
                          <a:extLst>
                            <a:ext uri="{FF2B5EF4-FFF2-40B4-BE49-F238E27FC236}">
                              <a16:creationId xmlns:a16="http://schemas.microsoft.com/office/drawing/2014/main" id="{456BECE7-F820-46A7-9875-C78425FD5F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008"/>
                          <a:ext cx="576" cy="49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Rectangle 6">
            <a:extLst>
              <a:ext uri="{FF2B5EF4-FFF2-40B4-BE49-F238E27FC236}">
                <a16:creationId xmlns:a16="http://schemas.microsoft.com/office/drawing/2014/main" id="{CE52CF3D-3B37-48C3-826B-DAA6E2CF5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68" y="5539010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柱形电容器</a:t>
            </a:r>
          </a:p>
        </p:txBody>
      </p:sp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id="{176AE77D-95C5-4B3F-97E3-9934C350E6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14791"/>
              </p:ext>
            </p:extLst>
          </p:nvPr>
        </p:nvGraphicFramePr>
        <p:xfrm>
          <a:off x="2512438" y="5314873"/>
          <a:ext cx="2141538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11" imgW="704843" imgH="616050" progId="Equation.3">
                  <p:embed/>
                </p:oleObj>
              </mc:Choice>
              <mc:Fallback>
                <p:oleObj name="Equation" r:id="rId11" imgW="704843" imgH="616050" progId="Equation.3">
                  <p:embed/>
                  <p:pic>
                    <p:nvPicPr>
                      <p:cNvPr id="27676" name="Object 4">
                        <a:extLst>
                          <a:ext uri="{FF2B5EF4-FFF2-40B4-BE49-F238E27FC236}">
                            <a16:creationId xmlns:a16="http://schemas.microsoft.com/office/drawing/2014/main" id="{98FE94B3-3C54-4225-B0E9-68A2DD0CAF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438" y="5314873"/>
                        <a:ext cx="2141538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B203385-6E1F-4E57-BB6E-B2F243BE69C0}"/>
              </a:ext>
            </a:extLst>
          </p:cNvPr>
          <p:cNvSpPr txBox="1"/>
          <p:nvPr/>
        </p:nvSpPr>
        <p:spPr>
          <a:xfrm>
            <a:off x="5132340" y="5323566"/>
            <a:ext cx="3480718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请证明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时，可视作平行板电容器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684456E-E94C-4DAD-B4C0-C3BC6D223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112023"/>
              </p:ext>
            </p:extLst>
          </p:nvPr>
        </p:nvGraphicFramePr>
        <p:xfrm>
          <a:off x="851936" y="2015802"/>
          <a:ext cx="44958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13" imgW="4495930" imgH="1138140" progId="Equation.DSMT4">
                  <p:embed/>
                </p:oleObj>
              </mc:Choice>
              <mc:Fallback>
                <p:oleObj name="Equation" r:id="rId13" imgW="4495930" imgH="11381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1936" y="2015802"/>
                        <a:ext cx="4495800" cy="1138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628B386-91AD-4AFA-A617-730B5D56D3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898361"/>
              </p:ext>
            </p:extLst>
          </p:nvPr>
        </p:nvGraphicFramePr>
        <p:xfrm>
          <a:off x="4004689" y="1267574"/>
          <a:ext cx="1343047" cy="575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15" imgW="533160" imgH="228600" progId="Equation.DSMT4">
                  <p:embed/>
                </p:oleObj>
              </mc:Choice>
              <mc:Fallback>
                <p:oleObj name="Equation" r:id="rId15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04689" y="1267574"/>
                        <a:ext cx="1343047" cy="575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  <p:bldP spid="27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/>
          <p:nvPr/>
        </p:nvSpPr>
        <p:spPr>
          <a:xfrm>
            <a:off x="611505" y="273050"/>
            <a:ext cx="37915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、电容器的联接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4213" y="935038"/>
            <a:ext cx="5451475" cy="679450"/>
            <a:chOff x="912" y="590"/>
            <a:chExt cx="3300" cy="428"/>
          </a:xfrm>
        </p:grpSpPr>
        <p:sp>
          <p:nvSpPr>
            <p:cNvPr id="98308" name="Text Box 4"/>
            <p:cNvSpPr txBox="1"/>
            <p:nvPr/>
          </p:nvSpPr>
          <p:spPr>
            <a:xfrm>
              <a:off x="912" y="590"/>
              <a:ext cx="266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并联电容器的电容</a:t>
              </a:r>
            </a:p>
          </p:txBody>
        </p:sp>
        <p:graphicFrame>
          <p:nvGraphicFramePr>
            <p:cNvPr id="98309" name="Object 5"/>
            <p:cNvGraphicFramePr/>
            <p:nvPr/>
          </p:nvGraphicFramePr>
          <p:xfrm>
            <a:off x="3995" y="683"/>
            <a:ext cx="217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8" r:id="rId3" imgW="2743200" imgH="4267200" progId="Equation.DSMT4">
                    <p:embed/>
                  </p:oleObj>
                </mc:Choice>
                <mc:Fallback>
                  <p:oleObj r:id="rId3" imgW="2743200" imgH="4267200" progId="Equation.DSMT4">
                    <p:embed/>
                    <p:pic>
                      <p:nvPicPr>
                        <p:cNvPr id="98309" name="Object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95" y="683"/>
                          <a:ext cx="217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06" name="Object 6"/>
          <p:cNvGraphicFramePr/>
          <p:nvPr/>
        </p:nvGraphicFramePr>
        <p:xfrm>
          <a:off x="5595938" y="3789363"/>
          <a:ext cx="296862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r:id="rId5" imgW="1143000" imgH="431800" progId="Equation.3">
                  <p:embed/>
                </p:oleObj>
              </mc:Choice>
              <mc:Fallback>
                <p:oleObj r:id="rId5" imgW="1143000" imgH="431800" progId="Equation.3">
                  <p:embed/>
                  <p:pic>
                    <p:nvPicPr>
                      <p:cNvPr id="153606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95938" y="3789363"/>
                        <a:ext cx="2968625" cy="1233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/>
          <p:cNvGrpSpPr/>
          <p:nvPr/>
        </p:nvGrpSpPr>
        <p:grpSpPr>
          <a:xfrm>
            <a:off x="1116013" y="1608138"/>
            <a:ext cx="2676525" cy="2181225"/>
            <a:chOff x="786" y="912"/>
            <a:chExt cx="1787" cy="148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8312" name="Object 8"/>
                <p:cNvGraphicFramePr/>
                <p:nvPr/>
              </p:nvGraphicFramePr>
              <p:xfrm>
                <a:off x="1813" y="912"/>
                <a:ext cx="203" cy="33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510" r:id="rId7" imgW="177800" imgH="215265" progId="Equation.3">
                        <p:embed/>
                      </p:oleObj>
                    </mc:Choice>
                    <mc:Fallback>
                      <p:oleObj r:id="rId7" imgW="177800" imgH="215265" progId="Equation.3">
                        <p:embed/>
                        <p:pic>
                          <p:nvPicPr>
                            <p:cNvPr id="98312" name="Object 8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13" y="912"/>
                              <a:ext cx="203" cy="33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8312" name="Object 8"/>
                <p:cNvGraphicFramePr/>
                <p:nvPr/>
              </p:nvGraphicFramePr>
              <p:xfrm>
                <a:off x="1813" y="912"/>
                <a:ext cx="203" cy="33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r:id="rId9" imgW="177800" imgH="215265" progId="Equation.3">
                        <p:embed/>
                      </p:oleObj>
                    </mc:Choice>
                    <mc:Fallback>
                      <p:oleObj r:id="rId9" imgW="177800" imgH="215265" progId="Equation.3">
                        <p:embed/>
                        <p:pic>
                          <p:nvPicPr>
                            <p:cNvPr id="0" name="图片 3726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13" y="912"/>
                              <a:ext cx="203" cy="33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98313" name="Oval 9"/>
            <p:cNvSpPr/>
            <p:nvPr/>
          </p:nvSpPr>
          <p:spPr>
            <a:xfrm>
              <a:off x="2428" y="1724"/>
              <a:ext cx="65" cy="66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14" name="Oval 10"/>
            <p:cNvSpPr/>
            <p:nvPr/>
          </p:nvSpPr>
          <p:spPr>
            <a:xfrm>
              <a:off x="826" y="1724"/>
              <a:ext cx="65" cy="66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15" name="Line 11"/>
            <p:cNvSpPr/>
            <p:nvPr/>
          </p:nvSpPr>
          <p:spPr>
            <a:xfrm>
              <a:off x="1627" y="1625"/>
              <a:ext cx="0" cy="239"/>
            </a:xfrm>
            <a:prstGeom prst="line">
              <a:avLst/>
            </a:prstGeom>
            <a:ln w="825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16" name="Line 12"/>
            <p:cNvSpPr/>
            <p:nvPr/>
          </p:nvSpPr>
          <p:spPr>
            <a:xfrm>
              <a:off x="1699" y="1625"/>
              <a:ext cx="0" cy="239"/>
            </a:xfrm>
            <a:prstGeom prst="line">
              <a:avLst/>
            </a:prstGeom>
            <a:ln w="825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17" name="Line 13"/>
            <p:cNvSpPr/>
            <p:nvPr/>
          </p:nvSpPr>
          <p:spPr>
            <a:xfrm>
              <a:off x="1627" y="1089"/>
              <a:ext cx="0" cy="239"/>
            </a:xfrm>
            <a:prstGeom prst="line">
              <a:avLst/>
            </a:prstGeom>
            <a:ln w="825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18" name="Line 14"/>
            <p:cNvSpPr/>
            <p:nvPr/>
          </p:nvSpPr>
          <p:spPr>
            <a:xfrm>
              <a:off x="1699" y="1089"/>
              <a:ext cx="0" cy="239"/>
            </a:xfrm>
            <a:prstGeom prst="line">
              <a:avLst/>
            </a:prstGeom>
            <a:ln w="825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19" name="Line 15"/>
            <p:cNvSpPr/>
            <p:nvPr/>
          </p:nvSpPr>
          <p:spPr>
            <a:xfrm>
              <a:off x="1716" y="1203"/>
              <a:ext cx="5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8320" name="Object 16"/>
                <p:cNvGraphicFramePr/>
                <p:nvPr/>
              </p:nvGraphicFramePr>
              <p:xfrm>
                <a:off x="1728" y="1397"/>
                <a:ext cx="250" cy="37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511" r:id="rId11" imgW="190500" imgH="215900" progId="Equation.3">
                        <p:embed/>
                      </p:oleObj>
                    </mc:Choice>
                    <mc:Fallback>
                      <p:oleObj r:id="rId11" imgW="190500" imgH="215900" progId="Equation.3">
                        <p:embed/>
                        <p:pic>
                          <p:nvPicPr>
                            <p:cNvPr id="98320" name="Object 16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28" y="1397"/>
                              <a:ext cx="250" cy="37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8320" name="Object 16"/>
                <p:cNvGraphicFramePr/>
                <p:nvPr/>
              </p:nvGraphicFramePr>
              <p:xfrm>
                <a:off x="1728" y="1397"/>
                <a:ext cx="250" cy="37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r:id="rId13" imgW="190500" imgH="215900" progId="Equation.3">
                        <p:embed/>
                      </p:oleObj>
                    </mc:Choice>
                    <mc:Fallback>
                      <p:oleObj r:id="rId13" imgW="190500" imgH="215900" progId="Equation.3">
                        <p:embed/>
                        <p:pic>
                          <p:nvPicPr>
                            <p:cNvPr id="0" name="图片 3728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28" y="1397"/>
                              <a:ext cx="250" cy="37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98321" name="Line 17"/>
            <p:cNvSpPr/>
            <p:nvPr/>
          </p:nvSpPr>
          <p:spPr>
            <a:xfrm>
              <a:off x="1627" y="2161"/>
              <a:ext cx="0" cy="239"/>
            </a:xfrm>
            <a:prstGeom prst="line">
              <a:avLst/>
            </a:prstGeom>
            <a:ln w="825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22" name="Line 18"/>
            <p:cNvSpPr/>
            <p:nvPr/>
          </p:nvSpPr>
          <p:spPr>
            <a:xfrm>
              <a:off x="1699" y="2161"/>
              <a:ext cx="0" cy="239"/>
            </a:xfrm>
            <a:prstGeom prst="line">
              <a:avLst/>
            </a:prstGeom>
            <a:ln w="825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23" name="Line 19"/>
            <p:cNvSpPr/>
            <p:nvPr/>
          </p:nvSpPr>
          <p:spPr>
            <a:xfrm>
              <a:off x="1716" y="1754"/>
              <a:ext cx="5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24" name="Line 20"/>
            <p:cNvSpPr/>
            <p:nvPr/>
          </p:nvSpPr>
          <p:spPr>
            <a:xfrm>
              <a:off x="1701" y="2261"/>
              <a:ext cx="5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25" name="Line 21"/>
            <p:cNvSpPr/>
            <p:nvPr/>
          </p:nvSpPr>
          <p:spPr>
            <a:xfrm>
              <a:off x="1108" y="1203"/>
              <a:ext cx="5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26" name="Line 22"/>
            <p:cNvSpPr/>
            <p:nvPr/>
          </p:nvSpPr>
          <p:spPr>
            <a:xfrm>
              <a:off x="1108" y="1754"/>
              <a:ext cx="5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27" name="Line 23"/>
            <p:cNvSpPr/>
            <p:nvPr/>
          </p:nvSpPr>
          <p:spPr>
            <a:xfrm>
              <a:off x="1093" y="2261"/>
              <a:ext cx="5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28" name="Line 24"/>
            <p:cNvSpPr/>
            <p:nvPr/>
          </p:nvSpPr>
          <p:spPr>
            <a:xfrm>
              <a:off x="1108" y="1218"/>
              <a:ext cx="0" cy="10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29" name="Line 25"/>
            <p:cNvSpPr/>
            <p:nvPr/>
          </p:nvSpPr>
          <p:spPr>
            <a:xfrm>
              <a:off x="2220" y="1218"/>
              <a:ext cx="0" cy="10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30" name="Line 26"/>
            <p:cNvSpPr/>
            <p:nvPr/>
          </p:nvSpPr>
          <p:spPr>
            <a:xfrm>
              <a:off x="886" y="1754"/>
              <a:ext cx="22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31" name="Line 27"/>
            <p:cNvSpPr/>
            <p:nvPr/>
          </p:nvSpPr>
          <p:spPr>
            <a:xfrm>
              <a:off x="2206" y="1754"/>
              <a:ext cx="22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332" name="Object 28"/>
                <p:cNvSpPr txBox="1"/>
                <p:nvPr/>
              </p:nvSpPr>
              <p:spPr>
                <a:xfrm>
                  <a:off x="786" y="1367"/>
                  <a:ext cx="263" cy="380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8332" name="Object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" y="1367"/>
                  <a:ext cx="263" cy="380"/>
                </a:xfrm>
                <a:prstGeom prst="rect">
                  <a:avLst/>
                </a:prstGeom>
                <a:blipFill>
                  <a:blip r:embed="rId15"/>
                  <a:stretch>
                    <a:fillRect r="-1538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333" name="Object 29"/>
                <p:cNvSpPr txBox="1"/>
                <p:nvPr/>
              </p:nvSpPr>
              <p:spPr>
                <a:xfrm>
                  <a:off x="2298" y="1337"/>
                  <a:ext cx="275" cy="379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8333" name="Object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" y="1337"/>
                  <a:ext cx="275" cy="37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8334" name="Object 30"/>
                <p:cNvGraphicFramePr/>
                <p:nvPr/>
              </p:nvGraphicFramePr>
              <p:xfrm>
                <a:off x="1728" y="1934"/>
                <a:ext cx="288" cy="32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512" r:id="rId17" imgW="190500" imgH="228600" progId="Equation.3">
                        <p:embed/>
                      </p:oleObj>
                    </mc:Choice>
                    <mc:Fallback>
                      <p:oleObj r:id="rId17" imgW="190500" imgH="228600" progId="Equation.3">
                        <p:embed/>
                        <p:pic>
                          <p:nvPicPr>
                            <p:cNvPr id="98334" name="Object 30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28" y="1934"/>
                              <a:ext cx="288" cy="3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8334" name="Object 30"/>
                <p:cNvGraphicFramePr/>
                <p:nvPr/>
              </p:nvGraphicFramePr>
              <p:xfrm>
                <a:off x="1728" y="1934"/>
                <a:ext cx="288" cy="32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r:id="rId19" imgW="190500" imgH="228600" progId="Equation.3">
                        <p:embed/>
                      </p:oleObj>
                    </mc:Choice>
                    <mc:Fallback>
                      <p:oleObj r:id="rId19" imgW="190500" imgH="228600" progId="Equation.3">
                        <p:embed/>
                        <p:pic>
                          <p:nvPicPr>
                            <p:cNvPr id="0" name="图片 3737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28" y="1934"/>
                              <a:ext cx="288" cy="3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6" name="Group 33"/>
          <p:cNvGrpSpPr/>
          <p:nvPr/>
        </p:nvGrpSpPr>
        <p:grpSpPr>
          <a:xfrm>
            <a:off x="4246606" y="2021440"/>
            <a:ext cx="1247775" cy="810660"/>
            <a:chOff x="2797" y="1236"/>
            <a:chExt cx="568" cy="540"/>
          </a:xfrm>
        </p:grpSpPr>
        <p:sp>
          <p:nvSpPr>
            <p:cNvPr id="98337" name="AutoShape 34"/>
            <p:cNvSpPr/>
            <p:nvPr/>
          </p:nvSpPr>
          <p:spPr>
            <a:xfrm>
              <a:off x="2832" y="1584"/>
              <a:ext cx="432" cy="192"/>
            </a:xfrm>
            <a:prstGeom prst="leftRightArrow">
              <a:avLst>
                <a:gd name="adj1" fmla="val 50000"/>
                <a:gd name="adj2" fmla="val 45000"/>
              </a:avLst>
            </a:prstGeom>
            <a:solidFill>
              <a:srgbClr val="993300"/>
            </a:solidFill>
            <a:ln w="9525" cap="flat" cmpd="sng">
              <a:solidFill>
                <a:srgbClr val="33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38" name="Text Box 35"/>
            <p:cNvSpPr txBox="1"/>
            <p:nvPr/>
          </p:nvSpPr>
          <p:spPr>
            <a:xfrm>
              <a:off x="2797" y="1236"/>
              <a:ext cx="568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等效</a:t>
              </a:r>
            </a:p>
          </p:txBody>
        </p:sp>
      </p:grpSp>
      <p:grpSp>
        <p:nvGrpSpPr>
          <p:cNvPr id="7" name="Group 43"/>
          <p:cNvGrpSpPr/>
          <p:nvPr/>
        </p:nvGrpSpPr>
        <p:grpSpPr>
          <a:xfrm>
            <a:off x="5956300" y="2165350"/>
            <a:ext cx="1751013" cy="971550"/>
            <a:chOff x="3682" y="1301"/>
            <a:chExt cx="1194" cy="700"/>
          </a:xfrm>
        </p:grpSpPr>
        <p:grpSp>
          <p:nvGrpSpPr>
            <p:cNvPr id="98344" name="Group 44"/>
            <p:cNvGrpSpPr/>
            <p:nvPr/>
          </p:nvGrpSpPr>
          <p:grpSpPr>
            <a:xfrm>
              <a:off x="4189" y="1587"/>
              <a:ext cx="152" cy="414"/>
              <a:chOff x="2928" y="2976"/>
              <a:chExt cx="128" cy="419"/>
            </a:xfrm>
          </p:grpSpPr>
          <p:sp>
            <p:nvSpPr>
              <p:cNvPr id="98345" name="Line 45"/>
              <p:cNvSpPr/>
              <p:nvPr/>
            </p:nvSpPr>
            <p:spPr>
              <a:xfrm>
                <a:off x="2928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8346" name="Line 46"/>
              <p:cNvSpPr/>
              <p:nvPr/>
            </p:nvSpPr>
            <p:spPr>
              <a:xfrm>
                <a:off x="3056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8347" name="Line 47"/>
            <p:cNvSpPr/>
            <p:nvPr/>
          </p:nvSpPr>
          <p:spPr>
            <a:xfrm>
              <a:off x="4363" y="1792"/>
              <a:ext cx="28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48" name="Line 48"/>
            <p:cNvSpPr/>
            <p:nvPr/>
          </p:nvSpPr>
          <p:spPr>
            <a:xfrm>
              <a:off x="3808" y="1808"/>
              <a:ext cx="4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8349" name="Object 49"/>
                <p:cNvGraphicFramePr/>
                <p:nvPr/>
              </p:nvGraphicFramePr>
              <p:xfrm>
                <a:off x="4151" y="1301"/>
                <a:ext cx="256" cy="32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9513" r:id="rId21" imgW="152400" imgH="177800" progId="Equation.3">
                        <p:embed/>
                      </p:oleObj>
                    </mc:Choice>
                    <mc:Fallback>
                      <p:oleObj r:id="rId21" imgW="152400" imgH="177800" progId="Equation.3">
                        <p:embed/>
                        <p:pic>
                          <p:nvPicPr>
                            <p:cNvPr id="98349" name="Object 49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51" y="1301"/>
                              <a:ext cx="256" cy="32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8349" name="Object 49"/>
                <p:cNvGraphicFramePr/>
                <p:nvPr/>
              </p:nvGraphicFramePr>
              <p:xfrm>
                <a:off x="4151" y="1301"/>
                <a:ext cx="256" cy="32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r:id="rId27" imgW="152400" imgH="177800" progId="Equation.3">
                        <p:embed/>
                      </p:oleObj>
                    </mc:Choice>
                    <mc:Fallback>
                      <p:oleObj r:id="rId27" imgW="152400" imgH="177800" progId="Equation.3">
                        <p:embed/>
                        <p:pic>
                          <p:nvPicPr>
                            <p:cNvPr id="0" name="图片 3731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51" y="1301"/>
                              <a:ext cx="256" cy="32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98350" name="Oval 50"/>
            <p:cNvSpPr/>
            <p:nvPr/>
          </p:nvSpPr>
          <p:spPr>
            <a:xfrm>
              <a:off x="3744" y="1784"/>
              <a:ext cx="79" cy="79"/>
            </a:xfrm>
            <a:prstGeom prst="ellipse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51" name="Line 51"/>
            <p:cNvSpPr/>
            <p:nvPr/>
          </p:nvSpPr>
          <p:spPr>
            <a:xfrm>
              <a:off x="3808" y="1816"/>
              <a:ext cx="4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52" name="Oval 52"/>
            <p:cNvSpPr/>
            <p:nvPr/>
          </p:nvSpPr>
          <p:spPr>
            <a:xfrm>
              <a:off x="4624" y="1768"/>
              <a:ext cx="79" cy="79"/>
            </a:xfrm>
            <a:prstGeom prst="ellipse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53" name="Line 53"/>
            <p:cNvSpPr/>
            <p:nvPr/>
          </p:nvSpPr>
          <p:spPr>
            <a:xfrm>
              <a:off x="3808" y="1816"/>
              <a:ext cx="4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354" name="Object 54"/>
                <p:cNvSpPr txBox="1"/>
                <p:nvPr/>
              </p:nvSpPr>
              <p:spPr>
                <a:xfrm>
                  <a:off x="4580" y="1445"/>
                  <a:ext cx="296" cy="408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8354" name="Object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0" y="1445"/>
                  <a:ext cx="296" cy="40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355" name="Object 55"/>
                <p:cNvSpPr txBox="1"/>
                <p:nvPr/>
              </p:nvSpPr>
              <p:spPr>
                <a:xfrm>
                  <a:off x="3682" y="1460"/>
                  <a:ext cx="285" cy="408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8355" name="Object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" y="1460"/>
                  <a:ext cx="285" cy="408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8" name="Object 6"/>
          <p:cNvGraphicFramePr/>
          <p:nvPr/>
        </p:nvGraphicFramePr>
        <p:xfrm>
          <a:off x="3823970" y="3807778"/>
          <a:ext cx="1814513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r:id="rId31" imgW="698500" imgH="431800" progId="Equation.3">
                  <p:embed/>
                </p:oleObj>
              </mc:Choice>
              <mc:Fallback>
                <p:oleObj r:id="rId31" imgW="698500" imgH="431800" progId="Equation.3">
                  <p:embed/>
                  <p:pic>
                    <p:nvPicPr>
                      <p:cNvPr id="8" name="Object 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823970" y="3807778"/>
                        <a:ext cx="1814513" cy="1233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56">
            <a:extLst>
              <a:ext uri="{FF2B5EF4-FFF2-40B4-BE49-F238E27FC236}">
                <a16:creationId xmlns:a16="http://schemas.microsoft.com/office/drawing/2014/main" id="{8929A19A-58D1-4DEC-B88A-BA42C12DD7AD}"/>
              </a:ext>
            </a:extLst>
          </p:cNvPr>
          <p:cNvGrpSpPr/>
          <p:nvPr/>
        </p:nvGrpSpPr>
        <p:grpSpPr>
          <a:xfrm>
            <a:off x="1626087" y="3929766"/>
            <a:ext cx="1481138" cy="2820988"/>
            <a:chOff x="851" y="2208"/>
            <a:chExt cx="933" cy="1777"/>
          </a:xfrm>
        </p:grpSpPr>
        <p:graphicFrame>
          <p:nvGraphicFramePr>
            <p:cNvPr id="54" name="Object 57">
              <a:extLst>
                <a:ext uri="{FF2B5EF4-FFF2-40B4-BE49-F238E27FC236}">
                  <a16:creationId xmlns:a16="http://schemas.microsoft.com/office/drawing/2014/main" id="{8BCF67D7-3788-4350-A59A-5DADDB1A3C6E}"/>
                </a:ext>
              </a:extLst>
            </p:cNvPr>
            <p:cNvGraphicFramePr/>
            <p:nvPr/>
          </p:nvGraphicFramePr>
          <p:xfrm>
            <a:off x="892" y="2208"/>
            <a:ext cx="83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5" r:id="rId33" imgW="533400" imgH="431800" progId="Equation.3">
                    <p:embed/>
                  </p:oleObj>
                </mc:Choice>
                <mc:Fallback>
                  <p:oleObj r:id="rId33" imgW="533400" imgH="431800" progId="Equation.3">
                    <p:embed/>
                    <p:pic>
                      <p:nvPicPr>
                        <p:cNvPr id="54" name="Object 57">
                          <a:extLst>
                            <a:ext uri="{FF2B5EF4-FFF2-40B4-BE49-F238E27FC236}">
                              <a16:creationId xmlns:a16="http://schemas.microsoft.com/office/drawing/2014/main" id="{8BCF67D7-3788-4350-A59A-5DADDB1A3C6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892" y="2208"/>
                          <a:ext cx="836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8">
              <a:extLst>
                <a:ext uri="{FF2B5EF4-FFF2-40B4-BE49-F238E27FC236}">
                  <a16:creationId xmlns:a16="http://schemas.microsoft.com/office/drawing/2014/main" id="{80D134D9-C77C-46F8-8E85-1599970E0379}"/>
                </a:ext>
              </a:extLst>
            </p:cNvPr>
            <p:cNvGraphicFramePr/>
            <p:nvPr>
              <p:extLst/>
            </p:nvPr>
          </p:nvGraphicFramePr>
          <p:xfrm>
            <a:off x="851" y="2785"/>
            <a:ext cx="933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6" r:id="rId35" imgW="571500" imgH="431800" progId="Equation.3">
                    <p:embed/>
                  </p:oleObj>
                </mc:Choice>
                <mc:Fallback>
                  <p:oleObj r:id="rId35" imgW="571500" imgH="431800" progId="Equation.3">
                    <p:embed/>
                    <p:pic>
                      <p:nvPicPr>
                        <p:cNvPr id="55" name="Object 58">
                          <a:extLst>
                            <a:ext uri="{FF2B5EF4-FFF2-40B4-BE49-F238E27FC236}">
                              <a16:creationId xmlns:a16="http://schemas.microsoft.com/office/drawing/2014/main" id="{80D134D9-C77C-46F8-8E85-1599970E03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851" y="2785"/>
                          <a:ext cx="933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9">
              <a:extLst>
                <a:ext uri="{FF2B5EF4-FFF2-40B4-BE49-F238E27FC236}">
                  <a16:creationId xmlns:a16="http://schemas.microsoft.com/office/drawing/2014/main" id="{EAEB4874-A523-4F5D-A762-4207189C8657}"/>
                </a:ext>
              </a:extLst>
            </p:cNvPr>
            <p:cNvGraphicFramePr/>
            <p:nvPr>
              <p:extLst/>
            </p:nvPr>
          </p:nvGraphicFramePr>
          <p:xfrm>
            <a:off x="872" y="3361"/>
            <a:ext cx="87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7" r:id="rId37" imgW="558800" imgH="431800" progId="Equation.3">
                    <p:embed/>
                  </p:oleObj>
                </mc:Choice>
                <mc:Fallback>
                  <p:oleObj r:id="rId37" imgW="558800" imgH="431800" progId="Equation.3">
                    <p:embed/>
                    <p:pic>
                      <p:nvPicPr>
                        <p:cNvPr id="56" name="Object 59">
                          <a:extLst>
                            <a:ext uri="{FF2B5EF4-FFF2-40B4-BE49-F238E27FC236}">
                              <a16:creationId xmlns:a16="http://schemas.microsoft.com/office/drawing/2014/main" id="{EAEB4874-A523-4F5D-A762-4207189C865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872" y="3361"/>
                          <a:ext cx="876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Line 60">
              <a:extLst>
                <a:ext uri="{FF2B5EF4-FFF2-40B4-BE49-F238E27FC236}">
                  <a16:creationId xmlns:a16="http://schemas.microsoft.com/office/drawing/2014/main" id="{B8746E94-4686-402D-B4FD-9AE88F71A166}"/>
                </a:ext>
              </a:extLst>
            </p:cNvPr>
            <p:cNvSpPr/>
            <p:nvPr/>
          </p:nvSpPr>
          <p:spPr>
            <a:xfrm flipH="1">
              <a:off x="1272" y="3293"/>
              <a:ext cx="0" cy="223"/>
            </a:xfrm>
            <a:prstGeom prst="line">
              <a:avLst/>
            </a:prstGeom>
            <a:ln w="412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86BE2722-81A2-4ED2-BFD3-CF92B84D87A6}"/>
              </a:ext>
            </a:extLst>
          </p:cNvPr>
          <p:cNvSpPr txBox="1"/>
          <p:nvPr/>
        </p:nvSpPr>
        <p:spPr>
          <a:xfrm>
            <a:off x="4054294" y="5429858"/>
            <a:ext cx="3083288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+…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zh-CN" altLang="en-US" sz="32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4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2"/>
          <p:cNvGrpSpPr/>
          <p:nvPr/>
        </p:nvGrpSpPr>
        <p:grpSpPr>
          <a:xfrm>
            <a:off x="539750" y="215900"/>
            <a:ext cx="5539105" cy="584200"/>
            <a:chOff x="720" y="206"/>
            <a:chExt cx="3062" cy="368"/>
          </a:xfrm>
        </p:grpSpPr>
        <p:sp>
          <p:nvSpPr>
            <p:cNvPr id="99331" name="Text Box 3"/>
            <p:cNvSpPr txBox="1"/>
            <p:nvPr/>
          </p:nvSpPr>
          <p:spPr>
            <a:xfrm>
              <a:off x="720" y="206"/>
              <a:ext cx="278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2</a:t>
              </a:r>
              <a:r>
                <a: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.</a:t>
              </a:r>
              <a:r>
                <a: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串联电容器的电容</a:t>
              </a:r>
            </a:p>
          </p:txBody>
        </p:sp>
        <p:graphicFrame>
          <p:nvGraphicFramePr>
            <p:cNvPr id="99332" name="Object 4"/>
            <p:cNvGraphicFramePr/>
            <p:nvPr/>
          </p:nvGraphicFramePr>
          <p:xfrm>
            <a:off x="3610" y="261"/>
            <a:ext cx="17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6" r:id="rId3" imgW="2743200" imgH="4267200" progId="Equation.DSMT4">
                    <p:embed/>
                  </p:oleObj>
                </mc:Choice>
                <mc:Fallback>
                  <p:oleObj r:id="rId3" imgW="2743200" imgH="4267200" progId="Equation.DSMT4">
                    <p:embed/>
                    <p:pic>
                      <p:nvPicPr>
                        <p:cNvPr id="99332" name="Object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10" y="261"/>
                          <a:ext cx="172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"/>
          <p:cNvGrpSpPr/>
          <p:nvPr/>
        </p:nvGrpSpPr>
        <p:grpSpPr>
          <a:xfrm>
            <a:off x="5003800" y="1179513"/>
            <a:ext cx="1074738" cy="914400"/>
            <a:chOff x="3408" y="1248"/>
            <a:chExt cx="528" cy="576"/>
          </a:xfrm>
        </p:grpSpPr>
        <p:sp>
          <p:nvSpPr>
            <p:cNvPr id="99334" name="Text Box 6"/>
            <p:cNvSpPr txBox="1"/>
            <p:nvPr/>
          </p:nvSpPr>
          <p:spPr>
            <a:xfrm>
              <a:off x="3408" y="1248"/>
              <a:ext cx="43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等效</a:t>
              </a:r>
            </a:p>
          </p:txBody>
        </p:sp>
        <p:sp>
          <p:nvSpPr>
            <p:cNvPr id="99335" name="AutoShape 7"/>
            <p:cNvSpPr/>
            <p:nvPr/>
          </p:nvSpPr>
          <p:spPr>
            <a:xfrm>
              <a:off x="3504" y="1632"/>
              <a:ext cx="432" cy="192"/>
            </a:xfrm>
            <a:prstGeom prst="leftRightArrow">
              <a:avLst>
                <a:gd name="adj1" fmla="val 50000"/>
                <a:gd name="adj2" fmla="val 45000"/>
              </a:avLst>
            </a:prstGeom>
            <a:solidFill>
              <a:srgbClr val="0000FF"/>
            </a:solidFill>
            <a:ln w="9525" cap="flat" cmpd="sng">
              <a:solidFill>
                <a:srgbClr val="33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54632" name="Object 8"/>
          <p:cNvGraphicFramePr/>
          <p:nvPr>
            <p:extLst>
              <p:ext uri="{D42A27DB-BD31-4B8C-83A1-F6EECF244321}">
                <p14:modId xmlns:p14="http://schemas.microsoft.com/office/powerpoint/2010/main" val="2735841236"/>
              </p:ext>
            </p:extLst>
          </p:nvPr>
        </p:nvGraphicFramePr>
        <p:xfrm>
          <a:off x="1248531" y="2868399"/>
          <a:ext cx="33464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Equation" r:id="rId5" imgW="1447560" imgH="228600" progId="Equation.DSMT4">
                  <p:embed/>
                </p:oleObj>
              </mc:Choice>
              <mc:Fallback>
                <p:oleObj name="Equation" r:id="rId5" imgW="1447560" imgH="228600" progId="Equation.DSMT4">
                  <p:embed/>
                  <p:pic>
                    <p:nvPicPr>
                      <p:cNvPr id="154632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8531" y="2868399"/>
                        <a:ext cx="3346450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3" name="Object 9"/>
          <p:cNvGraphicFramePr/>
          <p:nvPr>
            <p:extLst>
              <p:ext uri="{D42A27DB-BD31-4B8C-83A1-F6EECF244321}">
                <p14:modId xmlns:p14="http://schemas.microsoft.com/office/powerpoint/2010/main" val="622770711"/>
              </p:ext>
            </p:extLst>
          </p:nvPr>
        </p:nvGraphicFramePr>
        <p:xfrm>
          <a:off x="847687" y="3476873"/>
          <a:ext cx="4148138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7" imgW="1892160" imgH="431640" progId="Equation.DSMT4">
                  <p:embed/>
                </p:oleObj>
              </mc:Choice>
              <mc:Fallback>
                <p:oleObj name="Equation" r:id="rId7" imgW="1892160" imgH="431640" progId="Equation.DSMT4">
                  <p:embed/>
                  <p:pic>
                    <p:nvPicPr>
                      <p:cNvPr id="154633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7687" y="3476873"/>
                        <a:ext cx="4148138" cy="1065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"/>
          <p:cNvGrpSpPr/>
          <p:nvPr/>
        </p:nvGrpSpPr>
        <p:grpSpPr>
          <a:xfrm>
            <a:off x="6372225" y="1179513"/>
            <a:ext cx="1573213" cy="922337"/>
            <a:chOff x="4112" y="816"/>
            <a:chExt cx="1216" cy="700"/>
          </a:xfrm>
        </p:grpSpPr>
        <p:grpSp>
          <p:nvGrpSpPr>
            <p:cNvPr id="99339" name="Group 11"/>
            <p:cNvGrpSpPr/>
            <p:nvPr/>
          </p:nvGrpSpPr>
          <p:grpSpPr>
            <a:xfrm>
              <a:off x="4621" y="1102"/>
              <a:ext cx="152" cy="414"/>
              <a:chOff x="2928" y="2976"/>
              <a:chExt cx="128" cy="419"/>
            </a:xfrm>
          </p:grpSpPr>
          <p:sp>
            <p:nvSpPr>
              <p:cNvPr id="99340" name="Line 12"/>
              <p:cNvSpPr/>
              <p:nvPr/>
            </p:nvSpPr>
            <p:spPr>
              <a:xfrm>
                <a:off x="2928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41" name="Line 13"/>
              <p:cNvSpPr/>
              <p:nvPr/>
            </p:nvSpPr>
            <p:spPr>
              <a:xfrm>
                <a:off x="3056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9342" name="Line 14"/>
            <p:cNvSpPr/>
            <p:nvPr/>
          </p:nvSpPr>
          <p:spPr>
            <a:xfrm>
              <a:off x="4795" y="1307"/>
              <a:ext cx="28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343" name="Line 15"/>
            <p:cNvSpPr/>
            <p:nvPr/>
          </p:nvSpPr>
          <p:spPr>
            <a:xfrm>
              <a:off x="4240" y="1323"/>
              <a:ext cx="4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9344" name="Object 16"/>
                <p:cNvGraphicFramePr/>
                <p:nvPr/>
              </p:nvGraphicFramePr>
              <p:xfrm>
                <a:off x="4583" y="816"/>
                <a:ext cx="256" cy="32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79" r:id="rId9" imgW="152400" imgH="177800" progId="Equation.3">
                        <p:embed/>
                      </p:oleObj>
                    </mc:Choice>
                    <mc:Fallback>
                      <p:oleObj r:id="rId9" imgW="152400" imgH="177800" progId="Equation.3">
                        <p:embed/>
                        <p:pic>
                          <p:nvPicPr>
                            <p:cNvPr id="99344" name="Object 16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83" y="816"/>
                              <a:ext cx="256" cy="32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9344" name="Object 16"/>
                <p:cNvGraphicFramePr/>
                <p:nvPr/>
              </p:nvGraphicFramePr>
              <p:xfrm>
                <a:off x="4583" y="816"/>
                <a:ext cx="256" cy="32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r:id="rId11" imgW="152400" imgH="177800" progId="Equation.3">
                        <p:embed/>
                      </p:oleObj>
                    </mc:Choice>
                    <mc:Fallback>
                      <p:oleObj r:id="rId11" imgW="152400" imgH="177800" progId="Equation.3">
                        <p:embed/>
                        <p:pic>
                          <p:nvPicPr>
                            <p:cNvPr id="0" name="图片 3748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83" y="816"/>
                              <a:ext cx="256" cy="32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99345" name="Oval 17"/>
            <p:cNvSpPr/>
            <p:nvPr/>
          </p:nvSpPr>
          <p:spPr>
            <a:xfrm>
              <a:off x="4176" y="1299"/>
              <a:ext cx="79" cy="79"/>
            </a:xfrm>
            <a:prstGeom prst="ellipse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46" name="Line 18"/>
            <p:cNvSpPr/>
            <p:nvPr/>
          </p:nvSpPr>
          <p:spPr>
            <a:xfrm>
              <a:off x="4240" y="1331"/>
              <a:ext cx="4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347" name="Oval 19"/>
            <p:cNvSpPr/>
            <p:nvPr/>
          </p:nvSpPr>
          <p:spPr>
            <a:xfrm>
              <a:off x="5056" y="1283"/>
              <a:ext cx="79" cy="79"/>
            </a:xfrm>
            <a:prstGeom prst="ellipse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48" name="Line 20"/>
            <p:cNvSpPr/>
            <p:nvPr/>
          </p:nvSpPr>
          <p:spPr>
            <a:xfrm>
              <a:off x="4240" y="1331"/>
              <a:ext cx="4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49" name="Object 21"/>
                <p:cNvSpPr txBox="1"/>
                <p:nvPr/>
              </p:nvSpPr>
              <p:spPr>
                <a:xfrm>
                  <a:off x="4112" y="888"/>
                  <a:ext cx="285" cy="407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9349" name="Object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" y="888"/>
                  <a:ext cx="285" cy="407"/>
                </a:xfrm>
                <a:prstGeom prst="rect">
                  <a:avLst/>
                </a:prstGeom>
                <a:blipFill>
                  <a:blip r:embed="rId13"/>
                  <a:stretch>
                    <a:fillRect r="-8197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50" name="Object 22"/>
                <p:cNvSpPr txBox="1"/>
                <p:nvPr/>
              </p:nvSpPr>
              <p:spPr>
                <a:xfrm>
                  <a:off x="5032" y="936"/>
                  <a:ext cx="296" cy="407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9350" name="Object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2" y="936"/>
                  <a:ext cx="296" cy="407"/>
                </a:xfrm>
                <a:prstGeom prst="rect">
                  <a:avLst/>
                </a:prstGeom>
                <a:blipFill>
                  <a:blip r:embed="rId14"/>
                  <a:stretch>
                    <a:fillRect r="-8065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26"/>
          <p:cNvGrpSpPr/>
          <p:nvPr/>
        </p:nvGrpSpPr>
        <p:grpSpPr>
          <a:xfrm>
            <a:off x="931863" y="1106488"/>
            <a:ext cx="3711575" cy="1008062"/>
            <a:chOff x="406" y="768"/>
            <a:chExt cx="2982" cy="712"/>
          </a:xfrm>
        </p:grpSpPr>
        <p:grpSp>
          <p:nvGrpSpPr>
            <p:cNvPr id="99355" name="Group 27"/>
            <p:cNvGrpSpPr/>
            <p:nvPr/>
          </p:nvGrpSpPr>
          <p:grpSpPr>
            <a:xfrm>
              <a:off x="817" y="1096"/>
              <a:ext cx="118" cy="384"/>
              <a:chOff x="2928" y="2976"/>
              <a:chExt cx="128" cy="419"/>
            </a:xfrm>
          </p:grpSpPr>
          <p:sp>
            <p:nvSpPr>
              <p:cNvPr id="99356" name="Line 28"/>
              <p:cNvSpPr/>
              <p:nvPr/>
            </p:nvSpPr>
            <p:spPr>
              <a:xfrm>
                <a:off x="2928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57" name="Line 29"/>
              <p:cNvSpPr/>
              <p:nvPr/>
            </p:nvSpPr>
            <p:spPr>
              <a:xfrm>
                <a:off x="3056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9358" name="Line 30"/>
            <p:cNvSpPr/>
            <p:nvPr/>
          </p:nvSpPr>
          <p:spPr>
            <a:xfrm>
              <a:off x="964" y="1286"/>
              <a:ext cx="2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359" name="Line 31"/>
            <p:cNvSpPr/>
            <p:nvPr/>
          </p:nvSpPr>
          <p:spPr>
            <a:xfrm>
              <a:off x="524" y="1301"/>
              <a:ext cx="3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9360" name="Object 32"/>
                <p:cNvGraphicFramePr/>
                <p:nvPr/>
              </p:nvGraphicFramePr>
              <p:xfrm>
                <a:off x="771" y="793"/>
                <a:ext cx="231" cy="36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80" r:id="rId15" imgW="177800" imgH="215265" progId="Equation.3">
                        <p:embed/>
                      </p:oleObj>
                    </mc:Choice>
                    <mc:Fallback>
                      <p:oleObj r:id="rId15" imgW="177800" imgH="215265" progId="Equation.3">
                        <p:embed/>
                        <p:pic>
                          <p:nvPicPr>
                            <p:cNvPr id="99360" name="Object 32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71" y="793"/>
                              <a:ext cx="231" cy="3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9360" name="Object 32"/>
                <p:cNvGraphicFramePr/>
                <p:nvPr/>
              </p:nvGraphicFramePr>
              <p:xfrm>
                <a:off x="771" y="793"/>
                <a:ext cx="231" cy="36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r:id="rId18" imgW="177800" imgH="215265" progId="Equation.3">
                        <p:embed/>
                      </p:oleObj>
                    </mc:Choice>
                    <mc:Fallback>
                      <p:oleObj r:id="rId18" imgW="177800" imgH="215265" progId="Equation.3">
                        <p:embed/>
                        <p:pic>
                          <p:nvPicPr>
                            <p:cNvPr id="0" name="图片 3747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71" y="793"/>
                              <a:ext cx="231" cy="3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99361" name="Group 33"/>
            <p:cNvGrpSpPr/>
            <p:nvPr/>
          </p:nvGrpSpPr>
          <p:grpSpPr>
            <a:xfrm>
              <a:off x="1433" y="1088"/>
              <a:ext cx="118" cy="384"/>
              <a:chOff x="2928" y="2976"/>
              <a:chExt cx="128" cy="419"/>
            </a:xfrm>
          </p:grpSpPr>
          <p:sp>
            <p:nvSpPr>
              <p:cNvPr id="99362" name="Line 34"/>
              <p:cNvSpPr/>
              <p:nvPr/>
            </p:nvSpPr>
            <p:spPr>
              <a:xfrm>
                <a:off x="2928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63" name="Line 35"/>
              <p:cNvSpPr/>
              <p:nvPr/>
            </p:nvSpPr>
            <p:spPr>
              <a:xfrm>
                <a:off x="3056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9364" name="Line 36"/>
            <p:cNvSpPr/>
            <p:nvPr/>
          </p:nvSpPr>
          <p:spPr>
            <a:xfrm>
              <a:off x="1580" y="1293"/>
              <a:ext cx="2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365" name="Line 37"/>
            <p:cNvSpPr/>
            <p:nvPr/>
          </p:nvSpPr>
          <p:spPr>
            <a:xfrm>
              <a:off x="1140" y="1293"/>
              <a:ext cx="3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9366" name="Object 38"/>
                <p:cNvGraphicFramePr/>
                <p:nvPr/>
              </p:nvGraphicFramePr>
              <p:xfrm>
                <a:off x="1378" y="785"/>
                <a:ext cx="249" cy="36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81" r:id="rId20" imgW="190500" imgH="215900" progId="Equation.3">
                        <p:embed/>
                      </p:oleObj>
                    </mc:Choice>
                    <mc:Fallback>
                      <p:oleObj r:id="rId20" imgW="190500" imgH="215900" progId="Equation.3">
                        <p:embed/>
                        <p:pic>
                          <p:nvPicPr>
                            <p:cNvPr id="99366" name="Object 38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78" y="785"/>
                              <a:ext cx="249" cy="3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9366" name="Object 38"/>
                <p:cNvGraphicFramePr/>
                <p:nvPr/>
              </p:nvGraphicFramePr>
              <p:xfrm>
                <a:off x="1378" y="785"/>
                <a:ext cx="249" cy="36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r:id="rId22" imgW="190500" imgH="215900" progId="Equation.3">
                        <p:embed/>
                      </p:oleObj>
                    </mc:Choice>
                    <mc:Fallback>
                      <p:oleObj r:id="rId22" imgW="190500" imgH="215900" progId="Equation.3">
                        <p:embed/>
                        <p:pic>
                          <p:nvPicPr>
                            <p:cNvPr id="0" name="图片 3749"/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78" y="785"/>
                              <a:ext cx="249" cy="3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99367" name="Group 39"/>
            <p:cNvGrpSpPr/>
            <p:nvPr/>
          </p:nvGrpSpPr>
          <p:grpSpPr>
            <a:xfrm>
              <a:off x="2093" y="1088"/>
              <a:ext cx="118" cy="384"/>
              <a:chOff x="2928" y="2976"/>
              <a:chExt cx="128" cy="419"/>
            </a:xfrm>
          </p:grpSpPr>
          <p:sp>
            <p:nvSpPr>
              <p:cNvPr id="99368" name="Line 40"/>
              <p:cNvSpPr/>
              <p:nvPr/>
            </p:nvSpPr>
            <p:spPr>
              <a:xfrm>
                <a:off x="2928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69" name="Line 41"/>
              <p:cNvSpPr/>
              <p:nvPr/>
            </p:nvSpPr>
            <p:spPr>
              <a:xfrm>
                <a:off x="3056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9370" name="Line 42"/>
            <p:cNvSpPr/>
            <p:nvPr/>
          </p:nvSpPr>
          <p:spPr>
            <a:xfrm>
              <a:off x="2328" y="1301"/>
              <a:ext cx="2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99371" name="Line 43"/>
            <p:cNvSpPr/>
            <p:nvPr/>
          </p:nvSpPr>
          <p:spPr>
            <a:xfrm>
              <a:off x="1800" y="1293"/>
              <a:ext cx="3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9372" name="Object 44"/>
                <p:cNvGraphicFramePr/>
                <p:nvPr/>
              </p:nvGraphicFramePr>
              <p:xfrm>
                <a:off x="2038" y="773"/>
                <a:ext cx="250" cy="38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82" r:id="rId24" imgW="190500" imgH="228600" progId="Equation.3">
                        <p:embed/>
                      </p:oleObj>
                    </mc:Choice>
                    <mc:Fallback>
                      <p:oleObj r:id="rId24" imgW="190500" imgH="228600" progId="Equation.3">
                        <p:embed/>
                        <p:pic>
                          <p:nvPicPr>
                            <p:cNvPr id="99372" name="Object 44"/>
                            <p:cNvPicPr/>
                            <p:nvPr/>
                          </p:nvPicPr>
                          <p:blipFill>
                            <a:blip r:embed="rId2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38" y="773"/>
                              <a:ext cx="250" cy="38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9372" name="Object 44"/>
                <p:cNvGraphicFramePr/>
                <p:nvPr/>
              </p:nvGraphicFramePr>
              <p:xfrm>
                <a:off x="2038" y="773"/>
                <a:ext cx="250" cy="38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r:id="rId26" imgW="190500" imgH="228600" progId="Equation.3">
                        <p:embed/>
                      </p:oleObj>
                    </mc:Choice>
                    <mc:Fallback>
                      <p:oleObj r:id="rId26" imgW="190500" imgH="228600" progId="Equation.3">
                        <p:embed/>
                        <p:pic>
                          <p:nvPicPr>
                            <p:cNvPr id="0" name="图片 3741"/>
                            <p:cNvPicPr/>
                            <p:nvPr/>
                          </p:nvPicPr>
                          <p:blipFill>
                            <a:blip r:embed="rId2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38" y="773"/>
                              <a:ext cx="250" cy="38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99373" name="Group 45"/>
            <p:cNvGrpSpPr/>
            <p:nvPr/>
          </p:nvGrpSpPr>
          <p:grpSpPr>
            <a:xfrm>
              <a:off x="2929" y="1081"/>
              <a:ext cx="118" cy="384"/>
              <a:chOff x="2928" y="2976"/>
              <a:chExt cx="128" cy="419"/>
            </a:xfrm>
          </p:grpSpPr>
          <p:sp>
            <p:nvSpPr>
              <p:cNvPr id="99374" name="Line 46"/>
              <p:cNvSpPr/>
              <p:nvPr/>
            </p:nvSpPr>
            <p:spPr>
              <a:xfrm>
                <a:off x="2928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375" name="Line 47"/>
              <p:cNvSpPr/>
              <p:nvPr/>
            </p:nvSpPr>
            <p:spPr>
              <a:xfrm>
                <a:off x="3056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9376" name="Line 48"/>
            <p:cNvSpPr/>
            <p:nvPr/>
          </p:nvSpPr>
          <p:spPr>
            <a:xfrm>
              <a:off x="3076" y="1301"/>
              <a:ext cx="2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377" name="Line 49"/>
            <p:cNvSpPr/>
            <p:nvPr/>
          </p:nvSpPr>
          <p:spPr>
            <a:xfrm>
              <a:off x="2607" y="1304"/>
              <a:ext cx="308" cy="0"/>
            </a:xfrm>
            <a:prstGeom prst="line">
              <a:avLst/>
            </a:prstGeom>
            <a:ln w="412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9378" name="Object 50"/>
                <p:cNvGraphicFramePr/>
                <p:nvPr/>
              </p:nvGraphicFramePr>
              <p:xfrm>
                <a:off x="2581" y="768"/>
                <a:ext cx="339" cy="38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583" r:id="rId28" imgW="190500" imgH="228600" progId="Equation.3">
                        <p:embed/>
                      </p:oleObj>
                    </mc:Choice>
                    <mc:Fallback>
                      <p:oleObj r:id="rId28" imgW="190500" imgH="228600" progId="Equation.3">
                        <p:embed/>
                        <p:pic>
                          <p:nvPicPr>
                            <p:cNvPr id="99378" name="Object 50"/>
                            <p:cNvPicPr/>
                            <p:nvPr/>
                          </p:nvPicPr>
                          <p:blipFill>
                            <a:blip r:embed="rId2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81" y="768"/>
                              <a:ext cx="339" cy="38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9378" name="Object 50"/>
                <p:cNvGraphicFramePr/>
                <p:nvPr/>
              </p:nvGraphicFramePr>
              <p:xfrm>
                <a:off x="2581" y="768"/>
                <a:ext cx="339" cy="38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r:id="rId30" imgW="190500" imgH="228600" progId="Equation.3">
                        <p:embed/>
                      </p:oleObj>
                    </mc:Choice>
                    <mc:Fallback>
                      <p:oleObj r:id="rId30" imgW="190500" imgH="228600" progId="Equation.3">
                        <p:embed/>
                        <p:pic>
                          <p:nvPicPr>
                            <p:cNvPr id="0" name="图片 3752"/>
                            <p:cNvPicPr/>
                            <p:nvPr/>
                          </p:nvPicPr>
                          <p:blipFill>
                            <a:blip r:embed="rId3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81" y="768"/>
                              <a:ext cx="339" cy="38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99379" name="Oval 51"/>
            <p:cNvSpPr/>
            <p:nvPr/>
          </p:nvSpPr>
          <p:spPr>
            <a:xfrm>
              <a:off x="3296" y="1257"/>
              <a:ext cx="64" cy="64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80" name="Oval 52"/>
            <p:cNvSpPr/>
            <p:nvPr/>
          </p:nvSpPr>
          <p:spPr>
            <a:xfrm>
              <a:off x="480" y="1257"/>
              <a:ext cx="64" cy="64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81" name="Object 53"/>
                <p:cNvSpPr txBox="1"/>
                <p:nvPr/>
              </p:nvSpPr>
              <p:spPr>
                <a:xfrm>
                  <a:off x="406" y="869"/>
                  <a:ext cx="339" cy="408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9381" name="Object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" y="869"/>
                  <a:ext cx="339" cy="408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382" name="Object 54"/>
                <p:cNvSpPr txBox="1"/>
                <p:nvPr/>
              </p:nvSpPr>
              <p:spPr>
                <a:xfrm>
                  <a:off x="3092" y="869"/>
                  <a:ext cx="296" cy="408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9382" name="Object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" y="869"/>
                  <a:ext cx="296" cy="408"/>
                </a:xfrm>
                <a:prstGeom prst="rect">
                  <a:avLst/>
                </a:prstGeom>
                <a:blipFill>
                  <a:blip r:embed="rId33"/>
                  <a:stretch>
                    <a:fillRect r="-11475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383" name="Line 55"/>
            <p:cNvSpPr/>
            <p:nvPr/>
          </p:nvSpPr>
          <p:spPr>
            <a:xfrm>
              <a:off x="2208" y="1301"/>
              <a:ext cx="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E30503A-B18D-43B1-856C-15C64489BB86}"/>
              </a:ext>
            </a:extLst>
          </p:cNvPr>
          <p:cNvSpPr txBox="1"/>
          <p:nvPr/>
        </p:nvSpPr>
        <p:spPr>
          <a:xfrm>
            <a:off x="915683" y="2036620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+q</a:t>
            </a:r>
            <a:endParaRPr lang="zh-CN" alt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36FAD7C-8CEC-4570-A4B9-0601F845187F}"/>
              </a:ext>
            </a:extLst>
          </p:cNvPr>
          <p:cNvSpPr txBox="1"/>
          <p:nvPr/>
        </p:nvSpPr>
        <p:spPr>
          <a:xfrm>
            <a:off x="1455190" y="203558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</a:t>
            </a:r>
            <a:endParaRPr lang="zh-CN" alt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5E4B4BB-4067-4D8D-82EB-7FF2482D8B27}"/>
              </a:ext>
            </a:extLst>
          </p:cNvPr>
          <p:cNvSpPr txBox="1"/>
          <p:nvPr/>
        </p:nvSpPr>
        <p:spPr>
          <a:xfrm>
            <a:off x="1765963" y="2057330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+q</a:t>
            </a:r>
            <a:endParaRPr lang="zh-CN" alt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4E19664-B664-440C-8991-A0BC6ABEBF81}"/>
              </a:ext>
            </a:extLst>
          </p:cNvPr>
          <p:cNvSpPr txBox="1"/>
          <p:nvPr/>
        </p:nvSpPr>
        <p:spPr>
          <a:xfrm>
            <a:off x="2296260" y="2051978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</a:t>
            </a:r>
            <a:endParaRPr lang="zh-CN" alt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53C7FCC-E517-4E5A-A8E4-1371878182F4}"/>
              </a:ext>
            </a:extLst>
          </p:cNvPr>
          <p:cNvSpPr txBox="1"/>
          <p:nvPr/>
        </p:nvSpPr>
        <p:spPr>
          <a:xfrm>
            <a:off x="2542500" y="2040932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+q</a:t>
            </a:r>
            <a:endParaRPr lang="zh-CN" alt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2185EF6-207C-4D30-AB51-B2FCCF83B320}"/>
              </a:ext>
            </a:extLst>
          </p:cNvPr>
          <p:cNvSpPr txBox="1"/>
          <p:nvPr/>
        </p:nvSpPr>
        <p:spPr>
          <a:xfrm>
            <a:off x="3072797" y="203558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</a:t>
            </a:r>
            <a:endParaRPr lang="zh-CN" alt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91727B4-758D-4359-A757-73925965B247}"/>
              </a:ext>
            </a:extLst>
          </p:cNvPr>
          <p:cNvSpPr txBox="1"/>
          <p:nvPr/>
        </p:nvSpPr>
        <p:spPr>
          <a:xfrm>
            <a:off x="3598014" y="2016379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+q</a:t>
            </a:r>
            <a:endParaRPr lang="zh-CN" alt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F368CD-3731-4187-94DE-8A5673F3268C}"/>
              </a:ext>
            </a:extLst>
          </p:cNvPr>
          <p:cNvSpPr txBox="1"/>
          <p:nvPr/>
        </p:nvSpPr>
        <p:spPr>
          <a:xfrm>
            <a:off x="4128311" y="2011027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-q</a:t>
            </a:r>
            <a:endParaRPr lang="zh-CN" alt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753AE07-78E9-43F1-BF52-7536B09276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493747"/>
              </p:ext>
            </p:extLst>
          </p:nvPr>
        </p:nvGraphicFramePr>
        <p:xfrm>
          <a:off x="1326188" y="5018397"/>
          <a:ext cx="3493217" cy="1057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Equation" r:id="rId34" imgW="1384200" imgH="419040" progId="Equation.DSMT4">
                  <p:embed/>
                </p:oleObj>
              </mc:Choice>
              <mc:Fallback>
                <p:oleObj name="Equation" r:id="rId34" imgW="1384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326188" y="5018397"/>
                        <a:ext cx="3493217" cy="1057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16BFAC2-5F5C-42CB-9C01-12257BC6FA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13090"/>
              </p:ext>
            </p:extLst>
          </p:nvPr>
        </p:nvGraphicFramePr>
        <p:xfrm>
          <a:off x="4777177" y="5031533"/>
          <a:ext cx="2602722" cy="1041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Equation" r:id="rId36" imgW="1079280" imgH="431640" progId="Equation.DSMT4">
                  <p:embed/>
                </p:oleObj>
              </mc:Choice>
              <mc:Fallback>
                <p:oleObj name="Equation" r:id="rId36" imgW="1079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777177" y="5031533"/>
                        <a:ext cx="2602722" cy="1041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8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A13FD46-560A-44FF-9AE8-B6C495510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" y="20638"/>
            <a:ext cx="3844925" cy="6477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三、电容器储能</a:t>
            </a:r>
            <a:r>
              <a:rPr lang="zh-CN" altLang="en-US" sz="3600" dirty="0"/>
              <a:t>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60D5A27-8CC4-42CA-AFB8-7ED6AAC5C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617538"/>
            <a:ext cx="8624243" cy="31718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电容器极板上的电荷是一点一点聚集起来的，聚集过程中，外力克服电场力做功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电容器体系静电能。</a:t>
            </a:r>
            <a:endParaRPr lang="zh-CN" altLang="en-US" dirty="0"/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D124C89E-CB28-4069-B46E-0B52E16B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15" y="1989551"/>
            <a:ext cx="5396082" cy="138146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3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电容器充电过程，电源消耗化学能，转化为静电能。</a:t>
            </a:r>
            <a:endParaRPr lang="zh-CN" altLang="en-US" sz="3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26740D-1D32-40D2-82DB-060900F7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34" y="3371019"/>
            <a:ext cx="5224463" cy="3084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8E8A3-44B6-466B-A2B6-AE2926EA5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906" y="2772178"/>
            <a:ext cx="3235825" cy="3683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  <p:bldP spid="1434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33B0763-7AE1-4FA6-A996-59A717A97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600" y="238124"/>
            <a:ext cx="6875463" cy="1216025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设电容器的电容为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，某一瞬时极板带电量绝对值为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q(t)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，则该瞬时两极板间电压为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dirty="0"/>
              <a:t>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2B22BF3-BDF6-4AB8-96EA-FE37FD5F9D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1387" y="1454150"/>
            <a:ext cx="6747246" cy="1305817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此时继续将电量为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dq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的电子从正极板搬运到负极板，电源作多少功？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35B65E4A-76C6-4578-8836-20AF95AC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12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A879E66B-FC6C-4588-AACD-66E27AA3AE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64478"/>
              </p:ext>
            </p:extLst>
          </p:nvPr>
        </p:nvGraphicFramePr>
        <p:xfrm>
          <a:off x="7125849" y="378618"/>
          <a:ext cx="16764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r:id="rId3" imgW="698197" imgH="393529" progId="Equation.3">
                  <p:embed/>
                </p:oleObj>
              </mc:Choice>
              <mc:Fallback>
                <p:oleObj r:id="rId3" imgW="698197" imgH="393529" progId="Equation.3">
                  <p:embed/>
                  <p:pic>
                    <p:nvPicPr>
                      <p:cNvPr id="15365" name="Object 5">
                        <a:extLst>
                          <a:ext uri="{FF2B5EF4-FFF2-40B4-BE49-F238E27FC236}">
                            <a16:creationId xmlns:a16="http://schemas.microsoft.com/office/drawing/2014/main" id="{A879E66B-FC6C-4588-AACD-66E27AA3A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5849" y="378618"/>
                        <a:ext cx="1676400" cy="9350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6">
            <a:extLst>
              <a:ext uri="{FF2B5EF4-FFF2-40B4-BE49-F238E27FC236}">
                <a16:creationId xmlns:a16="http://schemas.microsoft.com/office/drawing/2014/main" id="{81B87C9E-F170-45A7-AF39-F3B0A7D07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F6388D7D-045F-4084-8C78-414A3BD4F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230265"/>
              </p:ext>
            </p:extLst>
          </p:nvPr>
        </p:nvGraphicFramePr>
        <p:xfrm>
          <a:off x="474563" y="2934578"/>
          <a:ext cx="392747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5" imgW="1244520" imgH="228600" progId="Equation.DSMT4">
                  <p:embed/>
                </p:oleObj>
              </mc:Choice>
              <mc:Fallback>
                <p:oleObj name="Equation" r:id="rId5" imgW="1244520" imgH="228600" progId="Equation.DSMT4">
                  <p:embed/>
                  <p:pic>
                    <p:nvPicPr>
                      <p:cNvPr id="15367" name="Object 7">
                        <a:extLst>
                          <a:ext uri="{FF2B5EF4-FFF2-40B4-BE49-F238E27FC236}">
                            <a16:creationId xmlns:a16="http://schemas.microsoft.com/office/drawing/2014/main" id="{F6388D7D-045F-4084-8C78-414A3BD4F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63" y="2934578"/>
                        <a:ext cx="392747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8">
            <a:extLst>
              <a:ext uri="{FF2B5EF4-FFF2-40B4-BE49-F238E27FC236}">
                <a16:creationId xmlns:a16="http://schemas.microsoft.com/office/drawing/2014/main" id="{38DF7C2C-D837-4CF6-8713-85D579135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3152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15369" name="Object 9">
            <a:extLst>
              <a:ext uri="{FF2B5EF4-FFF2-40B4-BE49-F238E27FC236}">
                <a16:creationId xmlns:a16="http://schemas.microsoft.com/office/drawing/2014/main" id="{6472D642-B078-4F76-906B-DB05CC33A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158090"/>
              </p:ext>
            </p:extLst>
          </p:nvPr>
        </p:nvGraphicFramePr>
        <p:xfrm>
          <a:off x="474562" y="4622781"/>
          <a:ext cx="23923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7" imgW="927000" imgH="330120" progId="Equation.DSMT4">
                  <p:embed/>
                </p:oleObj>
              </mc:Choice>
              <mc:Fallback>
                <p:oleObj name="Equation" r:id="rId7" imgW="927000" imgH="330120" progId="Equation.DSMT4">
                  <p:embed/>
                  <p:pic>
                    <p:nvPicPr>
                      <p:cNvPr id="15369" name="Object 9">
                        <a:extLst>
                          <a:ext uri="{FF2B5EF4-FFF2-40B4-BE49-F238E27FC236}">
                            <a16:creationId xmlns:a16="http://schemas.microsoft.com/office/drawing/2014/main" id="{6472D642-B078-4F76-906B-DB05CC33A1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62" y="4622781"/>
                        <a:ext cx="23923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Rectangle 12">
            <a:extLst>
              <a:ext uri="{FF2B5EF4-FFF2-40B4-BE49-F238E27FC236}">
                <a16:creationId xmlns:a16="http://schemas.microsoft.com/office/drawing/2014/main" id="{11CCD7CA-31A4-4FCE-BF16-DF5287E42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8" y="312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B7E65-543E-4560-9D6F-3BEE5A6626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8412" y="2560316"/>
            <a:ext cx="2687637" cy="353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E934336-416D-421E-B043-00D2F8395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575179"/>
              </p:ext>
            </p:extLst>
          </p:nvPr>
        </p:nvGraphicFramePr>
        <p:xfrm>
          <a:off x="1235312" y="3674353"/>
          <a:ext cx="25669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10" imgW="914400" imgH="228600" progId="Equation.DSMT4">
                  <p:embed/>
                </p:oleObj>
              </mc:Choice>
              <mc:Fallback>
                <p:oleObj name="Equation" r:id="rId10" imgW="914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35312" y="3674353"/>
                        <a:ext cx="2566987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099A0B8-415A-44D7-8080-2A5134C89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819934"/>
              </p:ext>
            </p:extLst>
          </p:nvPr>
        </p:nvGraphicFramePr>
        <p:xfrm>
          <a:off x="3754151" y="3719430"/>
          <a:ext cx="1672954" cy="60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12" imgW="558720" imgH="203040" progId="Equation.DSMT4">
                  <p:embed/>
                </p:oleObj>
              </mc:Choice>
              <mc:Fallback>
                <p:oleObj name="Equation" r:id="rId12" imgW="558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54151" y="3719430"/>
                        <a:ext cx="1672954" cy="608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E0AE89-CF15-4DEF-AE48-1A9871E4C0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957191"/>
              </p:ext>
            </p:extLst>
          </p:nvPr>
        </p:nvGraphicFramePr>
        <p:xfrm>
          <a:off x="970203" y="5602060"/>
          <a:ext cx="1729224" cy="878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14" imgW="774360" imgH="393480" progId="Equation.DSMT4">
                  <p:embed/>
                </p:oleObj>
              </mc:Choice>
              <mc:Fallback>
                <p:oleObj name="Equation" r:id="rId14" imgW="774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70203" y="5602060"/>
                        <a:ext cx="1729224" cy="878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2C53046-E19F-4A91-AEF1-7ECF612BB0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315473"/>
              </p:ext>
            </p:extLst>
          </p:nvPr>
        </p:nvGraphicFramePr>
        <p:xfrm>
          <a:off x="2706992" y="5589225"/>
          <a:ext cx="1000902" cy="869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16" imgW="482400" imgH="419040" progId="Equation.DSMT4">
                  <p:embed/>
                </p:oleObj>
              </mc:Choice>
              <mc:Fallback>
                <p:oleObj name="Equation" r:id="rId16" imgW="482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06992" y="5589225"/>
                        <a:ext cx="1000902" cy="869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C8A38EF-E95A-4691-82DC-F7BA20318C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955257"/>
              </p:ext>
            </p:extLst>
          </p:nvPr>
        </p:nvGraphicFramePr>
        <p:xfrm>
          <a:off x="3650332" y="5683237"/>
          <a:ext cx="1141034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18" imgW="558720" imgH="393480" progId="Equation.DSMT4">
                  <p:embed/>
                </p:oleObj>
              </mc:Choice>
              <mc:Fallback>
                <p:oleObj name="Equation" r:id="rId18" imgW="558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50332" y="5683237"/>
                        <a:ext cx="1141034" cy="803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6915263-D9AF-46B3-B240-F1FAF7D62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91522"/>
              </p:ext>
            </p:extLst>
          </p:nvPr>
        </p:nvGraphicFramePr>
        <p:xfrm>
          <a:off x="4743985" y="5695311"/>
          <a:ext cx="1063235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20" imgW="520560" imgH="393480" progId="Equation.DSMT4">
                  <p:embed/>
                </p:oleObj>
              </mc:Choice>
              <mc:Fallback>
                <p:oleObj name="Equation" r:id="rId20" imgW="520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743985" y="5695311"/>
                        <a:ext cx="1063235" cy="803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EE35F0D-BC18-412C-96CF-8C0EFCAAA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078" y="332184"/>
            <a:ext cx="7844604" cy="458787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电容器储能公式与带电体静电能的等效性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A8CDA6A-02E9-4ED0-9710-2C9CEBB6A00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4379" y="2777304"/>
            <a:ext cx="3978275" cy="719138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孤立导体</a:t>
            </a:r>
          </a:p>
        </p:txBody>
      </p:sp>
      <p:graphicFrame>
        <p:nvGraphicFramePr>
          <p:cNvPr id="16394" name="Object 10">
            <a:extLst>
              <a:ext uri="{FF2B5EF4-FFF2-40B4-BE49-F238E27FC236}">
                <a16:creationId xmlns:a16="http://schemas.microsoft.com/office/drawing/2014/main" id="{5E2D922B-9D99-4EF4-A954-7AF70FBB149C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615049"/>
              </p:ext>
            </p:extLst>
          </p:nvPr>
        </p:nvGraphicFramePr>
        <p:xfrm>
          <a:off x="666642" y="3467867"/>
          <a:ext cx="7834312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3" imgW="3162300" imgH="685800" progId="Equation.DSMT4">
                  <p:embed/>
                </p:oleObj>
              </mc:Choice>
              <mc:Fallback>
                <p:oleObj name="Equation" r:id="rId3" imgW="3162300" imgH="685800" progId="Equation.DSMT4">
                  <p:embed/>
                  <p:pic>
                    <p:nvPicPr>
                      <p:cNvPr id="16394" name="Object 10">
                        <a:extLst>
                          <a:ext uri="{FF2B5EF4-FFF2-40B4-BE49-F238E27FC236}">
                            <a16:creationId xmlns:a16="http://schemas.microsoft.com/office/drawing/2014/main" id="{5E2D922B-9D99-4EF4-A954-7AF70FBB14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42" y="3467867"/>
                        <a:ext cx="7834312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14">
            <a:extLst>
              <a:ext uri="{FF2B5EF4-FFF2-40B4-BE49-F238E27FC236}">
                <a16:creationId xmlns:a16="http://schemas.microsoft.com/office/drawing/2014/main" id="{84ED5D58-19A3-4F52-A07D-DCE7E5729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48985"/>
              </p:ext>
            </p:extLst>
          </p:nvPr>
        </p:nvGraphicFramePr>
        <p:xfrm>
          <a:off x="3505489" y="1601251"/>
          <a:ext cx="26543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公式" r:id="rId5" imgW="990170" imgH="393529" progId="Equation.3">
                  <p:embed/>
                </p:oleObj>
              </mc:Choice>
              <mc:Fallback>
                <p:oleObj name="公式" r:id="rId5" imgW="990170" imgH="393529" progId="Equation.3">
                  <p:embed/>
                  <p:pic>
                    <p:nvPicPr>
                      <p:cNvPr id="39941" name="Object 14">
                        <a:extLst>
                          <a:ext uri="{FF2B5EF4-FFF2-40B4-BE49-F238E27FC236}">
                            <a16:creationId xmlns:a16="http://schemas.microsoft.com/office/drawing/2014/main" id="{84ED5D58-19A3-4F52-A07D-DCE7E57293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489" y="1601251"/>
                        <a:ext cx="26543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23">
            <a:extLst>
              <a:ext uri="{FF2B5EF4-FFF2-40B4-BE49-F238E27FC236}">
                <a16:creationId xmlns:a16="http://schemas.microsoft.com/office/drawing/2014/main" id="{A3A9DEEE-315D-4AB7-AF83-B65C0FECE1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999301"/>
              </p:ext>
            </p:extLst>
          </p:nvPr>
        </p:nvGraphicFramePr>
        <p:xfrm>
          <a:off x="517569" y="1665985"/>
          <a:ext cx="269398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7" imgW="1167893" imgH="393529" progId="Equation.3">
                  <p:embed/>
                </p:oleObj>
              </mc:Choice>
              <mc:Fallback>
                <p:oleObj name="Equation" r:id="rId7" imgW="1167893" imgH="393529" progId="Equation.3">
                  <p:embed/>
                  <p:pic>
                    <p:nvPicPr>
                      <p:cNvPr id="39942" name="Object 23">
                        <a:extLst>
                          <a:ext uri="{FF2B5EF4-FFF2-40B4-BE49-F238E27FC236}">
                            <a16:creationId xmlns:a16="http://schemas.microsoft.com/office/drawing/2014/main" id="{A3A9DEEE-315D-4AB7-AF83-B65C0FECE1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69" y="1665985"/>
                        <a:ext cx="269398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F307F678-0539-49CB-8D02-28DC190C20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741130"/>
              </p:ext>
            </p:extLst>
          </p:nvPr>
        </p:nvGraphicFramePr>
        <p:xfrm>
          <a:off x="1237901" y="5374650"/>
          <a:ext cx="53911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9" imgW="1841400" imgH="469800" progId="Equation.DSMT4">
                  <p:embed/>
                </p:oleObj>
              </mc:Choice>
              <mc:Fallback>
                <p:oleObj name="Equation" r:id="rId9" imgW="1841400" imgH="469800" progId="Equation.DSMT4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F307F678-0539-49CB-8D02-28DC190C20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901" y="5374650"/>
                        <a:ext cx="539115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矩形 13">
            <a:extLst>
              <a:ext uri="{FF2B5EF4-FFF2-40B4-BE49-F238E27FC236}">
                <a16:creationId xmlns:a16="http://schemas.microsoft.com/office/drawing/2014/main" id="{0CAC0940-59A7-463D-9260-540F59C51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41" y="1083347"/>
            <a:ext cx="296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连续带电体的静电能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9945" name="Object 15">
            <a:extLst>
              <a:ext uri="{FF2B5EF4-FFF2-40B4-BE49-F238E27FC236}">
                <a16:creationId xmlns:a16="http://schemas.microsoft.com/office/drawing/2014/main" id="{EA3AA143-C307-418D-B81F-31D2771E4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758959"/>
              </p:ext>
            </p:extLst>
          </p:nvPr>
        </p:nvGraphicFramePr>
        <p:xfrm>
          <a:off x="6479712" y="1520728"/>
          <a:ext cx="2544762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公式" r:id="rId11" imgW="888614" imgH="393529" progId="Equation.3">
                  <p:embed/>
                </p:oleObj>
              </mc:Choice>
              <mc:Fallback>
                <p:oleObj name="公式" r:id="rId11" imgW="888614" imgH="393529" progId="Equation.3">
                  <p:embed/>
                  <p:pic>
                    <p:nvPicPr>
                      <p:cNvPr id="39945" name="Object 15">
                        <a:extLst>
                          <a:ext uri="{FF2B5EF4-FFF2-40B4-BE49-F238E27FC236}">
                            <a16:creationId xmlns:a16="http://schemas.microsoft.com/office/drawing/2014/main" id="{EA3AA143-C307-418D-B81F-31D2771E44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9712" y="1520728"/>
                        <a:ext cx="2544762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  <p:bldP spid="399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DE796D36-39CE-4A11-92AA-60C6DB38E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543477"/>
              </p:ext>
            </p:extLst>
          </p:nvPr>
        </p:nvGraphicFramePr>
        <p:xfrm>
          <a:off x="899505" y="1087009"/>
          <a:ext cx="29352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3" imgW="1320480" imgH="457200" progId="Equation.DSMT4">
                  <p:embed/>
                </p:oleObj>
              </mc:Choice>
              <mc:Fallback>
                <p:oleObj name="Equation" r:id="rId3" imgW="1320480" imgH="45720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DE796D36-39CE-4A11-92AA-60C6DB38EB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05" y="1087009"/>
                        <a:ext cx="293528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790CE186-2716-4C20-A013-D2AD8773E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" y="371476"/>
            <a:ext cx="84296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ea typeface="华文中宋" panose="02010600040101010101" pitchFamily="2" charset="-122"/>
              </a:rPr>
              <a:t>一组导体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…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zh-CN" altLang="en-US" sz="24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第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个导体所带电量为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Q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，电势为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C2DA020-39AE-4CF8-B001-209898C2D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843" y="2298556"/>
            <a:ext cx="354043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dirty="0">
                <a:ea typeface="华文中宋" panose="02010600040101010101" pitchFamily="2" charset="-122"/>
              </a:rPr>
              <a:t>对电容器两极板</a:t>
            </a:r>
            <a:r>
              <a:rPr lang="en-US" altLang="zh-CN" sz="2400" b="1" dirty="0">
                <a:ea typeface="华文中宋" panose="02010600040101010101" pitchFamily="2" charset="-122"/>
              </a:rPr>
              <a:t>A</a:t>
            </a:r>
            <a:r>
              <a:rPr lang="zh-CN" altLang="en-US" sz="2400" b="1" dirty="0">
                <a:ea typeface="华文中宋" panose="02010600040101010101" pitchFamily="2" charset="-122"/>
              </a:rPr>
              <a:t>，</a:t>
            </a:r>
            <a:r>
              <a:rPr lang="en-US" altLang="zh-CN" sz="2400" b="1" dirty="0">
                <a:ea typeface="华文中宋" panose="02010600040101010101" pitchFamily="2" charset="-122"/>
              </a:rPr>
              <a:t>B</a:t>
            </a:r>
            <a:r>
              <a:rPr lang="zh-CN" altLang="en-US" sz="2400" b="1" dirty="0">
                <a:ea typeface="华文中宋" panose="02010600040101010101" pitchFamily="2" charset="-122"/>
              </a:rPr>
              <a:t>，</a:t>
            </a:r>
            <a:endParaRPr lang="en-US" altLang="zh-CN" sz="2400" b="1" dirty="0">
              <a:ea typeface="华文中宋" panose="02010600040101010101" pitchFamily="2" charset="-122"/>
            </a:endParaRPr>
          </a:p>
        </p:txBody>
      </p:sp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945F2F37-A436-44F4-9DF2-022455D54B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981541"/>
              </p:ext>
            </p:extLst>
          </p:nvPr>
        </p:nvGraphicFramePr>
        <p:xfrm>
          <a:off x="3141256" y="3870666"/>
          <a:ext cx="46863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5" imgW="2108160" imgH="431640" progId="Equation.DSMT4">
                  <p:embed/>
                </p:oleObj>
              </mc:Choice>
              <mc:Fallback>
                <p:oleObj name="Equation" r:id="rId5" imgW="2108160" imgH="431640" progId="Equation.DSMT4">
                  <p:embed/>
                  <p:pic>
                    <p:nvPicPr>
                      <p:cNvPr id="16389" name="Object 5">
                        <a:extLst>
                          <a:ext uri="{FF2B5EF4-FFF2-40B4-BE49-F238E27FC236}">
                            <a16:creationId xmlns:a16="http://schemas.microsoft.com/office/drawing/2014/main" id="{945F2F37-A436-44F4-9DF2-022455D54B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256" y="3870666"/>
                        <a:ext cx="46863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58FBFDB-5A12-499B-9740-1DA4A10B93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223228"/>
              </p:ext>
            </p:extLst>
          </p:nvPr>
        </p:nvGraphicFramePr>
        <p:xfrm>
          <a:off x="6081745" y="1036938"/>
          <a:ext cx="1818591" cy="1066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7" imgW="736560" imgH="431640" progId="Equation.DSMT4">
                  <p:embed/>
                </p:oleObj>
              </mc:Choice>
              <mc:Fallback>
                <p:oleObj name="Equation" r:id="rId7" imgW="736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81745" y="1036938"/>
                        <a:ext cx="1818591" cy="1066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0782A3E-D36E-4238-BBCF-7BCD04766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560665"/>
              </p:ext>
            </p:extLst>
          </p:nvPr>
        </p:nvGraphicFramePr>
        <p:xfrm>
          <a:off x="3834792" y="1147049"/>
          <a:ext cx="2278895" cy="942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9" imgW="1104840" imgH="457200" progId="Equation.DSMT4">
                  <p:embed/>
                </p:oleObj>
              </mc:Choice>
              <mc:Fallback>
                <p:oleObj name="Equation" r:id="rId9" imgW="1104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34792" y="1147049"/>
                        <a:ext cx="2278895" cy="942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BF08559-3E92-4BFE-898F-5674CC958D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974461"/>
              </p:ext>
            </p:extLst>
          </p:nvPr>
        </p:nvGraphicFramePr>
        <p:xfrm>
          <a:off x="7512050" y="4859338"/>
          <a:ext cx="103981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11" imgW="495000" imgH="393480" progId="Equation.DSMT4">
                  <p:embed/>
                </p:oleObj>
              </mc:Choice>
              <mc:Fallback>
                <p:oleObj name="Equation" r:id="rId11" imgW="495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12050" y="4859338"/>
                        <a:ext cx="1039813" cy="82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C1E0A83-8591-44C8-A26A-4285EFD1BB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669594"/>
              </p:ext>
            </p:extLst>
          </p:nvPr>
        </p:nvGraphicFramePr>
        <p:xfrm>
          <a:off x="5091113" y="4830763"/>
          <a:ext cx="23653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13" imgW="1054080" imgH="393480" progId="Equation.DSMT4">
                  <p:embed/>
                </p:oleObj>
              </mc:Choice>
              <mc:Fallback>
                <p:oleObj name="Equation" r:id="rId13" imgW="1054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91113" y="4830763"/>
                        <a:ext cx="2365375" cy="884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AA4701AF-56A3-4602-821C-E85E1D04AE5A}"/>
              </a:ext>
            </a:extLst>
          </p:cNvPr>
          <p:cNvGrpSpPr/>
          <p:nvPr/>
        </p:nvGrpSpPr>
        <p:grpSpPr>
          <a:xfrm>
            <a:off x="899505" y="2298556"/>
            <a:ext cx="1207760" cy="3050610"/>
            <a:chOff x="1097251" y="2720381"/>
            <a:chExt cx="1207760" cy="305061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57CE2E-0F82-4C56-B0D0-18F19338C48D}"/>
                </a:ext>
              </a:extLst>
            </p:cNvPr>
            <p:cNvSpPr/>
            <p:nvPr/>
          </p:nvSpPr>
          <p:spPr>
            <a:xfrm>
              <a:off x="1157592" y="3298681"/>
              <a:ext cx="272374" cy="2472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++++++++</a:t>
              </a:r>
              <a:endParaRPr lang="zh-CN" altLang="en-US" sz="28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E72837F-3DBF-464F-ADC3-4CBB191F4022}"/>
                </a:ext>
              </a:extLst>
            </p:cNvPr>
            <p:cNvSpPr/>
            <p:nvPr/>
          </p:nvSpPr>
          <p:spPr>
            <a:xfrm>
              <a:off x="2008138" y="3298681"/>
              <a:ext cx="272374" cy="2472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---------</a:t>
              </a:r>
              <a:endParaRPr lang="zh-CN" altLang="en-US" sz="2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A779D01-C5EF-4FF3-8270-A8540CBD2480}"/>
                </a:ext>
              </a:extLst>
            </p:cNvPr>
            <p:cNvSpPr txBox="1"/>
            <p:nvPr/>
          </p:nvSpPr>
          <p:spPr>
            <a:xfrm>
              <a:off x="1097251" y="2720381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zh-CN" altLang="en-US" sz="28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9B1D934-EDCC-4891-845B-B1A028709D57}"/>
                </a:ext>
              </a:extLst>
            </p:cNvPr>
            <p:cNvSpPr txBox="1"/>
            <p:nvPr/>
          </p:nvSpPr>
          <p:spPr>
            <a:xfrm>
              <a:off x="1924779" y="2720381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zh-CN" altLang="en-US" sz="2800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E4A235E8-D903-4682-A04A-98BCD5F782C6}"/>
              </a:ext>
            </a:extLst>
          </p:cNvPr>
          <p:cNvSpPr/>
          <p:nvPr/>
        </p:nvSpPr>
        <p:spPr>
          <a:xfrm>
            <a:off x="3141256" y="2899361"/>
            <a:ext cx="3949566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=-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=Q,    U=U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AAB9B1C-A3C3-4AF2-A1E2-44F67539AB46}"/>
              </a:ext>
            </a:extLst>
          </p:cNvPr>
          <p:cNvSpPr txBox="1"/>
          <p:nvPr/>
        </p:nvSpPr>
        <p:spPr>
          <a:xfrm>
            <a:off x="352057" y="6025841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从带电体相互作用能得到的静电能和电容器储能完全等价！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s://gss0.bdstatic.com/94o3dSag_xI4khGkpoWK1HF6hhy/baike/c0%3Dbaike80%2C5%2C5%2C80%2C26/sign=10e7d16c209759ee5e5d6899d3922873/5d6034a85edf8db1d30ec9050f23dd54564e74aa.jpg">
            <a:extLst>
              <a:ext uri="{FF2B5EF4-FFF2-40B4-BE49-F238E27FC236}">
                <a16:creationId xmlns:a16="http://schemas.microsoft.com/office/drawing/2014/main" id="{7B095732-38F7-4A44-9CAE-BD5EF1750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6431" y="801512"/>
            <a:ext cx="2659770" cy="26479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896E629-C6DD-4602-9089-750D8FB7A35B}"/>
              </a:ext>
            </a:extLst>
          </p:cNvPr>
          <p:cNvGrpSpPr/>
          <p:nvPr/>
        </p:nvGrpSpPr>
        <p:grpSpPr>
          <a:xfrm>
            <a:off x="4186667" y="781071"/>
            <a:ext cx="3782354" cy="2647929"/>
            <a:chOff x="1187624" y="1196752"/>
            <a:chExt cx="6336704" cy="4752528"/>
          </a:xfrm>
        </p:grpSpPr>
        <p:pic>
          <p:nvPicPr>
            <p:cNvPr id="6" name="Picture 5" descr="https://gimg2.baidu.com/image_search/src=http%3A%2F%2Fimg.alicdn.com%2Fi3%2F583531019%2FO1CN01jBvic41JOk6YY27Mi_%21%21583531019.jpg&amp;refer=http%3A%2F%2Fimg.alicdn.com&amp;app=2002&amp;size=f9999,10000&amp;q=a80&amp;n=0&amp;g=0n&amp;fmt=auto?sec=1680683996&amp;t=b74499039526d89e28c64a66b2882c2b">
              <a:extLst>
                <a:ext uri="{FF2B5EF4-FFF2-40B4-BE49-F238E27FC236}">
                  <a16:creationId xmlns:a16="http://schemas.microsoft.com/office/drawing/2014/main" id="{AFCB9B7F-B457-4F06-95F3-7F4CC1BD4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196752"/>
              <a:ext cx="6336704" cy="475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D5BF564-8F50-4D01-A919-48EB5CD93EE1}"/>
                </a:ext>
              </a:extLst>
            </p:cNvPr>
            <p:cNvSpPr/>
            <p:nvPr/>
          </p:nvSpPr>
          <p:spPr bwMode="auto">
            <a:xfrm>
              <a:off x="1835696" y="2132855"/>
              <a:ext cx="1152128" cy="936104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4A5C4AC-42FA-415B-AEDA-942FE59A1207}"/>
                </a:ext>
              </a:extLst>
            </p:cNvPr>
            <p:cNvSpPr/>
            <p:nvPr/>
          </p:nvSpPr>
          <p:spPr bwMode="auto">
            <a:xfrm>
              <a:off x="1979712" y="3789041"/>
              <a:ext cx="432048" cy="410780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43B54DA-A2F3-4B55-A6A2-99E9B346E72E}"/>
                </a:ext>
              </a:extLst>
            </p:cNvPr>
            <p:cNvSpPr/>
            <p:nvPr/>
          </p:nvSpPr>
          <p:spPr bwMode="auto">
            <a:xfrm>
              <a:off x="2555776" y="3717032"/>
              <a:ext cx="537462" cy="362973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5BCAB0E-55DF-40EE-8D31-99F0F36D3E14}"/>
                </a:ext>
              </a:extLst>
            </p:cNvPr>
            <p:cNvSpPr/>
            <p:nvPr/>
          </p:nvSpPr>
          <p:spPr bwMode="auto">
            <a:xfrm>
              <a:off x="3896992" y="3631458"/>
              <a:ext cx="564397" cy="517622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D53258D-0BC7-4928-97FA-83D2F1983606}"/>
                </a:ext>
              </a:extLst>
            </p:cNvPr>
            <p:cNvSpPr/>
            <p:nvPr/>
          </p:nvSpPr>
          <p:spPr bwMode="auto">
            <a:xfrm>
              <a:off x="4712035" y="3271419"/>
              <a:ext cx="508037" cy="445613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9DFFABC-00AE-465E-B49B-B9B9E1349A42}"/>
                </a:ext>
              </a:extLst>
            </p:cNvPr>
            <p:cNvSpPr/>
            <p:nvPr/>
          </p:nvSpPr>
          <p:spPr bwMode="auto">
            <a:xfrm>
              <a:off x="3963165" y="4199821"/>
              <a:ext cx="432049" cy="372839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A84808F-DC0F-43E4-90DD-30A437785B33}"/>
                </a:ext>
              </a:extLst>
            </p:cNvPr>
            <p:cNvSpPr/>
            <p:nvPr/>
          </p:nvSpPr>
          <p:spPr bwMode="auto">
            <a:xfrm>
              <a:off x="2123728" y="4426787"/>
              <a:ext cx="346474" cy="291746"/>
            </a:xfrm>
            <a:prstGeom prst="ellipse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ext Box 4">
            <a:extLst>
              <a:ext uri="{FF2B5EF4-FFF2-40B4-BE49-F238E27FC236}">
                <a16:creationId xmlns:a16="http://schemas.microsoft.com/office/drawing/2014/main" id="{107E511B-7C4E-4FAE-8521-A489B26BB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77" y="4479416"/>
            <a:ext cx="9151995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按极板形状分有：平行板电容器、球形电容器和柱形电容器等。        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97721DED-6709-4D11-8594-520EFFA48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51" y="5229431"/>
            <a:ext cx="8842939" cy="9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按其中的电介质分有：真空电容器、空气电容器、云母电容器、陶瓷电容器，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…...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C467B35-5FBD-4A89-8CA8-9B3F6EEAA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51" y="6259451"/>
            <a:ext cx="66513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按其电容值：可变电容器和固定电容器。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7FE2B6D1-3617-4C40-B81E-6466C1D06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134" y="62627"/>
            <a:ext cx="14205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电容器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5749DA-E65C-40CE-A7CB-DE53AB86A332}"/>
              </a:ext>
            </a:extLst>
          </p:cNvPr>
          <p:cNvSpPr txBox="1"/>
          <p:nvPr/>
        </p:nvSpPr>
        <p:spPr>
          <a:xfrm>
            <a:off x="919376" y="3468335"/>
            <a:ext cx="296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1745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年发明的莱顿瓶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19CDF0-C5AD-4E95-9E50-462F6F15C30B}"/>
              </a:ext>
            </a:extLst>
          </p:cNvPr>
          <p:cNvSpPr txBox="1"/>
          <p:nvPr/>
        </p:nvSpPr>
        <p:spPr>
          <a:xfrm>
            <a:off x="4398813" y="353396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现代集成电路中的电容器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2FAEB554-03FA-4677-B14C-F8031E84C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84" y="4000251"/>
            <a:ext cx="26564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电容器的分类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utoUpdateAnimBg="0"/>
      <p:bldP spid="16" grpId="0" autoUpdateAnimBg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4C730813-679D-4A2A-A349-07929C1E1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551" y="255976"/>
            <a:ext cx="9263231" cy="2057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一、孤立导体的电容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孤立导体：空间只有一个导体，在其附近没有其它导体和带电体。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DC3A06BD-70FE-487A-9DDD-3D3887354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3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9E781F3A-6378-4C9F-81A8-E878D0744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974696"/>
              </p:ext>
            </p:extLst>
          </p:nvPr>
        </p:nvGraphicFramePr>
        <p:xfrm>
          <a:off x="1907084" y="2406066"/>
          <a:ext cx="11969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444240" imgH="393480" progId="Equation.DSMT4">
                  <p:embed/>
                </p:oleObj>
              </mc:Choice>
              <mc:Fallback>
                <p:oleObj name="Equation" r:id="rId3" imgW="444240" imgH="393480" progId="Equation.DSMT4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9E781F3A-6378-4C9F-81A8-E878D07447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084" y="2406066"/>
                        <a:ext cx="1196975" cy="1025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6">
            <a:extLst>
              <a:ext uri="{FF2B5EF4-FFF2-40B4-BE49-F238E27FC236}">
                <a16:creationId xmlns:a16="http://schemas.microsoft.com/office/drawing/2014/main" id="{972B4226-BB1C-47AC-BC37-89E9BB0D4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8D200503-F8C5-4061-971A-265B93D8BC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199289"/>
              </p:ext>
            </p:extLst>
          </p:nvPr>
        </p:nvGraphicFramePr>
        <p:xfrm>
          <a:off x="2222635" y="5012983"/>
          <a:ext cx="39354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5" imgW="1726920" imgH="215640" progId="Equation.DSMT4">
                  <p:embed/>
                </p:oleObj>
              </mc:Choice>
              <mc:Fallback>
                <p:oleObj name="Equation" r:id="rId5" imgW="1726920" imgH="215640" progId="Equation.DSMT4">
                  <p:embed/>
                  <p:pic>
                    <p:nvPicPr>
                      <p:cNvPr id="10247" name="Object 7">
                        <a:extLst>
                          <a:ext uri="{FF2B5EF4-FFF2-40B4-BE49-F238E27FC236}">
                            <a16:creationId xmlns:a16="http://schemas.microsoft.com/office/drawing/2014/main" id="{8D200503-F8C5-4061-971A-265B93D8BC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635" y="5012983"/>
                        <a:ext cx="39354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8" name="Picture 8">
            <a:extLst>
              <a:ext uri="{FF2B5EF4-FFF2-40B4-BE49-F238E27FC236}">
                <a16:creationId xmlns:a16="http://schemas.microsoft.com/office/drawing/2014/main" id="{495237BD-A74A-4CA4-AFE5-AD4920DD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337" y="2406066"/>
            <a:ext cx="3858231" cy="1118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2138A06-7C2F-4C88-9C0F-773DDF8B677A}"/>
              </a:ext>
            </a:extLst>
          </p:cNvPr>
          <p:cNvSpPr/>
          <p:nvPr/>
        </p:nvSpPr>
        <p:spPr>
          <a:xfrm>
            <a:off x="-334319" y="1490861"/>
            <a:ext cx="9207960" cy="1207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6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孤立导体的电容：使导体每升高单位电势所需的电量。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2400" dirty="0"/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8B80F2-B48B-4745-A1DA-DB859547E4EE}"/>
              </a:ext>
            </a:extLst>
          </p:cNvPr>
          <p:cNvSpPr txBox="1"/>
          <p:nvPr/>
        </p:nvSpPr>
        <p:spPr>
          <a:xfrm>
            <a:off x="138551" y="3595267"/>
            <a:ext cx="8212645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与导体的形状、大小有关，与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无关（在一定范围内）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反应了导体的储能能力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245305D-8AB2-417E-BF4B-786811665F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447791"/>
              </p:ext>
            </p:extLst>
          </p:nvPr>
        </p:nvGraphicFramePr>
        <p:xfrm>
          <a:off x="1601787" y="5772635"/>
          <a:ext cx="59404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8" imgW="2197080" imgH="228600" progId="Equation.DSMT4">
                  <p:embed/>
                </p:oleObj>
              </mc:Choice>
              <mc:Fallback>
                <p:oleObj name="Equation" r:id="rId8" imgW="2197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01787" y="5772635"/>
                        <a:ext cx="594042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>
            <a:extLst>
              <a:ext uri="{FF2B5EF4-FFF2-40B4-BE49-F238E27FC236}">
                <a16:creationId xmlns:a16="http://schemas.microsoft.com/office/drawing/2014/main" id="{EA3A937E-C06B-4FC9-945A-8D3D08CA8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16" y="205384"/>
            <a:ext cx="6746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例题：半径为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的孤立导体球的电容？</a:t>
            </a:r>
          </a:p>
        </p:txBody>
      </p:sp>
      <p:sp>
        <p:nvSpPr>
          <p:cNvPr id="20483" name="Text Box 5">
            <a:extLst>
              <a:ext uri="{FF2B5EF4-FFF2-40B4-BE49-F238E27FC236}">
                <a16:creationId xmlns:a16="http://schemas.microsoft.com/office/drawing/2014/main" id="{203DA9C7-2FD2-4062-BBEF-102CDF611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141663"/>
            <a:ext cx="662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414" name="Object 6">
            <a:extLst>
              <a:ext uri="{FF2B5EF4-FFF2-40B4-BE49-F238E27FC236}">
                <a16:creationId xmlns:a16="http://schemas.microsoft.com/office/drawing/2014/main" id="{6706837F-528D-4202-809A-84856C78BD0D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6444483"/>
              </p:ext>
            </p:extLst>
          </p:nvPr>
        </p:nvGraphicFramePr>
        <p:xfrm>
          <a:off x="513573" y="963707"/>
          <a:ext cx="3335337" cy="118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3" imgW="1218671" imgH="431613" progId="Equation.DSMT4">
                  <p:embed/>
                </p:oleObj>
              </mc:Choice>
              <mc:Fallback>
                <p:oleObj name="Equation" r:id="rId3" imgW="1218671" imgH="431613" progId="Equation.DSMT4">
                  <p:embed/>
                  <p:pic>
                    <p:nvPicPr>
                      <p:cNvPr id="17414" name="Object 6">
                        <a:extLst>
                          <a:ext uri="{FF2B5EF4-FFF2-40B4-BE49-F238E27FC236}">
                            <a16:creationId xmlns:a16="http://schemas.microsoft.com/office/drawing/2014/main" id="{6706837F-528D-4202-809A-84856C78BD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73" y="963707"/>
                        <a:ext cx="3335337" cy="1181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>
            <a:extLst>
              <a:ext uri="{FF2B5EF4-FFF2-40B4-BE49-F238E27FC236}">
                <a16:creationId xmlns:a16="http://schemas.microsoft.com/office/drawing/2014/main" id="{F4575892-45DE-4F64-A6F4-2A32DBA82C39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77710958"/>
              </p:ext>
            </p:extLst>
          </p:nvPr>
        </p:nvGraphicFramePr>
        <p:xfrm>
          <a:off x="4536939" y="939313"/>
          <a:ext cx="2972242" cy="1181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公式" r:id="rId5" imgW="990170" imgH="393529" progId="Equation.3">
                  <p:embed/>
                </p:oleObj>
              </mc:Choice>
              <mc:Fallback>
                <p:oleObj name="公式" r:id="rId5" imgW="990170" imgH="393529" progId="Equation.3">
                  <p:embed/>
                  <p:pic>
                    <p:nvPicPr>
                      <p:cNvPr id="17417" name="Object 9">
                        <a:extLst>
                          <a:ext uri="{FF2B5EF4-FFF2-40B4-BE49-F238E27FC236}">
                            <a16:creationId xmlns:a16="http://schemas.microsoft.com/office/drawing/2014/main" id="{F4575892-45DE-4F64-A6F4-2A32DBA82C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6939" y="939313"/>
                        <a:ext cx="2972242" cy="1181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Picture 3">
            <a:extLst>
              <a:ext uri="{FF2B5EF4-FFF2-40B4-BE49-F238E27FC236}">
                <a16:creationId xmlns:a16="http://schemas.microsoft.com/office/drawing/2014/main" id="{FAB14206-C919-4BB1-BB96-33320225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73" y="2453852"/>
            <a:ext cx="3606089" cy="48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7F74927-2787-4EF7-B66E-DFBCF50FD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951413"/>
              </p:ext>
            </p:extLst>
          </p:nvPr>
        </p:nvGraphicFramePr>
        <p:xfrm>
          <a:off x="4939634" y="2396045"/>
          <a:ext cx="2646815" cy="54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8" imgW="977476" imgH="203112" progId="Equation.DSMT4">
                  <p:embed/>
                </p:oleObj>
              </mc:Choice>
              <mc:Fallback>
                <p:oleObj name="Equation" r:id="rId8" imgW="977476" imgH="203112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7F74927-2787-4EF7-B66E-DFBCF50FD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634" y="2396045"/>
                        <a:ext cx="2646815" cy="5489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>
            <a:extLst>
              <a:ext uri="{FF2B5EF4-FFF2-40B4-BE49-F238E27FC236}">
                <a16:creationId xmlns:a16="http://schemas.microsoft.com/office/drawing/2014/main" id="{C4968096-6D12-4E44-912C-E7BCE5E0C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67" y="3351279"/>
            <a:ext cx="6746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地球同等大小的导体球的电容为：</a:t>
            </a:r>
          </a:p>
        </p:txBody>
      </p:sp>
      <p:pic>
        <p:nvPicPr>
          <p:cNvPr id="20489" name="Picture 4">
            <a:extLst>
              <a:ext uri="{FF2B5EF4-FFF2-40B4-BE49-F238E27FC236}">
                <a16:creationId xmlns:a16="http://schemas.microsoft.com/office/drawing/2014/main" id="{D91AA050-F8E1-48FC-B65B-D120012C5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9" y="4243127"/>
            <a:ext cx="3507380" cy="50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CE15C6D-872D-4BB6-88C0-D3B40D5F4255}"/>
              </a:ext>
            </a:extLst>
          </p:cNvPr>
          <p:cNvSpPr txBox="1"/>
          <p:nvPr/>
        </p:nvSpPr>
        <p:spPr>
          <a:xfrm>
            <a:off x="352567" y="5119165"/>
            <a:ext cx="3470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地球实际电容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1~2F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073" name="Picture 25" descr="https://pic1.zhimg.com/v2-238875e0a5565ba9d670868d56ef3b90_r.jpg">
            <a:extLst>
              <a:ext uri="{FF2B5EF4-FFF2-40B4-BE49-F238E27FC236}">
                <a16:creationId xmlns:a16="http://schemas.microsoft.com/office/drawing/2014/main" id="{56A8BCFE-753F-463E-A7BE-86A50D01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566" y="4018979"/>
            <a:ext cx="4590288" cy="280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A86AA14-0167-44A1-AA6C-84190B399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476" y="207963"/>
            <a:ext cx="3024187" cy="701675"/>
          </a:xfrm>
        </p:spPr>
        <p:txBody>
          <a:bodyPr/>
          <a:lstStyle/>
          <a:p>
            <a:pPr algn="just" eaLnBrk="1" hangingPunct="1"/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电容器</a:t>
            </a:r>
            <a:endParaRPr lang="zh-CN" altLang="en-US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1E17D9F-F76A-4DE9-9389-1F52513B2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8476" y="1082100"/>
            <a:ext cx="5160962" cy="208915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导体附近有其它导体存在，则导体的电势不仅与它本身所带的电量有关，而且还与其它导体的形状和相对位置有关。</a:t>
            </a:r>
          </a:p>
        </p:txBody>
      </p:sp>
      <p:graphicFrame>
        <p:nvGraphicFramePr>
          <p:cNvPr id="11272" name="Object 8">
            <a:extLst>
              <a:ext uri="{FF2B5EF4-FFF2-40B4-BE49-F238E27FC236}">
                <a16:creationId xmlns:a16="http://schemas.microsoft.com/office/drawing/2014/main" id="{01170B23-B3C2-4819-BCE0-CFF7C2FE4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966791"/>
              </p:ext>
            </p:extLst>
          </p:nvPr>
        </p:nvGraphicFramePr>
        <p:xfrm>
          <a:off x="2854719" y="5640962"/>
          <a:ext cx="2222638" cy="1167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837836" imgH="431613" progId="Equation.DSMT4">
                  <p:embed/>
                </p:oleObj>
              </mc:Choice>
              <mc:Fallback>
                <p:oleObj name="Equation" r:id="rId3" imgW="837836" imgH="431613" progId="Equation.DSMT4">
                  <p:embed/>
                  <p:pic>
                    <p:nvPicPr>
                      <p:cNvPr id="11272" name="Object 8">
                        <a:extLst>
                          <a:ext uri="{FF2B5EF4-FFF2-40B4-BE49-F238E27FC236}">
                            <a16:creationId xmlns:a16="http://schemas.microsoft.com/office/drawing/2014/main" id="{01170B23-B3C2-4819-BCE0-CFF7C2FE4C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719" y="5640962"/>
                        <a:ext cx="2222638" cy="1167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1">
            <a:extLst>
              <a:ext uri="{FF2B5EF4-FFF2-40B4-BE49-F238E27FC236}">
                <a16:creationId xmlns:a16="http://schemas.microsoft.com/office/drawing/2014/main" id="{A22629D2-7C83-4836-9686-0B35C8C45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81" y="3342490"/>
            <a:ext cx="5047338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采用静电屏蔽的办法可消   除其它导体的影响。</a:t>
            </a:r>
          </a:p>
        </p:txBody>
      </p:sp>
      <p:sp>
        <p:nvSpPr>
          <p:cNvPr id="11276" name="Text Box 12">
            <a:extLst>
              <a:ext uri="{FF2B5EF4-FFF2-40B4-BE49-F238E27FC236}">
                <a16:creationId xmlns:a16="http://schemas.microsoft.com/office/drawing/2014/main" id="{DE89235A-8B90-4147-AE8A-DA468EB69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59" y="4473856"/>
            <a:ext cx="4803299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由导体腔和其腔内的导体组成的导体系，叫做电容器。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EAB7B-CAC6-4C63-8022-840AFDA82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850" y="2603101"/>
            <a:ext cx="3314700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391A43F-6316-49D5-B358-0265E2E3B27D}"/>
              </a:ext>
            </a:extLst>
          </p:cNvPr>
          <p:cNvGrpSpPr/>
          <p:nvPr/>
        </p:nvGrpSpPr>
        <p:grpSpPr>
          <a:xfrm>
            <a:off x="5616000" y="504000"/>
            <a:ext cx="3189524" cy="1700990"/>
            <a:chOff x="5616000" y="504000"/>
            <a:chExt cx="3189524" cy="170099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E280B4F-A8BE-4A46-93F7-3CD5FC39D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9218" y="721468"/>
              <a:ext cx="1425763" cy="118992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CD8A616-8AEE-4D47-AC4F-DD4776CB1E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02" r="-11902"/>
            <a:stretch/>
          </p:blipFill>
          <p:spPr>
            <a:xfrm>
              <a:off x="5616000" y="1130699"/>
              <a:ext cx="979222" cy="107429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5DC5B6E-56FE-435A-8035-50801533C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74" b="-26874"/>
            <a:stretch/>
          </p:blipFill>
          <p:spPr>
            <a:xfrm>
              <a:off x="8014981" y="504000"/>
              <a:ext cx="790543" cy="790543"/>
            </a:xfrm>
            <a:prstGeom prst="rect">
              <a:avLst/>
            </a:prstGeom>
          </p:spPr>
        </p:pic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28573A75-2788-4AE3-85E9-F28203D98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58" y="5775900"/>
            <a:ext cx="4803299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电容器的电容：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  <p:bldP spid="11275" grpId="0"/>
      <p:bldP spid="11276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63D71E9-2C38-42E6-8B5E-AF00F8E70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80" y="287737"/>
            <a:ext cx="8748713" cy="1447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3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平行板电容器</a:t>
            </a:r>
            <a:r>
              <a:rPr lang="zh-CN" altLang="en-US" sz="3800" dirty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7F7EF53-957F-4783-8782-9E62B5B2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06C0CDDA-8B5B-4D34-A4BF-42BF3B30AC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378082"/>
              </p:ext>
            </p:extLst>
          </p:nvPr>
        </p:nvGraphicFramePr>
        <p:xfrm>
          <a:off x="1344310" y="4334771"/>
          <a:ext cx="1443511" cy="119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3" imgW="533160" imgH="431640" progId="Equation.DSMT4">
                  <p:embed/>
                </p:oleObj>
              </mc:Choice>
              <mc:Fallback>
                <p:oleObj name="Equation" r:id="rId3" imgW="533160" imgH="431640" progId="Equation.DSMT4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06C0CDDA-8B5B-4D34-A4BF-42BF3B30AC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310" y="4334771"/>
                        <a:ext cx="1443511" cy="119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5">
            <a:extLst>
              <a:ext uri="{FF2B5EF4-FFF2-40B4-BE49-F238E27FC236}">
                <a16:creationId xmlns:a16="http://schemas.microsoft.com/office/drawing/2014/main" id="{0C1A3C34-439D-40D6-B4E5-68949D70A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2848118D-EC0F-48FC-8779-81C5FAED6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466462"/>
              </p:ext>
            </p:extLst>
          </p:nvPr>
        </p:nvGraphicFramePr>
        <p:xfrm>
          <a:off x="1441587" y="5584644"/>
          <a:ext cx="2781300" cy="101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r:id="rId5" imgW="1218671" imgH="431613" progId="Equation.3">
                  <p:embed/>
                </p:oleObj>
              </mc:Choice>
              <mc:Fallback>
                <p:oleObj r:id="rId5" imgW="1218671" imgH="431613" progId="Equation.3">
                  <p:embed/>
                  <p:pic>
                    <p:nvPicPr>
                      <p:cNvPr id="12294" name="Object 6">
                        <a:extLst>
                          <a:ext uri="{FF2B5EF4-FFF2-40B4-BE49-F238E27FC236}">
                            <a16:creationId xmlns:a16="http://schemas.microsoft.com/office/drawing/2014/main" id="{2848118D-EC0F-48FC-8779-81C5FAED64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587" y="5584644"/>
                        <a:ext cx="2781300" cy="101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8">
            <a:extLst>
              <a:ext uri="{FF2B5EF4-FFF2-40B4-BE49-F238E27FC236}">
                <a16:creationId xmlns:a16="http://schemas.microsoft.com/office/drawing/2014/main" id="{CBBF0485-9370-4E3E-B967-206400C64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3119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pic>
        <p:nvPicPr>
          <p:cNvPr id="12298" name="Picture 10">
            <a:extLst>
              <a:ext uri="{FF2B5EF4-FFF2-40B4-BE49-F238E27FC236}">
                <a16:creationId xmlns:a16="http://schemas.microsoft.com/office/drawing/2014/main" id="{07A438B5-4E85-4F07-97AF-E3CE97F41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812" y="2155849"/>
            <a:ext cx="4254364" cy="173990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1CCC92D-8D1F-4E65-B8B8-4E797BFD3B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880727"/>
              </p:ext>
            </p:extLst>
          </p:nvPr>
        </p:nvGraphicFramePr>
        <p:xfrm>
          <a:off x="2787821" y="4451064"/>
          <a:ext cx="2781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8" imgW="1130040" imgH="330120" progId="Equation.DSMT4">
                  <p:embed/>
                </p:oleObj>
              </mc:Choice>
              <mc:Fallback>
                <p:oleObj name="Equation" r:id="rId8" imgW="11300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87821" y="4451064"/>
                        <a:ext cx="27813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23D0C13-FCF7-42B1-B3F1-E9E82D095447}"/>
              </a:ext>
            </a:extLst>
          </p:cNvPr>
          <p:cNvSpPr txBox="1"/>
          <p:nvPr/>
        </p:nvSpPr>
        <p:spPr>
          <a:xfrm>
            <a:off x="528523" y="3772329"/>
            <a:ext cx="4147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设极板分别带电量为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dirty="0">
                <a:latin typeface="Symbol" panose="05050102010706020507" pitchFamily="18" charset="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dirty="0">
                <a:latin typeface="Symbol" panose="05050102010706020507" pitchFamily="18" charset="2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53C2F15E-99D2-405B-BE7C-1A345AC0E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674435"/>
              </p:ext>
            </p:extLst>
          </p:nvPr>
        </p:nvGraphicFramePr>
        <p:xfrm>
          <a:off x="1667223" y="2454356"/>
          <a:ext cx="2064932" cy="1084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10" imgW="837836" imgH="431613" progId="Equation.DSMT4">
                  <p:embed/>
                </p:oleObj>
              </mc:Choice>
              <mc:Fallback>
                <p:oleObj name="Equation" r:id="rId10" imgW="837836" imgH="431613" progId="Equation.DSMT4">
                  <p:embed/>
                  <p:pic>
                    <p:nvPicPr>
                      <p:cNvPr id="11272" name="Object 8">
                        <a:extLst>
                          <a:ext uri="{FF2B5EF4-FFF2-40B4-BE49-F238E27FC236}">
                            <a16:creationId xmlns:a16="http://schemas.microsoft.com/office/drawing/2014/main" id="{01170B23-B3C2-4819-BCE0-CFF7C2FE4C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223" y="2454356"/>
                        <a:ext cx="2064932" cy="1084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70EF8A6-7E7E-4029-B24F-85202AA47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010081"/>
              </p:ext>
            </p:extLst>
          </p:nvPr>
        </p:nvGraphicFramePr>
        <p:xfrm>
          <a:off x="6531874" y="4451064"/>
          <a:ext cx="889719" cy="945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12" imgW="406080" imgH="431640" progId="Equation.DSMT4">
                  <p:embed/>
                </p:oleObj>
              </mc:Choice>
              <mc:Fallback>
                <p:oleObj name="Equation" r:id="rId12" imgW="406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31874" y="4451064"/>
                        <a:ext cx="889719" cy="945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8F239D0-046A-46AA-BB83-94C4B5038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504828"/>
              </p:ext>
            </p:extLst>
          </p:nvPr>
        </p:nvGraphicFramePr>
        <p:xfrm>
          <a:off x="5506537" y="4417056"/>
          <a:ext cx="1058626" cy="102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14" imgW="444240" imgH="431640" progId="Equation.DSMT4">
                  <p:embed/>
                </p:oleObj>
              </mc:Choice>
              <mc:Fallback>
                <p:oleObj name="Equation" r:id="rId14" imgW="444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06537" y="4417056"/>
                        <a:ext cx="1058626" cy="1028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0101576-AA51-463A-9589-BF6E480F6F33}"/>
              </a:ext>
            </a:extLst>
          </p:cNvPr>
          <p:cNvSpPr/>
          <p:nvPr/>
        </p:nvSpPr>
        <p:spPr>
          <a:xfrm>
            <a:off x="-14457" y="976091"/>
            <a:ext cx="8639314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板的线度</a:t>
            </a:r>
            <a:r>
              <a:rPr lang="en-US" altLang="zh-CN" sz="2800" b="1" dirty="0">
                <a:ea typeface="黑体" panose="02010609060101010101" pitchFamily="49" charset="-122"/>
              </a:rPr>
              <a:t>&gt;&gt;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板间距离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两块带等量异号电荷的无限大导体平面板（忽略边缘效应）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9B12918-C3A1-4911-B42A-F60B1C7BE317}"/>
              </a:ext>
            </a:extLst>
          </p:cNvPr>
          <p:cNvGrpSpPr/>
          <p:nvPr/>
        </p:nvGrpSpPr>
        <p:grpSpPr>
          <a:xfrm>
            <a:off x="5030127" y="5699257"/>
            <a:ext cx="2246100" cy="602988"/>
            <a:chOff x="5175493" y="5699257"/>
            <a:chExt cx="2246100" cy="602988"/>
          </a:xfrm>
        </p:grpSpPr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2AFCD467-3A3D-4CE7-9716-C721C39BA9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4460126"/>
                </p:ext>
              </p:extLst>
            </p:nvPr>
          </p:nvGraphicFramePr>
          <p:xfrm>
            <a:off x="5175493" y="5699257"/>
            <a:ext cx="535989" cy="602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2" name="Equation" r:id="rId16" imgW="203040" imgH="228600" progId="Equation.DSMT4">
                    <p:embed/>
                  </p:oleObj>
                </mc:Choice>
                <mc:Fallback>
                  <p:oleObj name="Equation" r:id="rId16" imgW="203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175493" y="5699257"/>
                          <a:ext cx="535989" cy="6029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8A66F20-7200-4074-B246-DF22A4DAE2A6}"/>
                </a:ext>
              </a:extLst>
            </p:cNvPr>
            <p:cNvSpPr txBox="1"/>
            <p:nvPr/>
          </p:nvSpPr>
          <p:spPr>
            <a:xfrm>
              <a:off x="5698044" y="576991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真空电容率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>
            <a:extLst>
              <a:ext uri="{FF2B5EF4-FFF2-40B4-BE49-F238E27FC236}">
                <a16:creationId xmlns:a16="http://schemas.microsoft.com/office/drawing/2014/main" id="{52FFF1DB-3882-4793-B096-28307EE0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173038"/>
            <a:ext cx="64627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同心球形电容器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FE9B2B2C-2A83-49E4-8DA6-50942D2DB660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59339736"/>
              </p:ext>
            </p:extLst>
          </p:nvPr>
        </p:nvGraphicFramePr>
        <p:xfrm>
          <a:off x="3222293" y="2230961"/>
          <a:ext cx="2288937" cy="123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4" imgW="799920" imgH="431640" progId="Equation.DSMT4">
                  <p:embed/>
                </p:oleObj>
              </mc:Choice>
              <mc:Fallback>
                <p:oleObj name="Equation" r:id="rId4" imgW="799920" imgH="431640" progId="Equation.DSMT4">
                  <p:embed/>
                  <p:pic>
                    <p:nvPicPr>
                      <p:cNvPr id="20489" name="Object 9">
                        <a:extLst>
                          <a:ext uri="{FF2B5EF4-FFF2-40B4-BE49-F238E27FC236}">
                            <a16:creationId xmlns:a16="http://schemas.microsoft.com/office/drawing/2014/main" id="{FE9B2B2C-2A83-49E4-8DA6-50942D2DB6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293" y="2230961"/>
                        <a:ext cx="2288937" cy="1235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>
            <a:extLst>
              <a:ext uri="{FF2B5EF4-FFF2-40B4-BE49-F238E27FC236}">
                <a16:creationId xmlns:a16="http://schemas.microsoft.com/office/drawing/2014/main" id="{D1F3E275-57FB-4158-8A50-928BF669315A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90603532"/>
              </p:ext>
            </p:extLst>
          </p:nvPr>
        </p:nvGraphicFramePr>
        <p:xfrm>
          <a:off x="425484" y="3543208"/>
          <a:ext cx="3993734" cy="13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公式" r:id="rId6" imgW="1282700" imgH="431800" progId="Equation.3">
                  <p:embed/>
                </p:oleObj>
              </mc:Choice>
              <mc:Fallback>
                <p:oleObj name="公式" r:id="rId6" imgW="1282700" imgH="431800" progId="Equation.3">
                  <p:embed/>
                  <p:pic>
                    <p:nvPicPr>
                      <p:cNvPr id="20493" name="Object 13">
                        <a:extLst>
                          <a:ext uri="{FF2B5EF4-FFF2-40B4-BE49-F238E27FC236}">
                            <a16:creationId xmlns:a16="http://schemas.microsoft.com/office/drawing/2014/main" id="{D1F3E275-57FB-4158-8A50-928BF66931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84" y="3543208"/>
                        <a:ext cx="3993734" cy="1345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>
            <a:extLst>
              <a:ext uri="{FF2B5EF4-FFF2-40B4-BE49-F238E27FC236}">
                <a16:creationId xmlns:a16="http://schemas.microsoft.com/office/drawing/2014/main" id="{A833C904-E3AB-4D4F-9D0A-D5AAF1C6021B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22118300"/>
              </p:ext>
            </p:extLst>
          </p:nvPr>
        </p:nvGraphicFramePr>
        <p:xfrm>
          <a:off x="4516088" y="3520981"/>
          <a:ext cx="3497649" cy="136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公式" r:id="rId8" imgW="1104900" imgH="431800" progId="Equation.3">
                  <p:embed/>
                </p:oleObj>
              </mc:Choice>
              <mc:Fallback>
                <p:oleObj name="公式" r:id="rId8" imgW="1104900" imgH="431800" progId="Equation.3">
                  <p:embed/>
                  <p:pic>
                    <p:nvPicPr>
                      <p:cNvPr id="20497" name="Object 17">
                        <a:extLst>
                          <a:ext uri="{FF2B5EF4-FFF2-40B4-BE49-F238E27FC236}">
                            <a16:creationId xmlns:a16="http://schemas.microsoft.com/office/drawing/2014/main" id="{A833C904-E3AB-4D4F-9D0A-D5AAF1C602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088" y="3520981"/>
                        <a:ext cx="3497649" cy="136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7">
            <a:extLst>
              <a:ext uri="{FF2B5EF4-FFF2-40B4-BE49-F238E27FC236}">
                <a16:creationId xmlns:a16="http://schemas.microsoft.com/office/drawing/2014/main" id="{ACEA77DC-BC3C-4E2E-B1B7-A52E7728D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88913"/>
            <a:ext cx="2732087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Text Box 21">
            <a:extLst>
              <a:ext uri="{FF2B5EF4-FFF2-40B4-BE49-F238E27FC236}">
                <a16:creationId xmlns:a16="http://schemas.microsoft.com/office/drawing/2014/main" id="{4CDA9DA3-D5B4-4251-B40C-159D4A8D7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292600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502" name="Object 22">
            <a:extLst>
              <a:ext uri="{FF2B5EF4-FFF2-40B4-BE49-F238E27FC236}">
                <a16:creationId xmlns:a16="http://schemas.microsoft.com/office/drawing/2014/main" id="{87DC613D-AE0E-4088-A455-0CFD5B1B6465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9745039"/>
              </p:ext>
            </p:extLst>
          </p:nvPr>
        </p:nvGraphicFramePr>
        <p:xfrm>
          <a:off x="522354" y="5182734"/>
          <a:ext cx="3993734" cy="1257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公式" r:id="rId11" imgW="1371600" imgH="431800" progId="Equation.3">
                  <p:embed/>
                </p:oleObj>
              </mc:Choice>
              <mc:Fallback>
                <p:oleObj name="公式" r:id="rId11" imgW="1371600" imgH="431800" progId="Equation.3">
                  <p:embed/>
                  <p:pic>
                    <p:nvPicPr>
                      <p:cNvPr id="20502" name="Object 22">
                        <a:extLst>
                          <a:ext uri="{FF2B5EF4-FFF2-40B4-BE49-F238E27FC236}">
                            <a16:creationId xmlns:a16="http://schemas.microsoft.com/office/drawing/2014/main" id="{87DC613D-AE0E-4088-A455-0CFD5B1B64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354" y="5182734"/>
                        <a:ext cx="3993734" cy="1257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13AD13D-4AAB-4B52-A183-369AC3738849}"/>
              </a:ext>
            </a:extLst>
          </p:cNvPr>
          <p:cNvSpPr txBox="1"/>
          <p:nvPr/>
        </p:nvSpPr>
        <p:spPr>
          <a:xfrm flipH="1">
            <a:off x="522354" y="878917"/>
            <a:ext cx="5583477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设内、外球带电量分别为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+q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-q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，两球体之间的电场：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508369D9-430B-4D05-B0CB-571F1B8C503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251938"/>
            <a:ext cx="6624637" cy="1019175"/>
          </a:xfrm>
          <a:noFill/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3. </a:t>
            </a:r>
            <a:r>
              <a:rPr lang="zh-CN" altLang="en-US" b="1" dirty="0">
                <a:solidFill>
                  <a:srgbClr val="FF0000"/>
                </a:solidFill>
              </a:rPr>
              <a:t>同轴柱形电容器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1FBB203D-5B12-4DF6-A24A-C3A139C451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715489"/>
              </p:ext>
            </p:extLst>
          </p:nvPr>
        </p:nvGraphicFramePr>
        <p:xfrm>
          <a:off x="464057" y="3260344"/>
          <a:ext cx="2739519" cy="102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4" imgW="1180800" imgH="431640" progId="Equation.DSMT4">
                  <p:embed/>
                </p:oleObj>
              </mc:Choice>
              <mc:Fallback>
                <p:oleObj name="Equation" r:id="rId4" imgW="1180800" imgH="431640" progId="Equation.DSMT4">
                  <p:embed/>
                  <p:pic>
                    <p:nvPicPr>
                      <p:cNvPr id="25605" name="Object 5">
                        <a:extLst>
                          <a:ext uri="{FF2B5EF4-FFF2-40B4-BE49-F238E27FC236}">
                            <a16:creationId xmlns:a16="http://schemas.microsoft.com/office/drawing/2014/main" id="{1FBB203D-5B12-4DF6-A24A-C3A139C451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57" y="3260344"/>
                        <a:ext cx="2739519" cy="1028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ED28B3C0-657B-4324-AB86-519F7DAC98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195338"/>
              </p:ext>
            </p:extLst>
          </p:nvPr>
        </p:nvGraphicFramePr>
        <p:xfrm>
          <a:off x="940577" y="4878590"/>
          <a:ext cx="2921304" cy="1667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r:id="rId6" imgW="1130300" imgH="647700" progId="Equation.3">
                  <p:embed/>
                </p:oleObj>
              </mc:Choice>
              <mc:Fallback>
                <p:oleObj r:id="rId6" imgW="1130300" imgH="647700" progId="Equation.3">
                  <p:embed/>
                  <p:pic>
                    <p:nvPicPr>
                      <p:cNvPr id="25606" name="Object 6">
                        <a:extLst>
                          <a:ext uri="{FF2B5EF4-FFF2-40B4-BE49-F238E27FC236}">
                            <a16:creationId xmlns:a16="http://schemas.microsoft.com/office/drawing/2014/main" id="{ED28B3C0-657B-4324-AB86-519F7DAC98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77" y="4878590"/>
                        <a:ext cx="2921304" cy="1667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0" name="Picture 8">
            <a:extLst>
              <a:ext uri="{FF2B5EF4-FFF2-40B4-BE49-F238E27FC236}">
                <a16:creationId xmlns:a16="http://schemas.microsoft.com/office/drawing/2014/main" id="{0E3B82C4-F6B4-4948-A4F2-4FBD3098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87325"/>
            <a:ext cx="3084513" cy="4926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9">
            <a:extLst>
              <a:ext uri="{FF2B5EF4-FFF2-40B4-BE49-F238E27FC236}">
                <a16:creationId xmlns:a16="http://schemas.microsoft.com/office/drawing/2014/main" id="{5C5D6D17-1F93-48AF-BC3A-35E375870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25538"/>
            <a:ext cx="4392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graphicFrame>
        <p:nvGraphicFramePr>
          <p:cNvPr id="25607" name="Object 10">
            <a:extLst>
              <a:ext uri="{FF2B5EF4-FFF2-40B4-BE49-F238E27FC236}">
                <a16:creationId xmlns:a16="http://schemas.microsoft.com/office/drawing/2014/main" id="{AC6BA2A2-97C6-4BEB-BD76-2D8AAF5BCDBE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0360597"/>
              </p:ext>
            </p:extLst>
          </p:nvPr>
        </p:nvGraphicFramePr>
        <p:xfrm>
          <a:off x="1744833" y="1682859"/>
          <a:ext cx="1990590" cy="125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9" imgW="685800" imgH="431640" progId="Equation.DSMT4">
                  <p:embed/>
                </p:oleObj>
              </mc:Choice>
              <mc:Fallback>
                <p:oleObj name="Equation" r:id="rId9" imgW="685800" imgH="431640" progId="Equation.DSMT4">
                  <p:embed/>
                  <p:pic>
                    <p:nvPicPr>
                      <p:cNvPr id="25607" name="Object 10">
                        <a:extLst>
                          <a:ext uri="{FF2B5EF4-FFF2-40B4-BE49-F238E27FC236}">
                            <a16:creationId xmlns:a16="http://schemas.microsoft.com/office/drawing/2014/main" id="{AC6BA2A2-97C6-4BEB-BD76-2D8AAF5BCD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833" y="1682859"/>
                        <a:ext cx="1990590" cy="125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99AA610D-C326-44A6-94B4-5B989E622429}"/>
              </a:ext>
            </a:extLst>
          </p:cNvPr>
          <p:cNvSpPr txBox="1">
            <a:spLocks noChangeArrowheads="1"/>
          </p:cNvSpPr>
          <p:nvPr/>
        </p:nvSpPr>
        <p:spPr>
          <a:xfrm>
            <a:off x="275280" y="1000917"/>
            <a:ext cx="5133298" cy="5945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1" dirty="0"/>
              <a:t>单位长度带电</a:t>
            </a:r>
            <a:r>
              <a:rPr lang="en-US" altLang="zh-CN" sz="2400" b="1" dirty="0"/>
              <a:t>λ</a:t>
            </a:r>
            <a:r>
              <a:rPr lang="zh-CN" altLang="en-US" sz="2400" b="1" dirty="0"/>
              <a:t>， 则两导体间的电场：</a:t>
            </a:r>
            <a:endParaRPr lang="zh-CN" altLang="en-US" sz="240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3A054A1-B8B2-4470-B8FE-F5ADB8C959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613988"/>
              </p:ext>
            </p:extLst>
          </p:nvPr>
        </p:nvGraphicFramePr>
        <p:xfrm>
          <a:off x="3240223" y="3260344"/>
          <a:ext cx="2168355" cy="106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11" imgW="876240" imgH="431640" progId="Equation.DSMT4">
                  <p:embed/>
                </p:oleObj>
              </mc:Choice>
              <mc:Fallback>
                <p:oleObj name="Equation" r:id="rId11" imgW="876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40223" y="3260344"/>
                        <a:ext cx="2168355" cy="106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32B88FA9-B0F0-4B57-A1AA-B2A7F8D7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10E5C9-F253-4148-969A-45D46B770C8B}" type="slidenum">
              <a:rPr kumimoji="0" lang="zh-CN" altLang="en-US" sz="140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651" name="Text Box 4">
            <a:extLst>
              <a:ext uri="{FF2B5EF4-FFF2-40B4-BE49-F238E27FC236}">
                <a16:creationId xmlns:a16="http://schemas.microsoft.com/office/drawing/2014/main" id="{3A445C3C-FF01-46A4-8A38-B8DBE8D8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总结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F6E0DC37-289C-4D69-A2FE-52D2510A6E51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762000"/>
            <a:ext cx="2505075" cy="5257800"/>
            <a:chOff x="3936" y="480"/>
            <a:chExt cx="1578" cy="3312"/>
          </a:xfrm>
        </p:grpSpPr>
        <p:sp>
          <p:nvSpPr>
            <p:cNvPr id="27675" name="Rectangle 6">
              <a:extLst>
                <a:ext uri="{FF2B5EF4-FFF2-40B4-BE49-F238E27FC236}">
                  <a16:creationId xmlns:a16="http://schemas.microsoft.com/office/drawing/2014/main" id="{A9D0D26E-CF77-4811-90F1-80AA95741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480"/>
              <a:ext cx="15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）柱形电容器</a:t>
              </a:r>
            </a:p>
          </p:txBody>
        </p:sp>
        <p:graphicFrame>
          <p:nvGraphicFramePr>
            <p:cNvPr id="27676" name="Object 4">
              <a:extLst>
                <a:ext uri="{FF2B5EF4-FFF2-40B4-BE49-F238E27FC236}">
                  <a16:creationId xmlns:a16="http://schemas.microsoft.com/office/drawing/2014/main" id="{98FE94B3-3C54-4225-B0E9-68A2DD0CAF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0" y="873"/>
            <a:ext cx="1349" cy="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name="Equation" r:id="rId3" imgW="704843" imgH="616050" progId="Equation.3">
                    <p:embed/>
                  </p:oleObj>
                </mc:Choice>
                <mc:Fallback>
                  <p:oleObj name="Equation" r:id="rId3" imgW="704843" imgH="616050" progId="Equation.3">
                    <p:embed/>
                    <p:pic>
                      <p:nvPicPr>
                        <p:cNvPr id="27676" name="Object 4">
                          <a:extLst>
                            <a:ext uri="{FF2B5EF4-FFF2-40B4-BE49-F238E27FC236}">
                              <a16:creationId xmlns:a16="http://schemas.microsoft.com/office/drawing/2014/main" id="{98FE94B3-3C54-4225-B0E9-68A2DD0CAF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" y="873"/>
                          <a:ext cx="1349" cy="9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77" name="Group 8">
              <a:extLst>
                <a:ext uri="{FF2B5EF4-FFF2-40B4-BE49-F238E27FC236}">
                  <a16:creationId xmlns:a16="http://schemas.microsoft.com/office/drawing/2014/main" id="{2525E131-4C4B-42A3-B226-8478AF4B29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872"/>
              <a:ext cx="1056" cy="1920"/>
              <a:chOff x="4512" y="0"/>
              <a:chExt cx="1056" cy="1920"/>
            </a:xfrm>
          </p:grpSpPr>
          <p:sp>
            <p:nvSpPr>
              <p:cNvPr id="27678" name="Oval 9">
                <a:extLst>
                  <a:ext uri="{FF2B5EF4-FFF2-40B4-BE49-F238E27FC236}">
                    <a16:creationId xmlns:a16="http://schemas.microsoft.com/office/drawing/2014/main" id="{47EDF296-2678-49C9-8A3C-D5C2A8433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536"/>
                <a:ext cx="960" cy="384"/>
              </a:xfrm>
              <a:prstGeom prst="ellipse">
                <a:avLst/>
              </a:prstGeom>
              <a:gradFill rotWithShape="0">
                <a:gsLst>
                  <a:gs pos="0">
                    <a:srgbClr val="665200"/>
                  </a:gs>
                  <a:gs pos="50000">
                    <a:srgbClr val="FFCC00"/>
                  </a:gs>
                  <a:gs pos="100000">
                    <a:srgbClr val="665200"/>
                  </a:gs>
                </a:gsLst>
                <a:lin ang="0" scaled="1"/>
              </a:gra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79" name="Rectangle 10">
                <a:extLst>
                  <a:ext uri="{FF2B5EF4-FFF2-40B4-BE49-F238E27FC236}">
                    <a16:creationId xmlns:a16="http://schemas.microsoft.com/office/drawing/2014/main" id="{63D0973F-77BE-4062-955A-82BF4AA87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84"/>
                <a:ext cx="960" cy="1392"/>
              </a:xfrm>
              <a:prstGeom prst="rect">
                <a:avLst/>
              </a:prstGeom>
              <a:gradFill rotWithShape="0">
                <a:gsLst>
                  <a:gs pos="0">
                    <a:srgbClr val="765E00"/>
                  </a:gs>
                  <a:gs pos="50000">
                    <a:srgbClr val="FFCC00"/>
                  </a:gs>
                  <a:gs pos="100000">
                    <a:srgbClr val="765E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80" name="Oval 11">
                <a:extLst>
                  <a:ext uri="{FF2B5EF4-FFF2-40B4-BE49-F238E27FC236}">
                    <a16:creationId xmlns:a16="http://schemas.microsoft.com/office/drawing/2014/main" id="{01FE8FFE-398D-4AD0-BC5A-63FFCA8B2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92"/>
                <a:ext cx="960" cy="384"/>
              </a:xfrm>
              <a:prstGeom prst="ellipse">
                <a:avLst/>
              </a:prstGeom>
              <a:gradFill rotWithShape="0">
                <a:gsLst>
                  <a:gs pos="0">
                    <a:srgbClr val="1A1500"/>
                  </a:gs>
                  <a:gs pos="50000">
                    <a:srgbClr val="FFCC00"/>
                  </a:gs>
                  <a:gs pos="100000">
                    <a:srgbClr val="1A1500"/>
                  </a:gs>
                </a:gsLst>
                <a:lin ang="0" scaled="1"/>
              </a:gradFill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81" name="Line 12">
                <a:extLst>
                  <a:ext uri="{FF2B5EF4-FFF2-40B4-BE49-F238E27FC236}">
                    <a16:creationId xmlns:a16="http://schemas.microsoft.com/office/drawing/2014/main" id="{6E8FD439-EA4E-46A1-9F0F-C87C3C31E3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384"/>
                <a:ext cx="0" cy="1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2" name="Line 13">
                <a:extLst>
                  <a:ext uri="{FF2B5EF4-FFF2-40B4-BE49-F238E27FC236}">
                    <a16:creationId xmlns:a16="http://schemas.microsoft.com/office/drawing/2014/main" id="{32E56419-67F6-48DF-92B9-44AC30F37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384"/>
                <a:ext cx="0" cy="1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0" name="Oval 14">
                <a:extLst>
                  <a:ext uri="{FF2B5EF4-FFF2-40B4-BE49-F238E27FC236}">
                    <a16:creationId xmlns:a16="http://schemas.microsoft.com/office/drawing/2014/main" id="{9868F347-422B-4626-AB17-FF62598A4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88"/>
                <a:ext cx="57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84" name="Line 15">
                <a:extLst>
                  <a:ext uri="{FF2B5EF4-FFF2-40B4-BE49-F238E27FC236}">
                    <a16:creationId xmlns:a16="http://schemas.microsoft.com/office/drawing/2014/main" id="{4B84DD16-250F-4BFF-8FEF-E4DE438E1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2" y="336"/>
                <a:ext cx="192" cy="48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5" name="Line 16">
                <a:extLst>
                  <a:ext uri="{FF2B5EF4-FFF2-40B4-BE49-F238E27FC236}">
                    <a16:creationId xmlns:a16="http://schemas.microsoft.com/office/drawing/2014/main" id="{32344959-7BAA-467E-B58F-080B474E2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56" y="240"/>
                <a:ext cx="336" cy="144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6" name="Text Box 17">
                <a:extLst>
                  <a:ext uri="{FF2B5EF4-FFF2-40B4-BE49-F238E27FC236}">
                    <a16:creationId xmlns:a16="http://schemas.microsoft.com/office/drawing/2014/main" id="{237789F2-84E1-4291-9908-9B90303BB1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4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>
                    <a:solidFill>
                      <a:srgbClr val="080808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endParaRPr lang="en-US" altLang="zh-CN" sz="2400" b="1">
                  <a:solidFill>
                    <a:srgbClr val="080808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87" name="Text Box 18">
                <a:extLst>
                  <a:ext uri="{FF2B5EF4-FFF2-40B4-BE49-F238E27FC236}">
                    <a16:creationId xmlns:a16="http://schemas.microsoft.com/office/drawing/2014/main" id="{DD69274C-4B88-4C07-BF9E-5E63DE496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>
                    <a:solidFill>
                      <a:srgbClr val="080808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endParaRPr lang="en-US" altLang="zh-CN" sz="2400" b="1">
                  <a:solidFill>
                    <a:srgbClr val="080808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88" name="Line 19">
                <a:extLst>
                  <a:ext uri="{FF2B5EF4-FFF2-40B4-BE49-F238E27FC236}">
                    <a16:creationId xmlns:a16="http://schemas.microsoft.com/office/drawing/2014/main" id="{19DBE47D-D421-407C-AAD1-587EC8380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" y="336"/>
                <a:ext cx="0" cy="144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89" name="Text Box 20">
                <a:extLst>
                  <a:ext uri="{FF2B5EF4-FFF2-40B4-BE49-F238E27FC236}">
                    <a16:creationId xmlns:a16="http://schemas.microsoft.com/office/drawing/2014/main" id="{7AC8E1F4-F5CF-451E-BD8B-3064143EE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8" y="96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solidFill>
                      <a:srgbClr val="080808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</a:t>
                </a:r>
              </a:p>
            </p:txBody>
          </p:sp>
        </p:grpSp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D219DB99-42B5-487A-9D5A-7917FE0A8CC4}"/>
              </a:ext>
            </a:extLst>
          </p:cNvPr>
          <p:cNvGrpSpPr>
            <a:grpSpLocks/>
          </p:cNvGrpSpPr>
          <p:nvPr/>
        </p:nvGrpSpPr>
        <p:grpSpPr bwMode="auto">
          <a:xfrm>
            <a:off x="3084513" y="762000"/>
            <a:ext cx="3025775" cy="5019675"/>
            <a:chOff x="1943" y="480"/>
            <a:chExt cx="1906" cy="3162"/>
          </a:xfrm>
        </p:grpSpPr>
        <p:graphicFrame>
          <p:nvGraphicFramePr>
            <p:cNvPr id="27664" name="Object 3">
              <a:extLst>
                <a:ext uri="{FF2B5EF4-FFF2-40B4-BE49-F238E27FC236}">
                  <a16:creationId xmlns:a16="http://schemas.microsoft.com/office/drawing/2014/main" id="{4EA7B4D8-19E4-4024-B843-092C5616F8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43" y="960"/>
            <a:ext cx="1906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name="Equation" r:id="rId5" imgW="1022396" imgH="425524" progId="Equation.3">
                    <p:embed/>
                  </p:oleObj>
                </mc:Choice>
                <mc:Fallback>
                  <p:oleObj name="Equation" r:id="rId5" imgW="1022396" imgH="425524" progId="Equation.3">
                    <p:embed/>
                    <p:pic>
                      <p:nvPicPr>
                        <p:cNvPr id="27664" name="Object 3">
                          <a:extLst>
                            <a:ext uri="{FF2B5EF4-FFF2-40B4-BE49-F238E27FC236}">
                              <a16:creationId xmlns:a16="http://schemas.microsoft.com/office/drawing/2014/main" id="{4EA7B4D8-19E4-4024-B843-092C5616F8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3" y="960"/>
                          <a:ext cx="1906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5" name="Rectangle 23">
              <a:extLst>
                <a:ext uri="{FF2B5EF4-FFF2-40B4-BE49-F238E27FC236}">
                  <a16:creationId xmlns:a16="http://schemas.microsoft.com/office/drawing/2014/main" id="{941535C8-2D3B-40C1-A98A-4475E53EB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480"/>
              <a:ext cx="17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）球形电容器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：</a:t>
              </a:r>
            </a:p>
          </p:txBody>
        </p:sp>
        <p:grpSp>
          <p:nvGrpSpPr>
            <p:cNvPr id="27666" name="Group 24">
              <a:extLst>
                <a:ext uri="{FF2B5EF4-FFF2-40B4-BE49-F238E27FC236}">
                  <a16:creationId xmlns:a16="http://schemas.microsoft.com/office/drawing/2014/main" id="{D7A48409-643B-47BE-AAE9-9F0AADB8C8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112"/>
              <a:ext cx="1344" cy="1530"/>
              <a:chOff x="4080" y="624"/>
              <a:chExt cx="1344" cy="1530"/>
            </a:xfrm>
          </p:grpSpPr>
          <p:sp>
            <p:nvSpPr>
              <p:cNvPr id="27667" name="Oval 25">
                <a:extLst>
                  <a:ext uri="{FF2B5EF4-FFF2-40B4-BE49-F238E27FC236}">
                    <a16:creationId xmlns:a16="http://schemas.microsoft.com/office/drawing/2014/main" id="{05B0999C-5E3C-40C1-BD32-CBCE8BFBA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672"/>
                <a:ext cx="1344" cy="1344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AAAA88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68" name="Oval 26">
                <a:extLst>
                  <a:ext uri="{FF2B5EF4-FFF2-40B4-BE49-F238E27FC236}">
                    <a16:creationId xmlns:a16="http://schemas.microsoft.com/office/drawing/2014/main" id="{2367AD49-CE7D-4EFD-A1E1-B8BFDE8F8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864"/>
                <a:ext cx="960" cy="960"/>
              </a:xfrm>
              <a:prstGeom prst="ellipse">
                <a:avLst/>
              </a:prstGeom>
              <a:solidFill>
                <a:srgbClr val="FFCC00">
                  <a:alpha val="50195"/>
                </a:srgbClr>
              </a:solidFill>
              <a:ln w="28575">
                <a:solidFill>
                  <a:schemeClr val="bg2"/>
                </a:solidFill>
                <a:prstDash val="sysDot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69" name="Line 27">
                <a:extLst>
                  <a:ext uri="{FF2B5EF4-FFF2-40B4-BE49-F238E27FC236}">
                    <a16:creationId xmlns:a16="http://schemas.microsoft.com/office/drawing/2014/main" id="{97976ACA-C188-4DAE-9EF5-DDE92CAD6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2" y="1104"/>
                <a:ext cx="384" cy="240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70" name="Line 28">
                <a:extLst>
                  <a:ext uri="{FF2B5EF4-FFF2-40B4-BE49-F238E27FC236}">
                    <a16:creationId xmlns:a16="http://schemas.microsoft.com/office/drawing/2014/main" id="{A8920D1C-2CB9-4C88-BF68-DB42B9812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2" y="720"/>
                <a:ext cx="240" cy="624"/>
              </a:xfrm>
              <a:prstGeom prst="line">
                <a:avLst/>
              </a:prstGeom>
              <a:noFill/>
              <a:ln w="381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5" name="Text Box 29">
                <a:extLst>
                  <a:ext uri="{FF2B5EF4-FFF2-40B4-BE49-F238E27FC236}">
                    <a16:creationId xmlns:a16="http://schemas.microsoft.com/office/drawing/2014/main" id="{0214546B-6676-4460-9E23-5B6C79F31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624"/>
                <a:ext cx="432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080808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baseline="-25000">
                    <a:solidFill>
                      <a:srgbClr val="080808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endParaRPr lang="en-US" altLang="zh-CN" b="1">
                  <a:solidFill>
                    <a:srgbClr val="080808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566" name="Text Box 30">
                <a:extLst>
                  <a:ext uri="{FF2B5EF4-FFF2-40B4-BE49-F238E27FC236}">
                    <a16:creationId xmlns:a16="http://schemas.microsoft.com/office/drawing/2014/main" id="{C892A116-2EE2-4E5B-BFE6-B690BB181D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1152"/>
                <a:ext cx="480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080808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baseline="-25000">
                    <a:solidFill>
                      <a:srgbClr val="080808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endParaRPr lang="en-US" altLang="zh-CN" b="1">
                  <a:solidFill>
                    <a:srgbClr val="080808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73" name="Text Box 31">
                <a:extLst>
                  <a:ext uri="{FF2B5EF4-FFF2-40B4-BE49-F238E27FC236}">
                    <a16:creationId xmlns:a16="http://schemas.microsoft.com/office/drawing/2014/main" id="{F7CE930D-67DE-4478-B013-0DDFCCACE6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1440"/>
                <a:ext cx="29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27674" name="Text Box 32">
                <a:extLst>
                  <a:ext uri="{FF2B5EF4-FFF2-40B4-BE49-F238E27FC236}">
                    <a16:creationId xmlns:a16="http://schemas.microsoft.com/office/drawing/2014/main" id="{B83A1819-40D7-46AB-9563-9985620CC9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1824"/>
                <a:ext cx="36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-Q</a:t>
                </a:r>
              </a:p>
            </p:txBody>
          </p:sp>
        </p:grpSp>
      </p:grpSp>
      <p:grpSp>
        <p:nvGrpSpPr>
          <p:cNvPr id="6" name="Group 33">
            <a:extLst>
              <a:ext uri="{FF2B5EF4-FFF2-40B4-BE49-F238E27FC236}">
                <a16:creationId xmlns:a16="http://schemas.microsoft.com/office/drawing/2014/main" id="{EC3795F2-7D75-4702-A2AB-C45E5442D4FD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762000"/>
            <a:ext cx="3276600" cy="4876800"/>
            <a:chOff x="96" y="480"/>
            <a:chExt cx="2064" cy="3072"/>
          </a:xfrm>
        </p:grpSpPr>
        <p:graphicFrame>
          <p:nvGraphicFramePr>
            <p:cNvPr id="27655" name="Object 2">
              <a:extLst>
                <a:ext uri="{FF2B5EF4-FFF2-40B4-BE49-F238E27FC236}">
                  <a16:creationId xmlns:a16="http://schemas.microsoft.com/office/drawing/2014/main" id="{6F0FE05B-68E6-4F77-9995-A70C523B79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960"/>
            <a:ext cx="115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name="Equation" r:id="rId7" imgW="552501" imgH="387372" progId="Equation.3">
                    <p:embed/>
                  </p:oleObj>
                </mc:Choice>
                <mc:Fallback>
                  <p:oleObj name="Equation" r:id="rId7" imgW="552501" imgH="387372" progId="Equation.3">
                    <p:embed/>
                    <p:pic>
                      <p:nvPicPr>
                        <p:cNvPr id="27655" name="Object 2">
                          <a:extLst>
                            <a:ext uri="{FF2B5EF4-FFF2-40B4-BE49-F238E27FC236}">
                              <a16:creationId xmlns:a16="http://schemas.microsoft.com/office/drawing/2014/main" id="{6F0FE05B-68E6-4F77-9995-A70C523B79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960"/>
                          <a:ext cx="1156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6" name="Rectangle 35">
              <a:extLst>
                <a:ext uri="{FF2B5EF4-FFF2-40B4-BE49-F238E27FC236}">
                  <a16:creationId xmlns:a16="http://schemas.microsoft.com/office/drawing/2014/main" id="{83ADF2F7-9CCF-4BD0-8FD6-A755805F6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480"/>
              <a:ext cx="177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）平行板电容器</a:t>
              </a:r>
            </a:p>
          </p:txBody>
        </p:sp>
        <p:grpSp>
          <p:nvGrpSpPr>
            <p:cNvPr id="27657" name="Group 36">
              <a:extLst>
                <a:ext uri="{FF2B5EF4-FFF2-40B4-BE49-F238E27FC236}">
                  <a16:creationId xmlns:a16="http://schemas.microsoft.com/office/drawing/2014/main" id="{4C36FED6-362D-482F-9629-244A826085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920"/>
              <a:ext cx="2064" cy="1632"/>
              <a:chOff x="2688" y="1632"/>
              <a:chExt cx="2832" cy="1632"/>
            </a:xfrm>
          </p:grpSpPr>
          <p:sp>
            <p:nvSpPr>
              <p:cNvPr id="27658" name="Rectangle 37">
                <a:extLst>
                  <a:ext uri="{FF2B5EF4-FFF2-40B4-BE49-F238E27FC236}">
                    <a16:creationId xmlns:a16="http://schemas.microsoft.com/office/drawing/2014/main" id="{677A72FC-397F-4B13-BD71-765B58E89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632"/>
                <a:ext cx="2832" cy="16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59" name="Rectangle 38">
                <a:extLst>
                  <a:ext uri="{FF2B5EF4-FFF2-40B4-BE49-F238E27FC236}">
                    <a16:creationId xmlns:a16="http://schemas.microsoft.com/office/drawing/2014/main" id="{BE0D2ADB-AEC3-4BBA-BC22-EAEC80BF9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0" cy="144"/>
              </a:xfrm>
              <a:prstGeom prst="rect">
                <a:avLst/>
              </a:prstGeom>
              <a:solidFill>
                <a:srgbClr val="0000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60" name="Rectangle 39">
                <a:extLst>
                  <a:ext uri="{FF2B5EF4-FFF2-40B4-BE49-F238E27FC236}">
                    <a16:creationId xmlns:a16="http://schemas.microsoft.com/office/drawing/2014/main" id="{976A1953-EA3C-4D63-9954-F10A4BFAC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736"/>
                <a:ext cx="1920" cy="144"/>
              </a:xfrm>
              <a:prstGeom prst="rect">
                <a:avLst/>
              </a:prstGeom>
              <a:solidFill>
                <a:srgbClr val="0000CC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661" name="Line 40">
                <a:extLst>
                  <a:ext uri="{FF2B5EF4-FFF2-40B4-BE49-F238E27FC236}">
                    <a16:creationId xmlns:a16="http://schemas.microsoft.com/office/drawing/2014/main" id="{1A5200EE-8F0E-4A6B-9D2F-7CD4BF449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016"/>
                <a:ext cx="0" cy="672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662" name="Text Box 41">
                <a:extLst>
                  <a:ext uri="{FF2B5EF4-FFF2-40B4-BE49-F238E27FC236}">
                    <a16:creationId xmlns:a16="http://schemas.microsoft.com/office/drawing/2014/main" id="{4F37A654-C6AD-4C30-B5E3-28D17D0C6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20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7663" name="Text Box 42">
                <a:extLst>
                  <a:ext uri="{FF2B5EF4-FFF2-40B4-BE49-F238E27FC236}">
                    <a16:creationId xmlns:a16="http://schemas.microsoft.com/office/drawing/2014/main" id="{41D61E2D-76FE-4C93-BF7A-49EB6B4222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3" y="2880"/>
                <a:ext cx="30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985</TotalTime>
  <Words>617</Words>
  <Application>Microsoft Office PowerPoint</Application>
  <PresentationFormat>全屏显示(4:3)</PresentationFormat>
  <Paragraphs>98</Paragraphs>
  <Slides>16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等线</vt:lpstr>
      <vt:lpstr>等线 Light</vt:lpstr>
      <vt:lpstr>黑体</vt:lpstr>
      <vt:lpstr>华文中宋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Verdana</vt:lpstr>
      <vt:lpstr>Wingdings</vt:lpstr>
      <vt:lpstr>Office 主题​​</vt:lpstr>
      <vt:lpstr>Equation</vt:lpstr>
      <vt:lpstr>公式</vt:lpstr>
      <vt:lpstr>Equation.3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电容器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三、电容器储能 </vt:lpstr>
      <vt:lpstr>设电容器的电容为C，某一瞬时极板带电量绝对值为q(t)，则该瞬时两极板间电压为:  </vt:lpstr>
      <vt:lpstr> 电容器储能公式与带电体静电能的等效性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MagCao</dc:creator>
  <cp:lastModifiedBy>MagCao</cp:lastModifiedBy>
  <cp:revision>22</cp:revision>
  <dcterms:created xsi:type="dcterms:W3CDTF">2023-03-06T14:21:54Z</dcterms:created>
  <dcterms:modified xsi:type="dcterms:W3CDTF">2023-03-08T06:48:29Z</dcterms:modified>
</cp:coreProperties>
</file>