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69" r:id="rId2"/>
    <p:sldId id="258" r:id="rId3"/>
    <p:sldId id="285" r:id="rId4"/>
    <p:sldId id="259" r:id="rId5"/>
    <p:sldId id="454" r:id="rId6"/>
    <p:sldId id="401" r:id="rId7"/>
    <p:sldId id="451" r:id="rId8"/>
    <p:sldId id="372" r:id="rId9"/>
    <p:sldId id="403" r:id="rId10"/>
    <p:sldId id="265" r:id="rId11"/>
    <p:sldId id="264" r:id="rId12"/>
    <p:sldId id="266" r:id="rId13"/>
    <p:sldId id="267" r:id="rId14"/>
    <p:sldId id="455" r:id="rId15"/>
    <p:sldId id="453" r:id="rId16"/>
    <p:sldId id="380" r:id="rId17"/>
    <p:sldId id="378" r:id="rId18"/>
    <p:sldId id="379" r:id="rId19"/>
    <p:sldId id="456" r:id="rId20"/>
    <p:sldId id="375" r:id="rId21"/>
    <p:sldId id="381" r:id="rId22"/>
    <p:sldId id="382" r:id="rId23"/>
    <p:sldId id="404" r:id="rId24"/>
    <p:sldId id="450" r:id="rId25"/>
    <p:sldId id="429" r:id="rId26"/>
    <p:sldId id="389" r:id="rId27"/>
    <p:sldId id="402" r:id="rId28"/>
    <p:sldId id="329" r:id="rId29"/>
    <p:sldId id="330" r:id="rId30"/>
    <p:sldId id="346" r:id="rId31"/>
    <p:sldId id="345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1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20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5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96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image" Target="../media/image1.wmf"/><Relationship Id="rId1" Type="http://schemas.openxmlformats.org/officeDocument/2006/relationships/image" Target="../media/image100.wmf"/><Relationship Id="rId6" Type="http://schemas.openxmlformats.org/officeDocument/2006/relationships/image" Target="../media/image37.wmf"/><Relationship Id="rId5" Type="http://schemas.openxmlformats.org/officeDocument/2006/relationships/image" Target="../media/image35.wmf"/><Relationship Id="rId10" Type="http://schemas.openxmlformats.org/officeDocument/2006/relationships/image" Target="../media/image106.wmf"/><Relationship Id="rId4" Type="http://schemas.openxmlformats.org/officeDocument/2006/relationships/image" Target="../media/image102.wmf"/><Relationship Id="rId9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81.wmf"/><Relationship Id="rId5" Type="http://schemas.openxmlformats.org/officeDocument/2006/relationships/image" Target="../media/image87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677C2-D9C9-403E-8EAD-64A94ED5220A}" type="datetimeFigureOut">
              <a:rPr lang="zh-CN" altLang="en-US" smtClean="0"/>
              <a:t>2023/3/14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5A88C-EA5A-43A6-9E54-F05F5FA014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9542B6-4A4E-433D-9F37-A019CF5BA1CB}" type="slidenum">
              <a:rPr lang="zh-CN" altLang="en-US" smtClean="0">
                <a:latin typeface="Verdana" panose="020B0604030504040204" pitchFamily="34" charset="0"/>
              </a:rPr>
              <a:t>18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ED4-6E65-4872-80F9-EFD2F99954D1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54D1-C453-4151-A46E-E16FBF728536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3FD3-8FBE-460A-9414-A844DC5F0E70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FE5A-3931-4326-806D-1139C226A3D0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9BD3E-254E-4924-B2B8-C2D74DA0CC2E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D75D-623E-4208-B41C-CD6D02731C7F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4E1D-D4EE-4A50-BCBF-F68001BAE334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B779-4C09-449C-B709-A56A141E6E6B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57B7-9C44-4F08-AD57-CEDCA95C7627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8E75-2201-4AF9-BCAA-63EA4DD288AA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2663-2332-4204-80B5-6B54FD1F6E3B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BB69-71FF-4352-A3D3-8FDC362005A0}" type="datetime1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7CFD-7E15-4661-8460-62BB27365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9.wmf"/><Relationship Id="rId10" Type="http://schemas.openxmlformats.org/officeDocument/2006/relationships/image" Target="../media/image27.wmf"/><Relationship Id="rId19" Type="http://schemas.openxmlformats.org/officeDocument/2006/relationships/image" Target="../media/image31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2.wmf"/><Relationship Id="rId3" Type="http://schemas.openxmlformats.org/officeDocument/2006/relationships/image" Target="../media/image45.png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9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1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image" Target="../media/image51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.png"/><Relationship Id="rId4" Type="http://schemas.openxmlformats.org/officeDocument/2006/relationships/image" Target="../media/image16.wmf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5.wmf"/><Relationship Id="rId3" Type="http://schemas.openxmlformats.org/officeDocument/2006/relationships/image" Target="../media/image13.png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4.wmf"/><Relationship Id="rId5" Type="http://schemas.openxmlformats.org/officeDocument/2006/relationships/image" Target="../media/image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67.png"/><Relationship Id="rId21" Type="http://schemas.openxmlformats.org/officeDocument/2006/relationships/image" Target="../media/image66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7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image" Target="../media/image92.png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6.wmf"/><Relationship Id="rId3" Type="http://schemas.openxmlformats.org/officeDocument/2006/relationships/image" Target="../media/image97.jpeg"/><Relationship Id="rId7" Type="http://schemas.openxmlformats.org/officeDocument/2006/relationships/image" Target="../media/image94.wmf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95.wmf"/><Relationship Id="rId5" Type="http://schemas.openxmlformats.org/officeDocument/2006/relationships/image" Target="../media/image93.wmf"/><Relationship Id="rId15" Type="http://schemas.openxmlformats.org/officeDocument/2006/relationships/oleObject" Target="../embeddings/oleObject85.bin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4.wmf"/><Relationship Id="rId14" Type="http://schemas.openxmlformats.org/officeDocument/2006/relationships/image" Target="../media/image7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37.wmf"/><Relationship Id="rId22" Type="http://schemas.openxmlformats.org/officeDocument/2006/relationships/image" Target="../media/image10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87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11" Type="http://schemas.openxmlformats.org/officeDocument/2006/relationships/image" Target="../media/image110.png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9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1.wmf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971653" y="1639848"/>
            <a:ext cx="5519460" cy="21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电介质的极化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有介质时的高斯定理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电场的能量和能量密度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2694451" y="565540"/>
            <a:ext cx="3185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周内容提要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539750" y="4421324"/>
            <a:ext cx="806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 </a:t>
            </a:r>
            <a:r>
              <a:rPr lang="en-US" altLang="zh-CN" sz="2800" b="1" dirty="0">
                <a:solidFill>
                  <a:srgbClr val="000099"/>
                </a:solidFill>
              </a:rPr>
              <a:t>P115</a:t>
            </a:r>
            <a:r>
              <a:rPr lang="zh-CN" altLang="en-US" sz="2800" b="1" dirty="0">
                <a:solidFill>
                  <a:srgbClr val="000099"/>
                </a:solidFill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</a:rPr>
              <a:t>2.3——</a:t>
            </a:r>
            <a:r>
              <a:rPr lang="en-US" altLang="zh-CN" sz="2800" b="1" dirty="0">
                <a:solidFill>
                  <a:srgbClr val="000099"/>
                </a:solidFill>
              </a:rPr>
              <a:t> 4</a:t>
            </a:r>
            <a:r>
              <a:rPr lang="zh-CN" altLang="en-US" sz="2400" b="1" dirty="0">
                <a:solidFill>
                  <a:srgbClr val="000099"/>
                </a:solidFill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</a:rPr>
              <a:t>8</a:t>
            </a:r>
            <a:r>
              <a:rPr lang="zh-CN" altLang="en-US" sz="2400" b="1" dirty="0">
                <a:solidFill>
                  <a:srgbClr val="000099"/>
                </a:solidFill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</a:rPr>
              <a:t>20</a:t>
            </a:r>
            <a:r>
              <a:rPr lang="zh-CN" altLang="en-US" sz="2400" b="1" dirty="0">
                <a:solidFill>
                  <a:srgbClr val="000099"/>
                </a:solidFill>
              </a:rPr>
              <a:t>、</a:t>
            </a:r>
            <a:r>
              <a:rPr lang="en-US" altLang="zh-CN" sz="2400" b="1" dirty="0">
                <a:solidFill>
                  <a:srgbClr val="000099"/>
                </a:solidFill>
              </a:rPr>
              <a:t>23</a:t>
            </a:r>
            <a:r>
              <a:rPr lang="zh-CN" altLang="en-US" sz="2400" b="1" dirty="0">
                <a:solidFill>
                  <a:srgbClr val="000099"/>
                </a:solidFill>
              </a:rPr>
              <a:t>、</a:t>
            </a:r>
            <a:r>
              <a:rPr lang="en-US" altLang="zh-CN" sz="2800" b="1" dirty="0">
                <a:solidFill>
                  <a:srgbClr val="000099"/>
                </a:solidFill>
              </a:rPr>
              <a:t> 34</a:t>
            </a:r>
          </a:p>
        </p:txBody>
      </p:sp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1434239" y="5390107"/>
            <a:ext cx="3339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P121:  </a:t>
            </a:r>
            <a:r>
              <a:rPr lang="en-US" altLang="zh-CN" sz="2800" b="1" dirty="0">
                <a:solidFill>
                  <a:srgbClr val="FF0000"/>
                </a:solidFill>
              </a:rPr>
              <a:t>2.4</a:t>
            </a:r>
            <a:r>
              <a:rPr lang="en-US" altLang="zh-CN" sz="2800" b="1" dirty="0">
                <a:solidFill>
                  <a:srgbClr val="000099"/>
                </a:solidFill>
              </a:rPr>
              <a:t>—— 6</a:t>
            </a:r>
            <a:endParaRPr lang="zh-CN" altLang="en-US" sz="2800" b="1" dirty="0">
              <a:solidFill>
                <a:srgbClr val="000099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1CA5CF-59A9-49C3-A009-3A066886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76250"/>
            <a:ext cx="5213350" cy="641350"/>
          </a:xfrm>
        </p:spPr>
        <p:txBody>
          <a:bodyPr/>
          <a:lstStyle/>
          <a:p>
            <a:pPr eaLnBrk="1" hangingPunct="1"/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极化的后果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405" y="3799114"/>
            <a:ext cx="7913915" cy="494211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三者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从不同角度定量地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描绘同一物理现象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三者之间必有联系</a:t>
            </a:r>
          </a:p>
        </p:txBody>
      </p:sp>
      <p:graphicFrame>
        <p:nvGraphicFramePr>
          <p:cNvPr id="7987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870501"/>
              </p:ext>
            </p:extLst>
          </p:nvPr>
        </p:nvGraphicFramePr>
        <p:xfrm>
          <a:off x="859631" y="1261247"/>
          <a:ext cx="54371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905000" imgH="787400" progId="Equation.3">
                  <p:embed/>
                </p:oleObj>
              </mc:Choice>
              <mc:Fallback>
                <p:oleObj name="Equation" r:id="rId3" imgW="1905000" imgH="787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" y="1261247"/>
                        <a:ext cx="5437188" cy="2260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4E237128-8315-53E5-8EC2-DF702ACC0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282" y="4848986"/>
            <a:ext cx="2713841" cy="165045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29C9E4-C243-4314-8C53-D42AC697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38336" y="1051861"/>
            <a:ext cx="5715000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设极化后每个分子的电偶极矩</a:t>
            </a:r>
            <a:r>
              <a:rPr kumimoji="0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0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158418"/>
              </p:ext>
            </p:extLst>
          </p:nvPr>
        </p:nvGraphicFramePr>
        <p:xfrm>
          <a:off x="4606925" y="990600"/>
          <a:ext cx="15224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634680" imgH="253800" progId="Equation.DSMT4">
                  <p:embed/>
                </p:oleObj>
              </mc:Choice>
              <mc:Fallback>
                <p:oleObj name="Equation" r:id="rId3" imgW="6346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990600"/>
                        <a:ext cx="1522413" cy="61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46905" y="122488"/>
            <a:ext cx="7097712" cy="6461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kumimoji="0"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以位移极化为模型讨论</a:t>
            </a: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q'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的关系</a:t>
            </a:r>
            <a:r>
              <a:rPr lang="zh-CN" altLang="en-US" sz="3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38336" y="1764546"/>
            <a:ext cx="7841115" cy="424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设单位</a:t>
            </a:r>
            <a:r>
              <a:rPr kumimoji="0"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体积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内有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个分子  </a:t>
            </a:r>
            <a:r>
              <a:rPr kumimoji="0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 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个电偶极子 </a:t>
            </a:r>
            <a:endParaRPr kumimoji="0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700642"/>
              </p:ext>
            </p:extLst>
          </p:nvPr>
        </p:nvGraphicFramePr>
        <p:xfrm>
          <a:off x="4367181" y="2181200"/>
          <a:ext cx="2252628" cy="553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1041120" imgH="253800" progId="Equation.DSMT4">
                  <p:embed/>
                </p:oleObj>
              </mc:Choice>
              <mc:Fallback>
                <p:oleObj name="Equation" r:id="rId5" imgW="104112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181" y="2181200"/>
                        <a:ext cx="2252628" cy="55366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72925" y="2606706"/>
            <a:ext cx="9507108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07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在介质内部任取一面元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必有电荷因为极化而移动从而穿过</a:t>
            </a:r>
            <a:r>
              <a:rPr kumimoji="0"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endParaRPr kumimoji="0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6114802" y="4006295"/>
            <a:ext cx="2514600" cy="1035083"/>
            <a:chOff x="3488" y="113"/>
            <a:chExt cx="1584" cy="653"/>
          </a:xfrm>
        </p:grpSpPr>
        <p:graphicFrame>
          <p:nvGraphicFramePr>
            <p:cNvPr id="26637" name="Object 13"/>
            <p:cNvGraphicFramePr>
              <a:graphicFrameLocks noChangeAspect="1"/>
            </p:cNvGraphicFramePr>
            <p:nvPr/>
          </p:nvGraphicFramePr>
          <p:xfrm>
            <a:off x="3488" y="113"/>
            <a:ext cx="15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r:id="rId7" imgW="951865" imgH="177800" progId="Equation.3">
                    <p:embed/>
                  </p:oleObj>
                </mc:Choice>
                <mc:Fallback>
                  <p:oleObj r:id="rId7" imgW="951865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8" y="113"/>
                          <a:ext cx="1584" cy="297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Line 15"/>
            <p:cNvSpPr>
              <a:spLocks noChangeShapeType="1"/>
            </p:cNvSpPr>
            <p:nvPr/>
          </p:nvSpPr>
          <p:spPr bwMode="auto">
            <a:xfrm flipH="1">
              <a:off x="4059" y="371"/>
              <a:ext cx="194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77335"/>
              </p:ext>
            </p:extLst>
          </p:nvPr>
        </p:nvGraphicFramePr>
        <p:xfrm>
          <a:off x="783047" y="4415256"/>
          <a:ext cx="1180543" cy="491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9" imgW="406080" imgH="203040" progId="Equation.DSMT4">
                  <p:embed/>
                </p:oleObj>
              </mc:Choice>
              <mc:Fallback>
                <p:oleObj name="Equation" r:id="rId9" imgW="406080" imgH="203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47" y="4415256"/>
                        <a:ext cx="1180543" cy="4917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032" y="4719586"/>
            <a:ext cx="2838450" cy="135255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439639"/>
              </p:ext>
            </p:extLst>
          </p:nvPr>
        </p:nvGraphicFramePr>
        <p:xfrm>
          <a:off x="1884428" y="4420644"/>
          <a:ext cx="2015309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12" imgW="850680" imgH="203040" progId="Equation.DSMT4">
                  <p:embed/>
                </p:oleObj>
              </mc:Choice>
              <mc:Fallback>
                <p:oleObj name="Equation" r:id="rId12" imgW="850680" imgH="203040" progId="Equation.DSMT4">
                  <p:embed/>
                  <p:pic>
                    <p:nvPicPr>
                      <p:cNvPr id="0" name="图片 825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84428" y="4420644"/>
                        <a:ext cx="2015309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06795"/>
              </p:ext>
            </p:extLst>
          </p:nvPr>
        </p:nvGraphicFramePr>
        <p:xfrm>
          <a:off x="803406" y="5179518"/>
          <a:ext cx="1545377" cy="587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4" imgW="634680" imgH="241200" progId="Equation.DSMT4">
                  <p:embed/>
                </p:oleObj>
              </mc:Choice>
              <mc:Fallback>
                <p:oleObj name="Equation" r:id="rId14" imgW="634680" imgH="241200" progId="Equation.DSMT4">
                  <p:embed/>
                  <p:pic>
                    <p:nvPicPr>
                      <p:cNvPr id="0" name="图片 825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3406" y="5179518"/>
                        <a:ext cx="1545377" cy="587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025217"/>
              </p:ext>
            </p:extLst>
          </p:nvPr>
        </p:nvGraphicFramePr>
        <p:xfrm>
          <a:off x="2357492" y="5204374"/>
          <a:ext cx="1258926" cy="50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16" imgW="533160" imgH="215640" progId="Equation.DSMT4">
                  <p:embed/>
                </p:oleObj>
              </mc:Choice>
              <mc:Fallback>
                <p:oleObj name="Equation" r:id="rId16" imgW="533160" imgH="215640" progId="Equation.DSMT4">
                  <p:embed/>
                  <p:pic>
                    <p:nvPicPr>
                      <p:cNvPr id="0" name="图片 825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57492" y="5204374"/>
                        <a:ext cx="1258926" cy="50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-214615" y="3752205"/>
            <a:ext cx="5673348" cy="465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10000"/>
              </a:lnSpc>
              <a:buSzPct val="7500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因极化而穿过此面元的电荷总量为 ：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391319" y="5507364"/>
            <a:ext cx="1476522" cy="165041"/>
            <a:chOff x="6844876" y="1833621"/>
            <a:chExt cx="2434086" cy="165041"/>
          </a:xfrm>
        </p:grpSpPr>
        <p:sp>
          <p:nvSpPr>
            <p:cNvPr id="32" name="椭圆 31"/>
            <p:cNvSpPr/>
            <p:nvPr/>
          </p:nvSpPr>
          <p:spPr>
            <a:xfrm>
              <a:off x="6844876" y="1833621"/>
              <a:ext cx="272996" cy="165041"/>
            </a:xfrm>
            <a:prstGeom prst="ellipse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2275" y="1844231"/>
              <a:ext cx="396687" cy="15443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+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直接连接符 33"/>
            <p:cNvCxnSpPr>
              <a:stCxn id="32" idx="6"/>
              <a:endCxn id="33" idx="2"/>
            </p:cNvCxnSpPr>
            <p:nvPr/>
          </p:nvCxnSpPr>
          <p:spPr>
            <a:xfrm>
              <a:off x="7117872" y="1916142"/>
              <a:ext cx="1764403" cy="530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45F397-F02F-BBDD-A320-7369A1488C32}"/>
              </a:ext>
            </a:extLst>
          </p:cNvPr>
          <p:cNvGrpSpPr/>
          <p:nvPr/>
        </p:nvGrpSpPr>
        <p:grpSpPr>
          <a:xfrm>
            <a:off x="464161" y="5906724"/>
            <a:ext cx="5347750" cy="493379"/>
            <a:chOff x="429327" y="5675863"/>
            <a:chExt cx="5347750" cy="493379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63531"/>
                </p:ext>
              </p:extLst>
            </p:nvPr>
          </p:nvGraphicFramePr>
          <p:xfrm>
            <a:off x="429327" y="5675863"/>
            <a:ext cx="859021" cy="456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Equation" r:id="rId18" imgW="9753600" imgH="5181600" progId="Equation.DSMT4">
                    <p:embed/>
                  </p:oleObj>
                </mc:Choice>
                <mc:Fallback>
                  <p:oleObj name="Equation" r:id="rId18" imgW="9753600" imgH="5181600" progId="Equation.DSMT4">
                    <p:embed/>
                    <p:pic>
                      <p:nvPicPr>
                        <p:cNvPr id="0" name="图片 826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9327" y="5675863"/>
                          <a:ext cx="859021" cy="4563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12"/>
            <p:cNvSpPr txBox="1"/>
            <p:nvPr/>
          </p:nvSpPr>
          <p:spPr>
            <a:xfrm>
              <a:off x="1288348" y="5707577"/>
              <a:ext cx="4488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即为由于极化而穿出</a:t>
              </a:r>
              <a:r>
                <a:rPr lang="en-US" altLang="zh-CN" sz="2400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dS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面的电荷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2B0D625-7CCC-5729-E40A-9AE03363621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85409" y="1017044"/>
            <a:ext cx="2140729" cy="13798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D828BD-6FDD-7702-B3C2-BE0FCFE554E7}"/>
              </a:ext>
            </a:extLst>
          </p:cNvPr>
          <p:cNvSpPr txBox="1"/>
          <p:nvPr/>
        </p:nvSpPr>
        <p:spPr>
          <a:xfrm>
            <a:off x="181987" y="3243786"/>
            <a:ext cx="8715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能穿过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的分子必定位于以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为底面，长度为</a:t>
            </a:r>
            <a:r>
              <a:rPr kumimoji="0"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的斜柱体内。</a:t>
            </a:r>
            <a:endParaRPr lang="zh-CN" altLang="en-US" sz="24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E320FB2-D1A0-0B7E-A7E3-D3A49957A5C0}"/>
              </a:ext>
            </a:extLst>
          </p:cNvPr>
          <p:cNvGrpSpPr/>
          <p:nvPr/>
        </p:nvGrpSpPr>
        <p:grpSpPr>
          <a:xfrm>
            <a:off x="7467468" y="4709999"/>
            <a:ext cx="1426503" cy="1321244"/>
            <a:chOff x="7432634" y="4479138"/>
            <a:chExt cx="1426503" cy="132124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D1DE913-DC4A-FA78-E372-F922D510E412}"/>
                </a:ext>
              </a:extLst>
            </p:cNvPr>
            <p:cNvSpPr/>
            <p:nvPr/>
          </p:nvSpPr>
          <p:spPr>
            <a:xfrm rot="20208030">
              <a:off x="7432634" y="4535305"/>
              <a:ext cx="395682" cy="126507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BD815C9-15FB-588B-8145-BD9702199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8599" y="4783038"/>
              <a:ext cx="763083" cy="3946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C4D02D-9C40-7ABC-94E2-077EEC67CAFD}"/>
                </a:ext>
              </a:extLst>
            </p:cNvPr>
            <p:cNvSpPr txBox="1"/>
            <p:nvPr/>
          </p:nvSpPr>
          <p:spPr>
            <a:xfrm>
              <a:off x="8314460" y="447913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endPara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B732233-E07E-FB0F-E471-781838A79010}"/>
                </a:ext>
              </a:extLst>
            </p:cNvPr>
            <p:cNvCxnSpPr/>
            <p:nvPr/>
          </p:nvCxnSpPr>
          <p:spPr>
            <a:xfrm>
              <a:off x="7639890" y="5165000"/>
              <a:ext cx="9546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9">
              <a:extLst>
                <a:ext uri="{FF2B5EF4-FFF2-40B4-BE49-F238E27FC236}">
                  <a16:creationId xmlns:a16="http://schemas.microsoft.com/office/drawing/2014/main" id="{5EF22CCB-E1CA-1505-47DB-DA35EB0B54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688244"/>
                </p:ext>
              </p:extLst>
            </p:nvPr>
          </p:nvGraphicFramePr>
          <p:xfrm>
            <a:off x="8528937" y="5209602"/>
            <a:ext cx="330200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3" name="Equation" r:id="rId21" imgW="152280" imgH="203040" progId="Equation.DSMT4">
                    <p:embed/>
                  </p:oleObj>
                </mc:Choice>
                <mc:Fallback>
                  <p:oleObj name="Equation" r:id="rId21" imgW="152280" imgH="203040" progId="Equation.DSMT4">
                    <p:embed/>
                    <p:pic>
                      <p:nvPicPr>
                        <p:cNvPr id="122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8937" y="5209602"/>
                          <a:ext cx="330200" cy="4429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5680440-8398-6538-86FC-C283108FE954}"/>
              </a:ext>
            </a:extLst>
          </p:cNvPr>
          <p:cNvGrpSpPr/>
          <p:nvPr/>
        </p:nvGrpSpPr>
        <p:grpSpPr>
          <a:xfrm>
            <a:off x="4362950" y="5275422"/>
            <a:ext cx="1476522" cy="165041"/>
            <a:chOff x="6844876" y="1833621"/>
            <a:chExt cx="2434086" cy="165041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8045C0A-5D43-6C6E-5A16-581377E34FB8}"/>
                </a:ext>
              </a:extLst>
            </p:cNvPr>
            <p:cNvSpPr/>
            <p:nvPr/>
          </p:nvSpPr>
          <p:spPr>
            <a:xfrm>
              <a:off x="6844876" y="1833621"/>
              <a:ext cx="272996" cy="165041"/>
            </a:xfrm>
            <a:prstGeom prst="ellipse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E6357DD-32FC-3BCD-2BDB-B351694DE7C0}"/>
                </a:ext>
              </a:extLst>
            </p:cNvPr>
            <p:cNvSpPr/>
            <p:nvPr/>
          </p:nvSpPr>
          <p:spPr>
            <a:xfrm>
              <a:off x="8882275" y="1844231"/>
              <a:ext cx="396687" cy="15443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+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F77E83BD-A6BC-E5B8-08F0-5DE6A3F81E3C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7117872" y="1916142"/>
              <a:ext cx="1764403" cy="530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619809" y="4972355"/>
            <a:ext cx="1476522" cy="165041"/>
            <a:chOff x="6844876" y="1833621"/>
            <a:chExt cx="2434086" cy="165041"/>
          </a:xfrm>
        </p:grpSpPr>
        <p:sp>
          <p:nvSpPr>
            <p:cNvPr id="23" name="椭圆 22"/>
            <p:cNvSpPr/>
            <p:nvPr/>
          </p:nvSpPr>
          <p:spPr>
            <a:xfrm>
              <a:off x="6844876" y="1833621"/>
              <a:ext cx="272996" cy="165041"/>
            </a:xfrm>
            <a:prstGeom prst="ellipse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8882275" y="1844231"/>
              <a:ext cx="396687" cy="15443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+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直接连接符 25"/>
            <p:cNvCxnSpPr>
              <a:stCxn id="23" idx="6"/>
              <a:endCxn id="24" idx="2"/>
            </p:cNvCxnSpPr>
            <p:nvPr/>
          </p:nvCxnSpPr>
          <p:spPr>
            <a:xfrm>
              <a:off x="7117872" y="1916142"/>
              <a:ext cx="1764403" cy="530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5E9E7F6-180F-4E04-9818-83FB749B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5604347" y="955322"/>
            <a:ext cx="3235933" cy="251578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65003" y="152325"/>
            <a:ext cx="4313849" cy="604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对于介质中闭合面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79533"/>
            <a:ext cx="6172915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CN" sz="24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351276"/>
              </p:ext>
            </p:extLst>
          </p:nvPr>
        </p:nvGraphicFramePr>
        <p:xfrm>
          <a:off x="1225063" y="2361262"/>
          <a:ext cx="28543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3" imgW="28651200" imgH="9144000" progId="Equation.DSMT4">
                  <p:embed/>
                </p:oleObj>
              </mc:Choice>
              <mc:Fallback>
                <p:oleObj name="Equation" r:id="rId3" imgW="28651200" imgH="914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063" y="2361262"/>
                        <a:ext cx="2854325" cy="906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16674" y="5038981"/>
            <a:ext cx="8523606" cy="120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均匀介质：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进去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闭合面内不出现净电荷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′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非均匀介质：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进去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出来，闭合面内净电荷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′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44" name="AutoShape 8"/>
          <p:cNvSpPr/>
          <p:nvPr/>
        </p:nvSpPr>
        <p:spPr bwMode="auto">
          <a:xfrm>
            <a:off x="7015482" y="3647371"/>
            <a:ext cx="1541378" cy="541337"/>
          </a:xfrm>
          <a:prstGeom prst="borderCallout2">
            <a:avLst>
              <a:gd name="adj1" fmla="val 21116"/>
              <a:gd name="adj2" fmla="val -4426"/>
              <a:gd name="adj3" fmla="val 21116"/>
              <a:gd name="adj4" fmla="val -59537"/>
              <a:gd name="adj5" fmla="val 45369"/>
              <a:gd name="adj6" fmla="val -91483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普遍规律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51729"/>
              </p:ext>
            </p:extLst>
          </p:nvPr>
        </p:nvGraphicFramePr>
        <p:xfrm>
          <a:off x="4139042" y="3706771"/>
          <a:ext cx="1421884" cy="90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5" imgW="13411200" imgH="8534400" progId="Equation.DSMT4">
                  <p:embed/>
                </p:oleObj>
              </mc:Choice>
              <mc:Fallback>
                <p:oleObj name="Equation" r:id="rId5" imgW="13411200" imgH="853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042" y="3706771"/>
                        <a:ext cx="1421884" cy="9011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6798952" y="1341159"/>
            <a:ext cx="846722" cy="0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619555" y="110338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BFA05A-E27E-73E8-48DD-DEFEF5004293}"/>
              </a:ext>
            </a:extLst>
          </p:cNvPr>
          <p:cNvGrpSpPr/>
          <p:nvPr/>
        </p:nvGrpSpPr>
        <p:grpSpPr>
          <a:xfrm>
            <a:off x="6149588" y="1488724"/>
            <a:ext cx="2454873" cy="1658143"/>
            <a:chOff x="6149588" y="1201341"/>
            <a:chExt cx="2454873" cy="1658143"/>
          </a:xfrm>
        </p:grpSpPr>
        <p:sp>
          <p:nvSpPr>
            <p:cNvPr id="15" name="任意多边形: 形状 14"/>
            <p:cNvSpPr/>
            <p:nvPr/>
          </p:nvSpPr>
          <p:spPr>
            <a:xfrm>
              <a:off x="6149588" y="1201341"/>
              <a:ext cx="2292012" cy="1658143"/>
            </a:xfrm>
            <a:custGeom>
              <a:avLst/>
              <a:gdLst>
                <a:gd name="connsiteX0" fmla="*/ 3504 w 1973999"/>
                <a:gd name="connsiteY0" fmla="*/ 425543 h 1434305"/>
                <a:gd name="connsiteX1" fmla="*/ 109693 w 1973999"/>
                <a:gd name="connsiteY1" fmla="*/ 809001 h 1434305"/>
                <a:gd name="connsiteX2" fmla="*/ 398761 w 1973999"/>
                <a:gd name="connsiteY2" fmla="*/ 1180660 h 1434305"/>
                <a:gd name="connsiteX3" fmla="*/ 805816 w 1973999"/>
                <a:gd name="connsiteY3" fmla="*/ 1381238 h 1434305"/>
                <a:gd name="connsiteX4" fmla="*/ 1360356 w 1973999"/>
                <a:gd name="connsiteY4" fmla="*/ 1422534 h 1434305"/>
                <a:gd name="connsiteX5" fmla="*/ 1761512 w 1973999"/>
                <a:gd name="connsiteY5" fmla="*/ 1204258 h 1434305"/>
                <a:gd name="connsiteX6" fmla="*/ 1973889 w 1973999"/>
                <a:gd name="connsiteY6" fmla="*/ 637920 h 1434305"/>
                <a:gd name="connsiteX7" fmla="*/ 1785109 w 1973999"/>
                <a:gd name="connsiteY7" fmla="*/ 242663 h 1434305"/>
                <a:gd name="connsiteX8" fmla="*/ 1431148 w 1973999"/>
                <a:gd name="connsiteY8" fmla="*/ 89280 h 1434305"/>
                <a:gd name="connsiteX9" fmla="*/ 1100784 w 1973999"/>
                <a:gd name="connsiteY9" fmla="*/ 95179 h 1434305"/>
                <a:gd name="connsiteX10" fmla="*/ 605238 w 1973999"/>
                <a:gd name="connsiteY10" fmla="*/ 789 h 1434305"/>
                <a:gd name="connsiteX11" fmla="*/ 221780 w 1973999"/>
                <a:gd name="connsiteY11" fmla="*/ 71581 h 1434305"/>
                <a:gd name="connsiteX12" fmla="*/ 3504 w 1973999"/>
                <a:gd name="connsiteY12" fmla="*/ 425543 h 143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3999" h="1434305">
                  <a:moveTo>
                    <a:pt x="3504" y="425543"/>
                  </a:moveTo>
                  <a:cubicBezTo>
                    <a:pt x="-15177" y="548446"/>
                    <a:pt x="43817" y="683148"/>
                    <a:pt x="109693" y="809001"/>
                  </a:cubicBezTo>
                  <a:cubicBezTo>
                    <a:pt x="175569" y="934854"/>
                    <a:pt x="282741" y="1085287"/>
                    <a:pt x="398761" y="1180660"/>
                  </a:cubicBezTo>
                  <a:cubicBezTo>
                    <a:pt x="514781" y="1276033"/>
                    <a:pt x="645550" y="1340926"/>
                    <a:pt x="805816" y="1381238"/>
                  </a:cubicBezTo>
                  <a:cubicBezTo>
                    <a:pt x="966082" y="1421550"/>
                    <a:pt x="1201074" y="1452031"/>
                    <a:pt x="1360356" y="1422534"/>
                  </a:cubicBezTo>
                  <a:cubicBezTo>
                    <a:pt x="1519638" y="1393037"/>
                    <a:pt x="1659257" y="1335027"/>
                    <a:pt x="1761512" y="1204258"/>
                  </a:cubicBezTo>
                  <a:cubicBezTo>
                    <a:pt x="1863767" y="1073489"/>
                    <a:pt x="1969956" y="798186"/>
                    <a:pt x="1973889" y="637920"/>
                  </a:cubicBezTo>
                  <a:cubicBezTo>
                    <a:pt x="1977822" y="477654"/>
                    <a:pt x="1875566" y="334103"/>
                    <a:pt x="1785109" y="242663"/>
                  </a:cubicBezTo>
                  <a:cubicBezTo>
                    <a:pt x="1694652" y="151223"/>
                    <a:pt x="1545202" y="113861"/>
                    <a:pt x="1431148" y="89280"/>
                  </a:cubicBezTo>
                  <a:cubicBezTo>
                    <a:pt x="1317094" y="64699"/>
                    <a:pt x="1238436" y="109927"/>
                    <a:pt x="1100784" y="95179"/>
                  </a:cubicBezTo>
                  <a:cubicBezTo>
                    <a:pt x="963132" y="80431"/>
                    <a:pt x="751739" y="4722"/>
                    <a:pt x="605238" y="789"/>
                  </a:cubicBezTo>
                  <a:cubicBezTo>
                    <a:pt x="458737" y="-3144"/>
                    <a:pt x="326002" y="5705"/>
                    <a:pt x="221780" y="71581"/>
                  </a:cubicBezTo>
                  <a:cubicBezTo>
                    <a:pt x="117558" y="137457"/>
                    <a:pt x="22185" y="302640"/>
                    <a:pt x="3504" y="4255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95000"/>
                    <a:lumOff val="5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 rot="19432290">
              <a:off x="8140413" y="1417990"/>
              <a:ext cx="225453" cy="511932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8238104" y="1366365"/>
              <a:ext cx="366357" cy="29865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185849" y="13195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DB32161-4096-441D-C9FF-CC96CB07CB69}"/>
              </a:ext>
            </a:extLst>
          </p:cNvPr>
          <p:cNvGrpSpPr/>
          <p:nvPr/>
        </p:nvGrpSpPr>
        <p:grpSpPr>
          <a:xfrm>
            <a:off x="316674" y="1179999"/>
            <a:ext cx="5047867" cy="481012"/>
            <a:chOff x="316674" y="892616"/>
            <a:chExt cx="5047867" cy="481012"/>
          </a:xfrm>
        </p:grpSpPr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647081"/>
                </p:ext>
              </p:extLst>
            </p:nvPr>
          </p:nvGraphicFramePr>
          <p:xfrm>
            <a:off x="4458079" y="892616"/>
            <a:ext cx="906462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Equation" r:id="rId7" imgW="9753600" imgH="5181600" progId="Equation.DSMT4">
                    <p:embed/>
                  </p:oleObj>
                </mc:Choice>
                <mc:Fallback>
                  <p:oleObj name="Equation" r:id="rId7" imgW="9753600" imgH="5181600" progId="Equation.DSMT4">
                    <p:embed/>
                    <p:pic>
                      <p:nvPicPr>
                        <p:cNvPr id="0" name="对象 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58079" y="892616"/>
                          <a:ext cx="906462" cy="481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316674" y="902290"/>
              <a:ext cx="4188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因极化穿出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面元</a:t>
              </a:r>
              <a:r>
                <a:rPr lang="en-US" altLang="zh-CN" sz="240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dS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的电荷量为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03720" y="178507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因极化从整个闭合面穿出的电荷为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16674" y="337859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根据电荷守恒定律</a:t>
            </a:r>
          </a:p>
        </p:txBody>
      </p: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83550"/>
              </p:ext>
            </p:extLst>
          </p:nvPr>
        </p:nvGraphicFramePr>
        <p:xfrm>
          <a:off x="2778816" y="3711811"/>
          <a:ext cx="1427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9" imgW="14325600" imgH="9144000" progId="Equation.DSMT4">
                  <p:embed/>
                </p:oleObj>
              </mc:Choice>
              <mc:Fallback>
                <p:oleObj name="Equation" r:id="rId9" imgW="14325600" imgH="914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816" y="3711811"/>
                        <a:ext cx="1427163" cy="906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1A5A1-FAFD-4F7B-9E1D-60C4563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339" grpId="0" build="p" bldLvl="5" autoUpdateAnimBg="0"/>
      <p:bldP spid="14343" grpId="0" build="p" bldLvl="2" autoUpdateAnimBg="0"/>
      <p:bldP spid="14344" grpId="0" animBg="1" autoUpdateAnimBg="0"/>
      <p:bldP spid="11" grpId="0"/>
      <p:bldP spid="36" grpId="0"/>
      <p:bldP spid="44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5" r="51532"/>
          <a:stretch/>
        </p:blipFill>
        <p:spPr>
          <a:xfrm>
            <a:off x="5996577" y="862489"/>
            <a:ext cx="2930624" cy="2922414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B00BEBD8-CA8D-ADAB-45B8-AD66BD53D123}"/>
              </a:ext>
            </a:extLst>
          </p:cNvPr>
          <p:cNvGrpSpPr/>
          <p:nvPr/>
        </p:nvGrpSpPr>
        <p:grpSpPr>
          <a:xfrm rot="21214988">
            <a:off x="6729398" y="3020841"/>
            <a:ext cx="846722" cy="621742"/>
            <a:chOff x="4227293" y="2123624"/>
            <a:chExt cx="846722" cy="621742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4BD978-666E-B672-8D5C-946254F3BE46}"/>
                </a:ext>
              </a:extLst>
            </p:cNvPr>
            <p:cNvSpPr txBox="1"/>
            <p:nvPr/>
          </p:nvSpPr>
          <p:spPr>
            <a:xfrm>
              <a:off x="4294357" y="2123624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BAD936C-228B-9AD3-A36D-6CB83B04FBF8}"/>
                </a:ext>
              </a:extLst>
            </p:cNvPr>
            <p:cNvCxnSpPr/>
            <p:nvPr/>
          </p:nvCxnSpPr>
          <p:spPr>
            <a:xfrm>
              <a:off x="4227293" y="2745366"/>
              <a:ext cx="846722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08039"/>
              </p:ext>
            </p:extLst>
          </p:nvPr>
        </p:nvGraphicFramePr>
        <p:xfrm>
          <a:off x="2546055" y="3294661"/>
          <a:ext cx="17351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4" imgW="15240000" imgH="5791200" progId="Equation.DSMT4">
                  <p:embed/>
                </p:oleObj>
              </mc:Choice>
              <mc:Fallback>
                <p:oleObj name="Equation" r:id="rId4" imgW="152400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055" y="3294661"/>
                        <a:ext cx="1735137" cy="676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1182506" y="160813"/>
            <a:ext cx="6519863" cy="70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均匀介质中</a:t>
            </a:r>
            <a:r>
              <a:rPr lang="en-US" altLang="zh-CN" sz="3600" b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zh-CN" altLang="en-US" sz="3600" b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zh-CN" altLang="en-US" sz="3600" b="1" i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 sz="3600" b="1" i="1" baseline="-25000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z="3600" b="1" i="1" baseline="30000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‘</a:t>
            </a:r>
            <a:r>
              <a:rPr lang="zh-CN" altLang="en-US" sz="3600" b="1" dirty="0">
                <a:solidFill>
                  <a:srgbClr val="0000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的关系</a:t>
            </a:r>
            <a:endParaRPr lang="zh-CN" altLang="en-US" sz="3600" b="1" i="1" dirty="0">
              <a:solidFill>
                <a:srgbClr val="000099"/>
              </a:solidFill>
              <a:ea typeface="华文中宋" pitchFamily="2" charset="-122"/>
              <a:sym typeface="Symbol" panose="05050102010706020507" pitchFamily="18" charset="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235222" y="690875"/>
            <a:ext cx="5698814" cy="259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在均匀介质中，极化电荷只分布在表面上，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极化电荷的厚度为约为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cosθ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为微观量，可视作面分布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在一个面元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上的电荷量为</a:t>
            </a: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95753"/>
              </p:ext>
            </p:extLst>
          </p:nvPr>
        </p:nvGraphicFramePr>
        <p:xfrm>
          <a:off x="275244" y="5204481"/>
          <a:ext cx="6705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6" imgW="2654300" imgH="254000" progId="Equation.3">
                  <p:embed/>
                </p:oleObj>
              </mc:Choice>
              <mc:Fallback>
                <p:oleObj r:id="rId6" imgW="26543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44" y="5204481"/>
                        <a:ext cx="6705600" cy="6461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92697"/>
              </p:ext>
            </p:extLst>
          </p:nvPr>
        </p:nvGraphicFramePr>
        <p:xfrm>
          <a:off x="285989" y="5938337"/>
          <a:ext cx="65532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8" imgW="2654300" imgH="254000" progId="Equation.3">
                  <p:embed/>
                </p:oleObj>
              </mc:Choice>
              <mc:Fallback>
                <p:oleObj r:id="rId8" imgW="26543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89" y="5938337"/>
                        <a:ext cx="6553200" cy="6302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31330"/>
              </p:ext>
            </p:extLst>
          </p:nvPr>
        </p:nvGraphicFramePr>
        <p:xfrm>
          <a:off x="6006188" y="4183930"/>
          <a:ext cx="2362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10" imgW="837565" imgH="254000" progId="Equation.3">
                  <p:embed/>
                </p:oleObj>
              </mc:Choice>
              <mc:Fallback>
                <p:oleObj r:id="rId10" imgW="837565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6188" y="4183930"/>
                        <a:ext cx="2362200" cy="7223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317540" y="1313491"/>
            <a:ext cx="7846831" cy="54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856222"/>
              </p:ext>
            </p:extLst>
          </p:nvPr>
        </p:nvGraphicFramePr>
        <p:xfrm>
          <a:off x="484817" y="3379599"/>
          <a:ext cx="2058557" cy="5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2" imgW="17678400" imgH="4876800" progId="Equation.DSMT4">
                  <p:embed/>
                </p:oleObj>
              </mc:Choice>
              <mc:Fallback>
                <p:oleObj name="Equation" r:id="rId12" imgW="17678400" imgH="4876800" progId="Equation.DSMT4">
                  <p:embed/>
                  <p:pic>
                    <p:nvPicPr>
                      <p:cNvPr id="0" name="图片 102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4817" y="3379599"/>
                        <a:ext cx="2058557" cy="5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30723"/>
              </p:ext>
            </p:extLst>
          </p:nvPr>
        </p:nvGraphicFramePr>
        <p:xfrm>
          <a:off x="483811" y="4206571"/>
          <a:ext cx="1544986" cy="57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4" imgW="14020800" imgH="5181600" progId="Equation.DSMT4">
                  <p:embed/>
                </p:oleObj>
              </mc:Choice>
              <mc:Fallback>
                <p:oleObj name="Equation" r:id="rId14" imgW="14020800" imgH="5181600" progId="Equation.DSMT4">
                  <p:embed/>
                  <p:pic>
                    <p:nvPicPr>
                      <p:cNvPr id="0" name="图片 102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3811" y="4206571"/>
                        <a:ext cx="1544986" cy="570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3" name="组合 28712">
            <a:extLst>
              <a:ext uri="{FF2B5EF4-FFF2-40B4-BE49-F238E27FC236}">
                <a16:creationId xmlns:a16="http://schemas.microsoft.com/office/drawing/2014/main" id="{C3FA7195-7C3B-D297-65D9-2E98027A8FD5}"/>
              </a:ext>
            </a:extLst>
          </p:cNvPr>
          <p:cNvGrpSpPr/>
          <p:nvPr/>
        </p:nvGrpSpPr>
        <p:grpSpPr>
          <a:xfrm>
            <a:off x="2107787" y="4069687"/>
            <a:ext cx="3395325" cy="865782"/>
            <a:chOff x="4320089" y="3191266"/>
            <a:chExt cx="3395325" cy="86578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5384865"/>
                </p:ext>
              </p:extLst>
            </p:nvPr>
          </p:nvGraphicFramePr>
          <p:xfrm>
            <a:off x="6655915" y="3306990"/>
            <a:ext cx="1059499" cy="750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Equation" r:id="rId16" imgW="9448800" imgH="6705600" progId="Equation.DSMT4">
                    <p:embed/>
                  </p:oleObj>
                </mc:Choice>
                <mc:Fallback>
                  <p:oleObj name="Equation" r:id="rId16" imgW="9448800" imgH="6705600" progId="Equation.DSMT4">
                    <p:embed/>
                    <p:pic>
                      <p:nvPicPr>
                        <p:cNvPr id="0" name="图片 1028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655915" y="3306990"/>
                          <a:ext cx="1059499" cy="7500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箭头: 右 8"/>
            <p:cNvSpPr/>
            <p:nvPr/>
          </p:nvSpPr>
          <p:spPr>
            <a:xfrm>
              <a:off x="4320089" y="3623912"/>
              <a:ext cx="2239527" cy="2523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49837" y="319126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视作面分布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FDAC23-1FE9-932C-35B4-9289D9A01A4B}"/>
              </a:ext>
            </a:extLst>
          </p:cNvPr>
          <p:cNvGrpSpPr/>
          <p:nvPr/>
        </p:nvGrpSpPr>
        <p:grpSpPr>
          <a:xfrm rot="21272227">
            <a:off x="7080865" y="2244767"/>
            <a:ext cx="1158900" cy="1400353"/>
            <a:chOff x="7427266" y="1508675"/>
            <a:chExt cx="1158900" cy="140035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A5A7C5C-FA47-0FDC-7349-7F9F39B08284}"/>
                </a:ext>
              </a:extLst>
            </p:cNvPr>
            <p:cNvGrpSpPr/>
            <p:nvPr/>
          </p:nvGrpSpPr>
          <p:grpSpPr>
            <a:xfrm>
              <a:off x="7427266" y="1508675"/>
              <a:ext cx="539292" cy="158810"/>
              <a:chOff x="6403097" y="1833621"/>
              <a:chExt cx="3295867" cy="16504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2B4B90E-7CBE-9EF5-E3D6-DCF75F9E32B7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3266F51B-0735-1D65-0D52-A252AE781C1F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938D98B-9E70-EEB6-DE87-9DBFAF5824F8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B69F268-0CA5-0D95-B957-402B6FD3CE75}"/>
                </a:ext>
              </a:extLst>
            </p:cNvPr>
            <p:cNvGrpSpPr/>
            <p:nvPr/>
          </p:nvGrpSpPr>
          <p:grpSpPr>
            <a:xfrm>
              <a:off x="7936283" y="2519946"/>
              <a:ext cx="539292" cy="158810"/>
              <a:chOff x="6403097" y="1833621"/>
              <a:chExt cx="3295867" cy="165041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FF25840-9F88-41FF-44A7-92198AD59F50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672CD7-1458-839B-C0F9-7B651A412452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17168AF9-FECA-6EB4-4B37-CBBEE4006D41}"/>
                  </a:ext>
                </a:extLst>
              </p:cNvPr>
              <p:cNvCxnSpPr>
                <a:cxnSpLocks/>
                <a:stCxn id="17" idx="6"/>
                <a:endCxn id="18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B8C61D-352E-89A9-A010-4D9DBBD75876}"/>
                </a:ext>
              </a:extLst>
            </p:cNvPr>
            <p:cNvGrpSpPr/>
            <p:nvPr/>
          </p:nvGrpSpPr>
          <p:grpSpPr>
            <a:xfrm>
              <a:off x="7574398" y="1746889"/>
              <a:ext cx="539292" cy="158810"/>
              <a:chOff x="6403097" y="1833621"/>
              <a:chExt cx="3295867" cy="165041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4C9468-CD59-A3D8-599C-438759B45620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FE657C3-B66E-1ED1-92FE-6D3A9E724002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03C0FAA-B079-8CA3-6F06-59FAEE004691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535F2BB-DBB2-3BC2-F21C-9003FD8AD77B}"/>
                </a:ext>
              </a:extLst>
            </p:cNvPr>
            <p:cNvGrpSpPr/>
            <p:nvPr/>
          </p:nvGrpSpPr>
          <p:grpSpPr>
            <a:xfrm>
              <a:off x="7702369" y="2004599"/>
              <a:ext cx="539292" cy="158810"/>
              <a:chOff x="6403097" y="1833621"/>
              <a:chExt cx="3295867" cy="165041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20F2132-0DD9-E059-D361-856FA4EA8242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6010450-B528-6CFE-206A-9F1EBD148FED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B81D3A21-8413-BC39-046B-F3497A3FA9E9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99295FE9-740C-52C6-9A3F-266DB05E4418}"/>
                </a:ext>
              </a:extLst>
            </p:cNvPr>
            <p:cNvGrpSpPr/>
            <p:nvPr/>
          </p:nvGrpSpPr>
          <p:grpSpPr>
            <a:xfrm>
              <a:off x="7819326" y="2259720"/>
              <a:ext cx="539292" cy="158810"/>
              <a:chOff x="6403097" y="1833621"/>
              <a:chExt cx="3295867" cy="16504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379C3F3-D3E6-54E2-6D6A-F9EE2543A14E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1DF8E80-8230-D7E0-9604-9A4D1F76CED6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0D59D23-8AB7-F3F4-9EFE-7CC627E591CF}"/>
                  </a:ext>
                </a:extLst>
              </p:cNvPr>
              <p:cNvCxnSpPr>
                <a:cxnSpLocks/>
                <a:stCxn id="34" idx="6"/>
                <a:endCxn id="35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9BABF15-F843-881B-73D1-CA2C73114782}"/>
                </a:ext>
              </a:extLst>
            </p:cNvPr>
            <p:cNvGrpSpPr/>
            <p:nvPr/>
          </p:nvGrpSpPr>
          <p:grpSpPr>
            <a:xfrm>
              <a:off x="8046874" y="2750218"/>
              <a:ext cx="539292" cy="158810"/>
              <a:chOff x="6403097" y="1833621"/>
              <a:chExt cx="3295867" cy="165041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7241B543-1DDB-2A29-52BE-413D69A18CC1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C1D9C0FC-DD7B-7B1A-252F-DCFAABF2D42F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6D3D642-1EFD-95BD-B215-DED5553E8FDB}"/>
                  </a:ext>
                </a:extLst>
              </p:cNvPr>
              <p:cNvCxnSpPr>
                <a:cxnSpLocks/>
                <a:stCxn id="39" idx="6"/>
                <a:endCxn id="40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30309F-50A6-F61F-69C2-06E448308F24}"/>
              </a:ext>
            </a:extLst>
          </p:cNvPr>
          <p:cNvGrpSpPr/>
          <p:nvPr/>
        </p:nvGrpSpPr>
        <p:grpSpPr>
          <a:xfrm rot="21290849">
            <a:off x="6668286" y="2318606"/>
            <a:ext cx="1158900" cy="1400353"/>
            <a:chOff x="6943776" y="1520997"/>
            <a:chExt cx="1158900" cy="14003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35CCAD2-D353-15C0-77E6-E189C8E72863}"/>
                </a:ext>
              </a:extLst>
            </p:cNvPr>
            <p:cNvGrpSpPr/>
            <p:nvPr/>
          </p:nvGrpSpPr>
          <p:grpSpPr>
            <a:xfrm>
              <a:off x="6943776" y="1520997"/>
              <a:ext cx="539292" cy="158810"/>
              <a:chOff x="6403097" y="1833621"/>
              <a:chExt cx="3295867" cy="165041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F7229712-29F3-EA7F-BD0C-475E2DC0625F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B7D4A27-7D4E-5E7A-C237-2257155F212F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7F017703-14DF-9C6A-5987-5FBC679BEC61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9D4503D-BA55-419E-5403-0A163930F013}"/>
                </a:ext>
              </a:extLst>
            </p:cNvPr>
            <p:cNvGrpSpPr/>
            <p:nvPr/>
          </p:nvGrpSpPr>
          <p:grpSpPr>
            <a:xfrm>
              <a:off x="7090908" y="1759211"/>
              <a:ext cx="539292" cy="158810"/>
              <a:chOff x="6403097" y="1833621"/>
              <a:chExt cx="3295867" cy="165041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60E5E5A9-B56F-636A-45FD-7F17562F280C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BEACF7EF-E1AF-24CE-9FFC-910F849088C0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93F19B9-F357-2A71-3A09-C1E3358583BA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81E0FBE-66F6-000B-D840-FC556C25D8C7}"/>
                </a:ext>
              </a:extLst>
            </p:cNvPr>
            <p:cNvGrpSpPr/>
            <p:nvPr/>
          </p:nvGrpSpPr>
          <p:grpSpPr>
            <a:xfrm>
              <a:off x="7218879" y="2016921"/>
              <a:ext cx="539292" cy="158810"/>
              <a:chOff x="6403097" y="1833621"/>
              <a:chExt cx="3295867" cy="165041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3D1DDE15-65B9-2C99-802A-94757CAC5528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5479FA2-5B16-4085-C17C-1F7B7C7ADBB2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E795C83A-4F07-5155-7587-8CD3BDDDB776}"/>
                  </a:ext>
                </a:extLst>
              </p:cNvPr>
              <p:cNvCxnSpPr>
                <a:cxnSpLocks/>
                <a:stCxn id="59" idx="6"/>
                <a:endCxn id="60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0D3E-010F-1DD3-333F-9A4F25430D5C}"/>
                </a:ext>
              </a:extLst>
            </p:cNvPr>
            <p:cNvGrpSpPr/>
            <p:nvPr/>
          </p:nvGrpSpPr>
          <p:grpSpPr>
            <a:xfrm>
              <a:off x="7335836" y="2272042"/>
              <a:ext cx="539292" cy="158810"/>
              <a:chOff x="6403097" y="1833621"/>
              <a:chExt cx="3295867" cy="165041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62CE622-F890-E04A-5545-C19D612F90E3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672" name="椭圆 28671">
                <a:extLst>
                  <a:ext uri="{FF2B5EF4-FFF2-40B4-BE49-F238E27FC236}">
                    <a16:creationId xmlns:a16="http://schemas.microsoft.com/office/drawing/2014/main" id="{B814B9B6-3EDE-78B3-A995-82398A6086A6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673" name="直接连接符 28672">
                <a:extLst>
                  <a:ext uri="{FF2B5EF4-FFF2-40B4-BE49-F238E27FC236}">
                    <a16:creationId xmlns:a16="http://schemas.microsoft.com/office/drawing/2014/main" id="{A45E430D-3D7A-64ED-1A8C-4A951DD7B169}"/>
                  </a:ext>
                </a:extLst>
              </p:cNvPr>
              <p:cNvCxnSpPr>
                <a:cxnSpLocks/>
                <a:stCxn id="63" idx="6"/>
                <a:endCxn id="28672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58AE2C9-2CC2-52B7-B060-33C918CAC45F}"/>
                </a:ext>
              </a:extLst>
            </p:cNvPr>
            <p:cNvGrpSpPr/>
            <p:nvPr/>
          </p:nvGrpSpPr>
          <p:grpSpPr>
            <a:xfrm>
              <a:off x="7452793" y="2532268"/>
              <a:ext cx="539292" cy="158810"/>
              <a:chOff x="6403097" y="1833621"/>
              <a:chExt cx="3295867" cy="165041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9B75C78-C165-B853-AC33-6FD164445DD8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C12C3EC-9612-5C37-D7F4-1A46CD91FF45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8B5CC503-32A9-1A19-9466-4306421C37D4}"/>
                  </a:ext>
                </a:extLst>
              </p:cNvPr>
              <p:cNvCxnSpPr>
                <a:cxnSpLocks/>
                <a:stCxn id="51" idx="6"/>
                <a:endCxn id="52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74" name="组合 28673">
              <a:extLst>
                <a:ext uri="{FF2B5EF4-FFF2-40B4-BE49-F238E27FC236}">
                  <a16:creationId xmlns:a16="http://schemas.microsoft.com/office/drawing/2014/main" id="{286C94C5-99A7-22C3-4D09-C45D3040C5B5}"/>
                </a:ext>
              </a:extLst>
            </p:cNvPr>
            <p:cNvGrpSpPr/>
            <p:nvPr/>
          </p:nvGrpSpPr>
          <p:grpSpPr>
            <a:xfrm>
              <a:off x="7563384" y="2762540"/>
              <a:ext cx="539292" cy="158810"/>
              <a:chOff x="6403097" y="1833621"/>
              <a:chExt cx="3295867" cy="165041"/>
            </a:xfrm>
          </p:grpSpPr>
          <p:sp>
            <p:nvSpPr>
              <p:cNvPr id="28676" name="椭圆 28675">
                <a:extLst>
                  <a:ext uri="{FF2B5EF4-FFF2-40B4-BE49-F238E27FC236}">
                    <a16:creationId xmlns:a16="http://schemas.microsoft.com/office/drawing/2014/main" id="{3A8E4E71-F640-F919-4241-7E192BCFECE9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677" name="椭圆 28676">
                <a:extLst>
                  <a:ext uri="{FF2B5EF4-FFF2-40B4-BE49-F238E27FC236}">
                    <a16:creationId xmlns:a16="http://schemas.microsoft.com/office/drawing/2014/main" id="{B8B3093B-4F56-C170-F247-6C9A248CB9CB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678" name="直接连接符 28677">
                <a:extLst>
                  <a:ext uri="{FF2B5EF4-FFF2-40B4-BE49-F238E27FC236}">
                    <a16:creationId xmlns:a16="http://schemas.microsoft.com/office/drawing/2014/main" id="{9A97951B-CBBE-1F21-047B-A9B282D2789A}"/>
                  </a:ext>
                </a:extLst>
              </p:cNvPr>
              <p:cNvCxnSpPr>
                <a:cxnSpLocks/>
                <a:stCxn id="28676" idx="6"/>
                <a:endCxn id="28677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3090E2A-0C69-F8AD-44AD-E572C804C8FA}"/>
              </a:ext>
            </a:extLst>
          </p:cNvPr>
          <p:cNvGrpSpPr/>
          <p:nvPr/>
        </p:nvGrpSpPr>
        <p:grpSpPr>
          <a:xfrm rot="21265360">
            <a:off x="7011936" y="1892438"/>
            <a:ext cx="1701250" cy="2306254"/>
            <a:chOff x="7410591" y="1234727"/>
            <a:chExt cx="1701250" cy="2306254"/>
          </a:xfrm>
        </p:grpSpPr>
        <p:cxnSp>
          <p:nvCxnSpPr>
            <p:cNvPr id="28680" name="直接连接符 28679">
              <a:extLst>
                <a:ext uri="{FF2B5EF4-FFF2-40B4-BE49-F238E27FC236}">
                  <a16:creationId xmlns:a16="http://schemas.microsoft.com/office/drawing/2014/main" id="{6F5AFC06-348F-2FA7-2176-2F64A6BFD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66016" y="1234727"/>
              <a:ext cx="864721" cy="18820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1" name="直接连接符 28680">
              <a:extLst>
                <a:ext uri="{FF2B5EF4-FFF2-40B4-BE49-F238E27FC236}">
                  <a16:creationId xmlns:a16="http://schemas.microsoft.com/office/drawing/2014/main" id="{2BC2786D-85DD-1AB2-14D5-EEB989444723}"/>
                </a:ext>
              </a:extLst>
            </p:cNvPr>
            <p:cNvCxnSpPr>
              <a:cxnSpLocks/>
            </p:cNvCxnSpPr>
            <p:nvPr/>
          </p:nvCxnSpPr>
          <p:spPr>
            <a:xfrm>
              <a:off x="7410591" y="1341248"/>
              <a:ext cx="864721" cy="18820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3" name="直接箭头连接符 28682">
              <a:extLst>
                <a:ext uri="{FF2B5EF4-FFF2-40B4-BE49-F238E27FC236}">
                  <a16:creationId xmlns:a16="http://schemas.microsoft.com/office/drawing/2014/main" id="{AAB3554D-B0F8-E1C8-771D-BB6095649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5575" y="3040778"/>
              <a:ext cx="135995" cy="72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4" name="直接箭头连接符 28683">
              <a:extLst>
                <a:ext uri="{FF2B5EF4-FFF2-40B4-BE49-F238E27FC236}">
                  <a16:creationId xmlns:a16="http://schemas.microsoft.com/office/drawing/2014/main" id="{55DF27CF-3070-F684-2783-BA6437D86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224" y="3145658"/>
              <a:ext cx="148073" cy="928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88" name="文本框 28687">
              <a:extLst>
                <a:ext uri="{FF2B5EF4-FFF2-40B4-BE49-F238E27FC236}">
                  <a16:creationId xmlns:a16="http://schemas.microsoft.com/office/drawing/2014/main" id="{D753BEE9-51E8-C14D-8C2A-A9C55311CD2B}"/>
                </a:ext>
              </a:extLst>
            </p:cNvPr>
            <p:cNvSpPr txBox="1"/>
            <p:nvPr/>
          </p:nvSpPr>
          <p:spPr>
            <a:xfrm>
              <a:off x="8325892" y="3171649"/>
              <a:ext cx="7859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i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18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cosθ</a:t>
              </a:r>
              <a:endParaRPr lang="zh-CN" altLang="en-US" dirty="0"/>
            </a:p>
          </p:txBody>
        </p:sp>
      </p:grpSp>
      <p:grpSp>
        <p:nvGrpSpPr>
          <p:cNvPr id="28679" name="组合 28678">
            <a:extLst>
              <a:ext uri="{FF2B5EF4-FFF2-40B4-BE49-F238E27FC236}">
                <a16:creationId xmlns:a16="http://schemas.microsoft.com/office/drawing/2014/main" id="{CE0B8716-1CA0-104C-F508-1B98080D9B1D}"/>
              </a:ext>
            </a:extLst>
          </p:cNvPr>
          <p:cNvGrpSpPr/>
          <p:nvPr/>
        </p:nvGrpSpPr>
        <p:grpSpPr>
          <a:xfrm rot="21297114">
            <a:off x="6119246" y="2262155"/>
            <a:ext cx="1158900" cy="1400353"/>
            <a:chOff x="6943776" y="1520997"/>
            <a:chExt cx="1158900" cy="1400353"/>
          </a:xfrm>
        </p:grpSpPr>
        <p:grpSp>
          <p:nvGrpSpPr>
            <p:cNvPr id="28682" name="组合 28681">
              <a:extLst>
                <a:ext uri="{FF2B5EF4-FFF2-40B4-BE49-F238E27FC236}">
                  <a16:creationId xmlns:a16="http://schemas.microsoft.com/office/drawing/2014/main" id="{B195D770-9D17-27A3-C73F-46FD071756CF}"/>
                </a:ext>
              </a:extLst>
            </p:cNvPr>
            <p:cNvGrpSpPr/>
            <p:nvPr/>
          </p:nvGrpSpPr>
          <p:grpSpPr>
            <a:xfrm>
              <a:off x="6943776" y="1520997"/>
              <a:ext cx="539292" cy="158810"/>
              <a:chOff x="6403097" y="1833621"/>
              <a:chExt cx="3295867" cy="165041"/>
            </a:xfrm>
          </p:grpSpPr>
          <p:sp>
            <p:nvSpPr>
              <p:cNvPr id="28706" name="椭圆 28705">
                <a:extLst>
                  <a:ext uri="{FF2B5EF4-FFF2-40B4-BE49-F238E27FC236}">
                    <a16:creationId xmlns:a16="http://schemas.microsoft.com/office/drawing/2014/main" id="{C80FC020-84ED-B794-6C7F-536F6AF96281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707" name="椭圆 28706">
                <a:extLst>
                  <a:ext uri="{FF2B5EF4-FFF2-40B4-BE49-F238E27FC236}">
                    <a16:creationId xmlns:a16="http://schemas.microsoft.com/office/drawing/2014/main" id="{3AE2D7C9-A708-DFA3-6BB9-A203D6033DEB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08" name="直接连接符 28707">
                <a:extLst>
                  <a:ext uri="{FF2B5EF4-FFF2-40B4-BE49-F238E27FC236}">
                    <a16:creationId xmlns:a16="http://schemas.microsoft.com/office/drawing/2014/main" id="{E49E54D0-EE27-581B-BA33-7C56EDAF76C6}"/>
                  </a:ext>
                </a:extLst>
              </p:cNvPr>
              <p:cNvCxnSpPr>
                <a:cxnSpLocks/>
                <a:stCxn id="28706" idx="6"/>
                <a:endCxn id="28707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85" name="组合 28684">
              <a:extLst>
                <a:ext uri="{FF2B5EF4-FFF2-40B4-BE49-F238E27FC236}">
                  <a16:creationId xmlns:a16="http://schemas.microsoft.com/office/drawing/2014/main" id="{6C3C7DF6-04B2-7C39-06BB-F4EA9F6CC98B}"/>
                </a:ext>
              </a:extLst>
            </p:cNvPr>
            <p:cNvGrpSpPr/>
            <p:nvPr/>
          </p:nvGrpSpPr>
          <p:grpSpPr>
            <a:xfrm>
              <a:off x="7090908" y="1759211"/>
              <a:ext cx="539292" cy="158810"/>
              <a:chOff x="6403097" y="1833621"/>
              <a:chExt cx="3295867" cy="165041"/>
            </a:xfrm>
          </p:grpSpPr>
          <p:sp>
            <p:nvSpPr>
              <p:cNvPr id="28703" name="椭圆 28702">
                <a:extLst>
                  <a:ext uri="{FF2B5EF4-FFF2-40B4-BE49-F238E27FC236}">
                    <a16:creationId xmlns:a16="http://schemas.microsoft.com/office/drawing/2014/main" id="{8413344A-543D-0261-75F2-8C52E066E59C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704" name="椭圆 28703">
                <a:extLst>
                  <a:ext uri="{FF2B5EF4-FFF2-40B4-BE49-F238E27FC236}">
                    <a16:creationId xmlns:a16="http://schemas.microsoft.com/office/drawing/2014/main" id="{F3F11F2B-EDCC-4F17-8EDA-72A95B1A3B77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05" name="直接连接符 28704">
                <a:extLst>
                  <a:ext uri="{FF2B5EF4-FFF2-40B4-BE49-F238E27FC236}">
                    <a16:creationId xmlns:a16="http://schemas.microsoft.com/office/drawing/2014/main" id="{4A68055A-0112-9433-CF7D-5340BF641A6B}"/>
                  </a:ext>
                </a:extLst>
              </p:cNvPr>
              <p:cNvCxnSpPr>
                <a:cxnSpLocks/>
                <a:stCxn id="28703" idx="6"/>
                <a:endCxn id="28704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86" name="组合 28685">
              <a:extLst>
                <a:ext uri="{FF2B5EF4-FFF2-40B4-BE49-F238E27FC236}">
                  <a16:creationId xmlns:a16="http://schemas.microsoft.com/office/drawing/2014/main" id="{32203591-F19A-F3A2-10E2-2A9706FE99FE}"/>
                </a:ext>
              </a:extLst>
            </p:cNvPr>
            <p:cNvGrpSpPr/>
            <p:nvPr/>
          </p:nvGrpSpPr>
          <p:grpSpPr>
            <a:xfrm>
              <a:off x="7218879" y="2016921"/>
              <a:ext cx="539292" cy="158810"/>
              <a:chOff x="6403097" y="1833621"/>
              <a:chExt cx="3295867" cy="165041"/>
            </a:xfrm>
          </p:grpSpPr>
          <p:sp>
            <p:nvSpPr>
              <p:cNvPr id="28700" name="椭圆 28699">
                <a:extLst>
                  <a:ext uri="{FF2B5EF4-FFF2-40B4-BE49-F238E27FC236}">
                    <a16:creationId xmlns:a16="http://schemas.microsoft.com/office/drawing/2014/main" id="{0F8837C4-3E3A-42D4-8EF5-900ED6EC893B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701" name="椭圆 28700">
                <a:extLst>
                  <a:ext uri="{FF2B5EF4-FFF2-40B4-BE49-F238E27FC236}">
                    <a16:creationId xmlns:a16="http://schemas.microsoft.com/office/drawing/2014/main" id="{7CC534D8-E535-9BBE-53D6-FAF8F811AF58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702" name="直接连接符 28701">
                <a:extLst>
                  <a:ext uri="{FF2B5EF4-FFF2-40B4-BE49-F238E27FC236}">
                    <a16:creationId xmlns:a16="http://schemas.microsoft.com/office/drawing/2014/main" id="{22509F82-E876-8861-5947-8D8BD0DD9319}"/>
                  </a:ext>
                </a:extLst>
              </p:cNvPr>
              <p:cNvCxnSpPr>
                <a:cxnSpLocks/>
                <a:stCxn id="28700" idx="6"/>
                <a:endCxn id="28701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87" name="组合 28686">
              <a:extLst>
                <a:ext uri="{FF2B5EF4-FFF2-40B4-BE49-F238E27FC236}">
                  <a16:creationId xmlns:a16="http://schemas.microsoft.com/office/drawing/2014/main" id="{8E9D8AD5-51C4-02EF-71ED-349F874FA1CE}"/>
                </a:ext>
              </a:extLst>
            </p:cNvPr>
            <p:cNvGrpSpPr/>
            <p:nvPr/>
          </p:nvGrpSpPr>
          <p:grpSpPr>
            <a:xfrm>
              <a:off x="7335836" y="2272042"/>
              <a:ext cx="539292" cy="158810"/>
              <a:chOff x="6403097" y="1833621"/>
              <a:chExt cx="3295867" cy="165041"/>
            </a:xfrm>
          </p:grpSpPr>
          <p:sp>
            <p:nvSpPr>
              <p:cNvPr id="28697" name="椭圆 28696">
                <a:extLst>
                  <a:ext uri="{FF2B5EF4-FFF2-40B4-BE49-F238E27FC236}">
                    <a16:creationId xmlns:a16="http://schemas.microsoft.com/office/drawing/2014/main" id="{186BB88A-3A72-B15D-5F2F-AB3870BA10D5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698" name="椭圆 28697">
                <a:extLst>
                  <a:ext uri="{FF2B5EF4-FFF2-40B4-BE49-F238E27FC236}">
                    <a16:creationId xmlns:a16="http://schemas.microsoft.com/office/drawing/2014/main" id="{CBA845F7-9639-033F-721F-534F7655B679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699" name="直接连接符 28698">
                <a:extLst>
                  <a:ext uri="{FF2B5EF4-FFF2-40B4-BE49-F238E27FC236}">
                    <a16:creationId xmlns:a16="http://schemas.microsoft.com/office/drawing/2014/main" id="{356C8EE6-658D-04F3-CBBD-6CC6AC6BBDCC}"/>
                  </a:ext>
                </a:extLst>
              </p:cNvPr>
              <p:cNvCxnSpPr>
                <a:cxnSpLocks/>
                <a:stCxn id="28697" idx="6"/>
                <a:endCxn id="28698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89" name="组合 28688">
              <a:extLst>
                <a:ext uri="{FF2B5EF4-FFF2-40B4-BE49-F238E27FC236}">
                  <a16:creationId xmlns:a16="http://schemas.microsoft.com/office/drawing/2014/main" id="{DF8820A4-BCA3-44D6-2E60-CD02ECBB35CD}"/>
                </a:ext>
              </a:extLst>
            </p:cNvPr>
            <p:cNvGrpSpPr/>
            <p:nvPr/>
          </p:nvGrpSpPr>
          <p:grpSpPr>
            <a:xfrm>
              <a:off x="7452793" y="2532268"/>
              <a:ext cx="539292" cy="158810"/>
              <a:chOff x="6403097" y="1833621"/>
              <a:chExt cx="3295867" cy="165041"/>
            </a:xfrm>
          </p:grpSpPr>
          <p:sp>
            <p:nvSpPr>
              <p:cNvPr id="28694" name="椭圆 28693">
                <a:extLst>
                  <a:ext uri="{FF2B5EF4-FFF2-40B4-BE49-F238E27FC236}">
                    <a16:creationId xmlns:a16="http://schemas.microsoft.com/office/drawing/2014/main" id="{94844FF7-7FF4-AE9B-DBF1-9BA55E16298D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695" name="椭圆 28694">
                <a:extLst>
                  <a:ext uri="{FF2B5EF4-FFF2-40B4-BE49-F238E27FC236}">
                    <a16:creationId xmlns:a16="http://schemas.microsoft.com/office/drawing/2014/main" id="{55AE8C05-FC17-A6F2-AB48-436E19563173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696" name="直接连接符 28695">
                <a:extLst>
                  <a:ext uri="{FF2B5EF4-FFF2-40B4-BE49-F238E27FC236}">
                    <a16:creationId xmlns:a16="http://schemas.microsoft.com/office/drawing/2014/main" id="{6FF198B7-5038-463E-3943-640F5F1EE22C}"/>
                  </a:ext>
                </a:extLst>
              </p:cNvPr>
              <p:cNvCxnSpPr>
                <a:cxnSpLocks/>
                <a:stCxn id="28694" idx="6"/>
                <a:endCxn id="28695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90" name="组合 28689">
              <a:extLst>
                <a:ext uri="{FF2B5EF4-FFF2-40B4-BE49-F238E27FC236}">
                  <a16:creationId xmlns:a16="http://schemas.microsoft.com/office/drawing/2014/main" id="{10310A4E-FF8B-BB3F-E497-A65A29E2BF69}"/>
                </a:ext>
              </a:extLst>
            </p:cNvPr>
            <p:cNvGrpSpPr/>
            <p:nvPr/>
          </p:nvGrpSpPr>
          <p:grpSpPr>
            <a:xfrm>
              <a:off x="7563384" y="2762540"/>
              <a:ext cx="539292" cy="158810"/>
              <a:chOff x="6403097" y="1833621"/>
              <a:chExt cx="3295867" cy="165041"/>
            </a:xfrm>
          </p:grpSpPr>
          <p:sp>
            <p:nvSpPr>
              <p:cNvPr id="28691" name="椭圆 28690">
                <a:extLst>
                  <a:ext uri="{FF2B5EF4-FFF2-40B4-BE49-F238E27FC236}">
                    <a16:creationId xmlns:a16="http://schemas.microsoft.com/office/drawing/2014/main" id="{1A16C28A-249A-197B-9C66-5A5B734C02E9}"/>
                  </a:ext>
                </a:extLst>
              </p:cNvPr>
              <p:cNvSpPr/>
              <p:nvPr/>
            </p:nvSpPr>
            <p:spPr>
              <a:xfrm>
                <a:off x="6403097" y="1833621"/>
                <a:ext cx="714777" cy="165041"/>
              </a:xfrm>
              <a:prstGeom prst="ellipse">
                <a:avLst/>
              </a:prstGeom>
              <a:solidFill>
                <a:srgbClr val="0000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-</a:t>
                </a:r>
                <a:endParaRPr lang="zh-CN" altLang="en-US" dirty="0"/>
              </a:p>
            </p:txBody>
          </p:sp>
          <p:sp>
            <p:nvSpPr>
              <p:cNvPr id="28692" name="椭圆 28691">
                <a:extLst>
                  <a:ext uri="{FF2B5EF4-FFF2-40B4-BE49-F238E27FC236}">
                    <a16:creationId xmlns:a16="http://schemas.microsoft.com/office/drawing/2014/main" id="{4C86B44E-C562-3F26-E092-BF284430A43F}"/>
                  </a:ext>
                </a:extLst>
              </p:cNvPr>
              <p:cNvSpPr/>
              <p:nvPr/>
            </p:nvSpPr>
            <p:spPr>
              <a:xfrm>
                <a:off x="8882276" y="1844231"/>
                <a:ext cx="816688" cy="15443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+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8693" name="直接连接符 28692">
                <a:extLst>
                  <a:ext uri="{FF2B5EF4-FFF2-40B4-BE49-F238E27FC236}">
                    <a16:creationId xmlns:a16="http://schemas.microsoft.com/office/drawing/2014/main" id="{CEE5B4C7-17BF-5574-72DC-4B6BEC97B0A0}"/>
                  </a:ext>
                </a:extLst>
              </p:cNvPr>
              <p:cNvCxnSpPr>
                <a:cxnSpLocks/>
                <a:stCxn id="28691" idx="6"/>
                <a:endCxn id="28692" idx="2"/>
              </p:cNvCxnSpPr>
              <p:nvPr/>
            </p:nvCxnSpPr>
            <p:spPr>
              <a:xfrm>
                <a:off x="7117874" y="1916142"/>
                <a:ext cx="1764402" cy="5304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392B2DE7-99FB-416C-BE4F-4DF607F0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5" autoUpdateAnimBg="0"/>
      <p:bldP spid="13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2C148E-9748-4FF7-5593-688EC0F3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078" y="104775"/>
            <a:ext cx="90122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例：求沿轴均匀极化电介质圆棒上极化电荷分布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5A3AF4-70A3-9D83-2D65-F65E84EF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25638"/>
            <a:ext cx="464026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是常数</a:t>
            </a:r>
          </a:p>
        </p:txBody>
      </p:sp>
      <p:pic>
        <p:nvPicPr>
          <p:cNvPr id="6" name="Picture 4" descr="Ne409">
            <a:extLst>
              <a:ext uri="{FF2B5EF4-FFF2-40B4-BE49-F238E27FC236}">
                <a16:creationId xmlns:a16="http://schemas.microsoft.com/office/drawing/2014/main" id="{13ED74A2-03F1-7A81-22B9-13962A4E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449638"/>
            <a:ext cx="4191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816D431-08AF-881E-629D-A7E317C37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144838"/>
          <a:ext cx="2438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838200" imgH="228600" progId="Equation.3">
                  <p:embed/>
                </p:oleObj>
              </mc:Choice>
              <mc:Fallback>
                <p:oleObj name="Equation" r:id="rId4" imgW="838200" imgH="228600" progId="Equation.3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A833D2CE-A153-2431-8F08-3D9E6A5AC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144838"/>
                        <a:ext cx="2438400" cy="665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6">
            <a:extLst>
              <a:ext uri="{FF2B5EF4-FFF2-40B4-BE49-F238E27FC236}">
                <a16:creationId xmlns:a16="http://schemas.microsoft.com/office/drawing/2014/main" id="{10507647-1909-7D88-452D-34ABC87638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449638"/>
            <a:ext cx="91440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159AF37-9621-A4CB-E53D-DFEDB09B8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354638"/>
          <a:ext cx="27336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6" imgW="939800" imgH="228600" progId="Equation.3">
                  <p:embed/>
                </p:oleObj>
              </mc:Choice>
              <mc:Fallback>
                <p:oleObj name="Equation" r:id="rId6" imgW="939800" imgH="228600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7534DD2C-C298-3455-DDF1-AA109C6AA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354638"/>
                        <a:ext cx="2733675" cy="6651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8">
            <a:extLst>
              <a:ext uri="{FF2B5EF4-FFF2-40B4-BE49-F238E27FC236}">
                <a16:creationId xmlns:a16="http://schemas.microsoft.com/office/drawing/2014/main" id="{94E95774-8D70-A349-5FCC-D6055D1DB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821238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4C198893-6824-412C-1915-087BC14BA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2219325"/>
          <a:ext cx="25495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8" imgW="875920" imgH="393529" progId="Equation.3">
                  <p:embed/>
                </p:oleObj>
              </mc:Choice>
              <mc:Fallback>
                <p:oleObj name="Equation" r:id="rId8" imgW="875920" imgH="393529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4067831B-1C25-4859-7FFB-80BAE3B03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2219325"/>
                        <a:ext cx="2549525" cy="1144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>
            <a:extLst>
              <a:ext uri="{FF2B5EF4-FFF2-40B4-BE49-F238E27FC236}">
                <a16:creationId xmlns:a16="http://schemas.microsoft.com/office/drawing/2014/main" id="{71DEB71F-9C11-59D5-76C3-54CFC5C16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297238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30A8BC2F-C261-C0E5-209F-9C4B328C4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96608"/>
              </p:ext>
            </p:extLst>
          </p:nvPr>
        </p:nvGraphicFramePr>
        <p:xfrm>
          <a:off x="6040437" y="1127125"/>
          <a:ext cx="2362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10" imgW="837836" imgH="253890" progId="Equation.3">
                  <p:embed/>
                </p:oleObj>
              </mc:Choice>
              <mc:Fallback>
                <p:oleObj r:id="rId10" imgW="837836" imgH="253890" progId="Equation.3">
                  <p:embed/>
                  <p:pic>
                    <p:nvPicPr>
                      <p:cNvPr id="11" name="Object 15">
                        <a:extLst>
                          <a:ext uri="{FF2B5EF4-FFF2-40B4-BE49-F238E27FC236}">
                            <a16:creationId xmlns:a16="http://schemas.microsoft.com/office/drawing/2014/main" id="{6B5FAECC-68B2-ABBB-9528-8DB964093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7" y="1127125"/>
                        <a:ext cx="2362200" cy="7223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2EF41D-A36F-4F88-BC77-B0AE0C4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1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93146"/>
              </p:ext>
            </p:extLst>
          </p:nvPr>
        </p:nvGraphicFramePr>
        <p:xfrm>
          <a:off x="1369695" y="1624263"/>
          <a:ext cx="2871379" cy="104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3" imgW="1219200" imgH="444500" progId="Equation.3">
                  <p:embed/>
                </p:oleObj>
              </mc:Choice>
              <mc:Fallback>
                <p:oleObj r:id="rId3" imgW="1219200" imgH="444500" progId="Equation.3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695" y="1624263"/>
                        <a:ext cx="2871379" cy="104424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" y="163195"/>
            <a:ext cx="7748905" cy="76200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电介质极化的描述 </a:t>
            </a:r>
            <a:endParaRPr lang="en-US" altLang="zh-CN" sz="3600" b="1" i="1" baseline="30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818" y="1029637"/>
            <a:ext cx="2568332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极化强度矢量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</a:p>
        </p:txBody>
      </p:sp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85284"/>
              </p:ext>
            </p:extLst>
          </p:nvPr>
        </p:nvGraphicFramePr>
        <p:xfrm>
          <a:off x="1713865" y="3470611"/>
          <a:ext cx="2764155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5" imgW="837565" imgH="254000" progId="Equation.3">
                  <p:embed/>
                </p:oleObj>
              </mc:Choice>
              <mc:Fallback>
                <p:oleObj r:id="rId5" imgW="837565" imgH="254000" progId="Equation.3">
                  <p:embed/>
                  <p:pic>
                    <p:nvPicPr>
                      <p:cNvPr id="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865" y="3470611"/>
                        <a:ext cx="2764155" cy="84518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45745" y="2902238"/>
            <a:ext cx="1717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461503"/>
              </p:ext>
            </p:extLst>
          </p:nvPr>
        </p:nvGraphicFramePr>
        <p:xfrm>
          <a:off x="1729740" y="4372452"/>
          <a:ext cx="2748280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7" imgW="1091565" imgH="381000" progId="Equation.3">
                  <p:embed/>
                </p:oleObj>
              </mc:Choice>
              <mc:Fallback>
                <p:oleObj r:id="rId7" imgW="1091565" imgH="381000" progId="Equation.3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740" y="4372452"/>
                        <a:ext cx="2748280" cy="90678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8176" y="3240117"/>
            <a:ext cx="2652226" cy="15479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3928" y="1029637"/>
            <a:ext cx="2460721" cy="13950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44A1BD8-CC59-3534-5519-57D84B33DFD6}"/>
              </a:ext>
            </a:extLst>
          </p:cNvPr>
          <p:cNvSpPr/>
          <p:nvPr/>
        </p:nvSpPr>
        <p:spPr>
          <a:xfrm>
            <a:off x="378385" y="570926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退极化场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图片包含 挂, 小, 空气, 体育&#10;&#10;描述已自动生成">
            <a:extLst>
              <a:ext uri="{FF2B5EF4-FFF2-40B4-BE49-F238E27FC236}">
                <a16:creationId xmlns:a16="http://schemas.microsoft.com/office/drawing/2014/main" id="{1C0AAF0C-FA62-D27C-84FF-FB077BB93CC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85" y="4825842"/>
            <a:ext cx="2324608" cy="191588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BFFC7-3481-41C5-8C4D-7850BBDE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622" y="102818"/>
            <a:ext cx="7469856" cy="8503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电介质的极化规律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57" y="1615816"/>
            <a:ext cx="2652226" cy="1547908"/>
          </a:xfrm>
          <a:prstGeom prst="rect">
            <a:avLst/>
          </a:prstGeom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88650" y="1535792"/>
            <a:ext cx="3895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V="1">
            <a:off x="2336025" y="2027820"/>
            <a:ext cx="0" cy="72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64643" y="3858222"/>
            <a:ext cx="866466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猜测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可能成正比（但有条件），（有的书上说是实验规律，实际上没有做多少实验，可以说是定义）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755492"/>
              </p:ext>
            </p:extLst>
          </p:nvPr>
        </p:nvGraphicFramePr>
        <p:xfrm>
          <a:off x="1599537" y="5584808"/>
          <a:ext cx="2133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4" imgW="698500" imgH="254000" progId="Equation.3">
                  <p:embed/>
                </p:oleObj>
              </mc:Choice>
              <mc:Fallback>
                <p:oleObj r:id="rId4" imgW="6985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537" y="5584808"/>
                        <a:ext cx="2133600" cy="7778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13"/>
          <p:cNvSpPr/>
          <p:nvPr/>
        </p:nvSpPr>
        <p:spPr bwMode="auto">
          <a:xfrm>
            <a:off x="4870454" y="5139440"/>
            <a:ext cx="2822575" cy="885825"/>
          </a:xfrm>
          <a:prstGeom prst="borderCallout2">
            <a:avLst>
              <a:gd name="adj1" fmla="val 30000"/>
              <a:gd name="adj2" fmla="val -2222"/>
              <a:gd name="adj3" fmla="val 26130"/>
              <a:gd name="adj4" fmla="val -60083"/>
              <a:gd name="adj5" fmla="val 81296"/>
              <a:gd name="adj6" fmla="val -7612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电极化率：由物质的属性决定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7B126E-43C7-09B9-2FA2-AFDF3B60F539}"/>
              </a:ext>
            </a:extLst>
          </p:cNvPr>
          <p:cNvGrpSpPr/>
          <p:nvPr/>
        </p:nvGrpSpPr>
        <p:grpSpPr>
          <a:xfrm>
            <a:off x="3450757" y="2065917"/>
            <a:ext cx="479669" cy="1165485"/>
            <a:chOff x="3468280" y="2426802"/>
            <a:chExt cx="479669" cy="1165485"/>
          </a:xfrm>
        </p:grpSpPr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3732330" y="2426802"/>
              <a:ext cx="0" cy="685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A0A6755B-A9A2-8616-6E6F-EF6E495854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0367449"/>
                </p:ext>
              </p:extLst>
            </p:nvPr>
          </p:nvGraphicFramePr>
          <p:xfrm>
            <a:off x="3468280" y="3078863"/>
            <a:ext cx="479669" cy="513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6" name="Equation" r:id="rId6" imgW="190440" imgH="203040" progId="Equation.DSMT4">
                    <p:embed/>
                  </p:oleObj>
                </mc:Choice>
                <mc:Fallback>
                  <p:oleObj name="Equation" r:id="rId6" imgW="190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68280" y="3078863"/>
                          <a:ext cx="479669" cy="513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AE65E48-54CA-0496-4C25-1DC41F79A0DC}"/>
              </a:ext>
            </a:extLst>
          </p:cNvPr>
          <p:cNvGrpSpPr/>
          <p:nvPr/>
        </p:nvGrpSpPr>
        <p:grpSpPr>
          <a:xfrm>
            <a:off x="879761" y="1396192"/>
            <a:ext cx="1667837" cy="688930"/>
            <a:chOff x="897284" y="1757077"/>
            <a:chExt cx="1667837" cy="688930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03F3D4E1-E35F-DB7B-FDBF-699F179DED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0011796"/>
                </p:ext>
              </p:extLst>
            </p:nvPr>
          </p:nvGraphicFramePr>
          <p:xfrm>
            <a:off x="897284" y="1779240"/>
            <a:ext cx="533414" cy="666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7"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97284" y="1779240"/>
                          <a:ext cx="533414" cy="6667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35525D8F-49F7-D18E-C6EB-D299ADD1E2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318927"/>
                </p:ext>
              </p:extLst>
            </p:nvPr>
          </p:nvGraphicFramePr>
          <p:xfrm>
            <a:off x="2133203" y="1757077"/>
            <a:ext cx="431918" cy="575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8" name="Equation" r:id="rId10" imgW="152280" imgH="203040" progId="Equation.DSMT4">
                    <p:embed/>
                  </p:oleObj>
                </mc:Choice>
                <mc:Fallback>
                  <p:oleObj name="Equation" r:id="rId10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33203" y="1757077"/>
                          <a:ext cx="431918" cy="5758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325B0A-FA40-4020-AAF1-7108F3F00CC0}"/>
                </a:ext>
              </a:extLst>
            </p:cNvPr>
            <p:cNvCxnSpPr/>
            <p:nvPr/>
          </p:nvCxnSpPr>
          <p:spPr>
            <a:xfrm>
              <a:off x="1463041" y="2124550"/>
              <a:ext cx="66392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6D039B-8FE5-DC80-34F2-EFC16DC87FDD}"/>
              </a:ext>
            </a:extLst>
          </p:cNvPr>
          <p:cNvGrpSpPr/>
          <p:nvPr/>
        </p:nvGrpSpPr>
        <p:grpSpPr>
          <a:xfrm>
            <a:off x="2588650" y="1493973"/>
            <a:ext cx="2254214" cy="513424"/>
            <a:chOff x="2606173" y="1854858"/>
            <a:chExt cx="2254214" cy="513424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4D3192D-F244-D002-A50C-0891096772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637471"/>
                </p:ext>
              </p:extLst>
            </p:nvPr>
          </p:nvGraphicFramePr>
          <p:xfrm>
            <a:off x="3352203" y="1854858"/>
            <a:ext cx="1508184" cy="513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Equation" r:id="rId12" imgW="596880" imgH="203040" progId="Equation.DSMT4">
                    <p:embed/>
                  </p:oleObj>
                </mc:Choice>
                <mc:Fallback>
                  <p:oleObj name="Equation" r:id="rId12" imgW="596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352203" y="1854858"/>
                          <a:ext cx="1508184" cy="5134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4C8309-347A-E7A7-238D-D444B8EA5F92}"/>
                </a:ext>
              </a:extLst>
            </p:cNvPr>
            <p:cNvCxnSpPr/>
            <p:nvPr/>
          </p:nvCxnSpPr>
          <p:spPr>
            <a:xfrm>
              <a:off x="2606173" y="2111570"/>
              <a:ext cx="663925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83CBA4C-AF92-32E3-8FC4-3E0D9BCBBB33}"/>
              </a:ext>
            </a:extLst>
          </p:cNvPr>
          <p:cNvGrpSpPr/>
          <p:nvPr/>
        </p:nvGrpSpPr>
        <p:grpSpPr>
          <a:xfrm>
            <a:off x="2124397" y="2710538"/>
            <a:ext cx="2455056" cy="632639"/>
            <a:chOff x="2141920" y="3071423"/>
            <a:chExt cx="2455056" cy="632639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ACFDF1B9-665A-35F2-80CB-0B2BA69174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290493"/>
                </p:ext>
              </p:extLst>
            </p:nvPr>
          </p:nvGraphicFramePr>
          <p:xfrm>
            <a:off x="2141920" y="3115458"/>
            <a:ext cx="385067" cy="51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0" name="Equation" r:id="rId14" imgW="152280" imgH="203040" progId="Equation.DSMT4">
                    <p:embed/>
                  </p:oleObj>
                </mc:Choice>
                <mc:Fallback>
                  <p:oleObj name="Equation" r:id="rId14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41920" y="3115458"/>
                          <a:ext cx="385067" cy="513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27D273C4-0172-6E24-306D-A3ED9595F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7507" y="3354463"/>
              <a:ext cx="856922" cy="135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32D9FB8A-1D9D-BCD8-DC96-3ECC6E4AF0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7663771"/>
                </p:ext>
              </p:extLst>
            </p:nvPr>
          </p:nvGraphicFramePr>
          <p:xfrm>
            <a:off x="3901073" y="3071423"/>
            <a:ext cx="695903" cy="632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1" name="Equation" r:id="rId16" imgW="279360" imgH="253800" progId="Equation.DSMT4">
                    <p:embed/>
                  </p:oleObj>
                </mc:Choice>
                <mc:Fallback>
                  <p:oleObj name="Equation" r:id="rId16" imgW="2793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01073" y="3071423"/>
                          <a:ext cx="695903" cy="6326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7E38B85-7B44-40AD-A0F6-FD3749F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build="p" autoUpdateAnimBg="0"/>
      <p:bldP spid="2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8515" y="293898"/>
            <a:ext cx="6709333" cy="1905000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平行板电容器，极板电荷密度为     ，  求充满各向同性、极化率为     介质后的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和电容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C.</a:t>
            </a:r>
          </a:p>
        </p:txBody>
      </p:sp>
      <p:pic>
        <p:nvPicPr>
          <p:cNvPr id="30725" name="Picture 5" descr="Ne4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63" y="329776"/>
            <a:ext cx="2042884" cy="329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343400" y="325755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236513"/>
              </p:ext>
            </p:extLst>
          </p:nvPr>
        </p:nvGraphicFramePr>
        <p:xfrm>
          <a:off x="765584" y="2244016"/>
          <a:ext cx="2861854" cy="88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4" imgW="1409700" imgH="431800" progId="Equation.3">
                  <p:embed/>
                </p:oleObj>
              </mc:Choice>
              <mc:Fallback>
                <p:oleObj name="Equation" r:id="rId4" imgW="1409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84" y="2244016"/>
                        <a:ext cx="2861854" cy="8806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55437"/>
              </p:ext>
            </p:extLst>
          </p:nvPr>
        </p:nvGraphicFramePr>
        <p:xfrm>
          <a:off x="754112" y="3774200"/>
          <a:ext cx="4472241" cy="92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6" imgW="2108200" imgH="431800" progId="Equation.3">
                  <p:embed/>
                </p:oleObj>
              </mc:Choice>
              <mc:Fallback>
                <p:oleObj name="Equation" r:id="rId6" imgW="21082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12" y="3774200"/>
                        <a:ext cx="4472241" cy="9206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29607"/>
              </p:ext>
            </p:extLst>
          </p:nvPr>
        </p:nvGraphicFramePr>
        <p:xfrm>
          <a:off x="793297" y="5586657"/>
          <a:ext cx="2883218" cy="51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公式" r:id="rId8" imgW="1295400" imgH="228600" progId="Equation.3">
                  <p:embed/>
                </p:oleObj>
              </mc:Choice>
              <mc:Fallback>
                <p:oleObj name="公式" r:id="rId8" imgW="1295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97" y="5586657"/>
                        <a:ext cx="2883218" cy="5110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97953"/>
              </p:ext>
            </p:extLst>
          </p:nvPr>
        </p:nvGraphicFramePr>
        <p:xfrm>
          <a:off x="1019393" y="4811424"/>
          <a:ext cx="1146758" cy="542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0" imgW="482600" imgH="228600" progId="Equation.3">
                  <p:embed/>
                </p:oleObj>
              </mc:Choice>
              <mc:Fallback>
                <p:oleObj name="Equation" r:id="rId10" imgW="482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393" y="4811424"/>
                        <a:ext cx="1146758" cy="542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552190" y="325755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30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02649"/>
              </p:ext>
            </p:extLst>
          </p:nvPr>
        </p:nvGraphicFramePr>
        <p:xfrm>
          <a:off x="2134797" y="4799146"/>
          <a:ext cx="1417393" cy="56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r:id="rId12" imgW="571500" imgH="228600" progId="Equation.3">
                  <p:embed/>
                </p:oleObj>
              </mc:Choice>
              <mc:Fallback>
                <p:oleObj r:id="rId12" imgW="5715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797" y="4799146"/>
                        <a:ext cx="1417393" cy="567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03047"/>
              </p:ext>
            </p:extLst>
          </p:nvPr>
        </p:nvGraphicFramePr>
        <p:xfrm>
          <a:off x="3736454" y="5558903"/>
          <a:ext cx="1639299" cy="52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4" imgW="711200" imgH="228600" progId="Equation.3">
                  <p:embed/>
                </p:oleObj>
              </mc:Choice>
              <mc:Fallback>
                <p:oleObj name="Equation" r:id="rId14" imgW="7112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454" y="5558903"/>
                        <a:ext cx="1639299" cy="5297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4556104" y="901276"/>
          <a:ext cx="5762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Equation" r:id="rId16" imgW="190500" imgH="228600" progId="Equation.DSMT4">
                  <p:embed/>
                </p:oleObj>
              </mc:Choice>
              <mc:Fallback>
                <p:oleObj name="Equation" r:id="rId16" imgW="1905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04" y="901276"/>
                        <a:ext cx="5762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09682"/>
              </p:ext>
            </p:extLst>
          </p:nvPr>
        </p:nvGraphicFramePr>
        <p:xfrm>
          <a:off x="6139680" y="329776"/>
          <a:ext cx="476251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18" imgW="190500" imgH="228600" progId="Equation.3">
                  <p:embed/>
                </p:oleObj>
              </mc:Choice>
              <mc:Fallback>
                <p:oleObj name="Equation" r:id="rId18" imgW="19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9680" y="329776"/>
                        <a:ext cx="476251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0059EE-3770-03C2-27BB-FC876D0934C9}"/>
              </a:ext>
            </a:extLst>
          </p:cNvPr>
          <p:cNvGrpSpPr/>
          <p:nvPr/>
        </p:nvGrpSpPr>
        <p:grpSpPr>
          <a:xfrm>
            <a:off x="722881" y="3139781"/>
            <a:ext cx="3434646" cy="579437"/>
            <a:chOff x="722881" y="3139781"/>
            <a:chExt cx="3434646" cy="57943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EA99EF-8B99-7CDE-AAFB-3B3E04FDC1DA}"/>
                </a:ext>
              </a:extLst>
            </p:cNvPr>
            <p:cNvSpPr txBox="1"/>
            <p:nvPr/>
          </p:nvSpPr>
          <p:spPr>
            <a:xfrm>
              <a:off x="722881" y="3195975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设极化电荷面密度为</a:t>
              </a:r>
            </a:p>
          </p:txBody>
        </p: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32C14104-A9C2-E6CC-6C49-6A79DB4101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267137"/>
                </p:ext>
              </p:extLst>
            </p:nvPr>
          </p:nvGraphicFramePr>
          <p:xfrm>
            <a:off x="3676515" y="3139781"/>
            <a:ext cx="481012" cy="579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8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B4D3192D-F244-D002-A50C-0891096772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676515" y="3139781"/>
                          <a:ext cx="481012" cy="579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6CFC3-A391-4D6F-999F-27BCBF5F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64242" y="1765935"/>
            <a:ext cx="8110537" cy="11430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插入介质后电容器中的场被削弱了</a:t>
            </a:r>
            <a:endParaRPr lang="zh-CN" altLang="en-US" dirty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3562351" y="312896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59024"/>
              </p:ext>
            </p:extLst>
          </p:nvPr>
        </p:nvGraphicFramePr>
        <p:xfrm>
          <a:off x="361028" y="546737"/>
          <a:ext cx="2574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4" imgW="1028700" imgH="228600" progId="Equation.3">
                  <p:embed/>
                </p:oleObj>
              </mc:Choice>
              <mc:Fallback>
                <p:oleObj name="Equation" r:id="rId4" imgW="1028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28" y="546737"/>
                        <a:ext cx="2574925" cy="574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033713" y="312896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73349"/>
              </p:ext>
            </p:extLst>
          </p:nvPr>
        </p:nvGraphicFramePr>
        <p:xfrm>
          <a:off x="3543963" y="360998"/>
          <a:ext cx="3694112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6" imgW="34747200" imgH="10363200" progId="Equations">
                  <p:embed/>
                </p:oleObj>
              </mc:Choice>
              <mc:Fallback>
                <p:oleObj name="公式" r:id="rId6" imgW="34747200" imgH="10363200" progId="Equations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963" y="360998"/>
                        <a:ext cx="3694112" cy="1100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2605088" y="311467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117850" y="3140075"/>
          <a:ext cx="2374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公式" r:id="rId8" imgW="22860000" imgH="10363200" progId="Equations">
                  <p:embed/>
                </p:oleObj>
              </mc:Choice>
              <mc:Fallback>
                <p:oleObj name="公式" r:id="rId8" imgW="22860000" imgH="10363200" progId="Equations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3140075"/>
                        <a:ext cx="2374900" cy="1076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074670" y="4447540"/>
          <a:ext cx="3787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公式" r:id="rId10" imgW="34137600" imgH="10363200" progId="Equations">
                  <p:embed/>
                </p:oleObj>
              </mc:Choice>
              <mc:Fallback>
                <p:oleObj name="公式" r:id="rId10" imgW="34137600" imgH="10363200" progId="Equations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670" y="4447540"/>
                        <a:ext cx="3787775" cy="1143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AutoShape 13"/>
          <p:cNvSpPr/>
          <p:nvPr/>
        </p:nvSpPr>
        <p:spPr bwMode="auto">
          <a:xfrm>
            <a:off x="7233944" y="1765935"/>
            <a:ext cx="1661481" cy="892175"/>
          </a:xfrm>
          <a:prstGeom prst="borderCallout2">
            <a:avLst>
              <a:gd name="adj1" fmla="val 12810"/>
              <a:gd name="adj2" fmla="val -5375"/>
              <a:gd name="adj3" fmla="val 12810"/>
              <a:gd name="adj4" fmla="val -43338"/>
              <a:gd name="adj5" fmla="val -45194"/>
              <a:gd name="adj6" fmla="val -8275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相对介电常数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B58FED-2D2C-6009-F07B-F715C600AC01}"/>
              </a:ext>
            </a:extLst>
          </p:cNvPr>
          <p:cNvSpPr txBox="1"/>
          <p:nvPr/>
        </p:nvSpPr>
        <p:spPr>
          <a:xfrm>
            <a:off x="444063" y="2709011"/>
            <a:ext cx="1439096" cy="4801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求电容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83CA19-E419-43A8-9EA7-59FC182A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5" autoUpdateAnimBg="0"/>
      <p:bldP spid="35853" grpId="0" animBg="1" autoUpdateAnimBg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www.zaoxu.com/uploadfile/imgall/22eaf81a4c510fd9f984f990982e2dd42a2934a451.jpg">
            <a:extLst>
              <a:ext uri="{FF2B5EF4-FFF2-40B4-BE49-F238E27FC236}">
                <a16:creationId xmlns:a16="http://schemas.microsoft.com/office/drawing/2014/main" id="{0FE5ECFE-CFCF-47F0-B141-10230C4D0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9576"/>
            <a:ext cx="9144000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56D7C-0A58-4F68-B4A8-945015DB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0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5484" y="191122"/>
            <a:ext cx="2928937" cy="6461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 eaLnBrk="1" hangingPunct="1"/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§2.3 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电介质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402" y="986182"/>
            <a:ext cx="3372825" cy="646114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什么是电介质？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645785" y="1887848"/>
            <a:ext cx="3044190" cy="46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ea typeface="黑体" panose="02010609060101010101" pitchFamily="49" charset="-122"/>
              </a:rPr>
              <a:t>电介质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890385" y="1993258"/>
            <a:ext cx="137160" cy="2552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119384" y="178130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电介质：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088505" y="2525964"/>
            <a:ext cx="1951990" cy="1198807"/>
            <a:chOff x="1564" y="8313"/>
            <a:chExt cx="3074" cy="1784"/>
          </a:xfrm>
        </p:grpSpPr>
        <p:sp>
          <p:nvSpPr>
            <p:cNvPr id="10" name="文本框 9"/>
            <p:cNvSpPr txBox="1"/>
            <p:nvPr/>
          </p:nvSpPr>
          <p:spPr>
            <a:xfrm>
              <a:off x="1564" y="8313"/>
              <a:ext cx="20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uFillTx/>
                  <a:ea typeface="黑体" panose="02010609060101010101" pitchFamily="49" charset="-122"/>
                  <a:sym typeface="+mn-ea"/>
                </a:rPr>
                <a:t>导体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64" y="9370"/>
              <a:ext cx="3074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olidFill>
                    <a:schemeClr val="tx1"/>
                  </a:solidFill>
                  <a:uFillTx/>
                  <a:ea typeface="黑体" panose="02010609060101010101" pitchFamily="49" charset="-122"/>
                  <a:sym typeface="+mn-ea"/>
                </a:rPr>
                <a:t>半导体</a:t>
              </a:r>
            </a:p>
          </p:txBody>
        </p:sp>
      </p:grpSp>
      <p:sp>
        <p:nvSpPr>
          <p:cNvPr id="12" name="内容占位符 2"/>
          <p:cNvSpPr>
            <a:spLocks noGrp="1"/>
          </p:cNvSpPr>
          <p:nvPr/>
        </p:nvSpPr>
        <p:spPr>
          <a:xfrm>
            <a:off x="1698615" y="1905628"/>
            <a:ext cx="3044190" cy="466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＝绝缘体？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5785" y="4511594"/>
            <a:ext cx="403444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绝缘体是</a:t>
            </a:r>
            <a:r>
              <a:rPr lang="zh-CN" altLang="en-US" sz="2400" dirty="0">
                <a:ea typeface="黑体" panose="02010609060101010101" pitchFamily="49" charset="-122"/>
              </a:rPr>
              <a:t>一般是</a:t>
            </a:r>
            <a:r>
              <a:rPr lang="zh-CN" altLang="en-US" sz="2400" dirty="0">
                <a:solidFill>
                  <a:srgbClr val="FF0000"/>
                </a:solidFill>
                <a:uFillTx/>
                <a:ea typeface="黑体" panose="02010609060101010101" pitchFamily="49" charset="-122"/>
              </a:rPr>
              <a:t>理想</a:t>
            </a: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电介质，但绝缘体又</a:t>
            </a:r>
            <a:r>
              <a:rPr lang="zh-CN" altLang="en-US" sz="2400" dirty="0">
                <a:solidFill>
                  <a:srgbClr val="FF0000"/>
                </a:solidFill>
                <a:uFillTx/>
                <a:ea typeface="黑体" panose="02010609060101010101" pitchFamily="49" charset="-122"/>
              </a:rPr>
              <a:t>不一定是</a:t>
            </a: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电介质。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45372"/>
              </p:ext>
            </p:extLst>
          </p:nvPr>
        </p:nvGraphicFramePr>
        <p:xfrm>
          <a:off x="6072070" y="2928304"/>
          <a:ext cx="160020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698500" imgH="254000" progId="Equation.3">
                  <p:embed/>
                </p:oleObj>
              </mc:Choice>
              <mc:Fallback>
                <p:oleObj r:id="rId3" imgW="6985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070" y="2928304"/>
                        <a:ext cx="1600200" cy="58356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421" y="1838583"/>
            <a:ext cx="1784509" cy="1012031"/>
          </a:xfrm>
          <a:prstGeom prst="rect">
            <a:avLst/>
          </a:prstGeom>
        </p:spPr>
      </p:pic>
      <p:sp>
        <p:nvSpPr>
          <p:cNvPr id="16" name="矩形: 圆角 15"/>
          <p:cNvSpPr/>
          <p:nvPr/>
        </p:nvSpPr>
        <p:spPr>
          <a:xfrm>
            <a:off x="2088505" y="1776819"/>
            <a:ext cx="1133475" cy="1930172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133204" y="4504901"/>
            <a:ext cx="1823591" cy="1785834"/>
          </a:xfrm>
          <a:prstGeom prst="ellipse">
            <a:avLst/>
          </a:prstGeom>
          <a:solidFill>
            <a:srgbClr val="92D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介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18" name="椭圆 17"/>
          <p:cNvSpPr/>
          <p:nvPr/>
        </p:nvSpPr>
        <p:spPr>
          <a:xfrm>
            <a:off x="5395581" y="4477027"/>
            <a:ext cx="1823590" cy="1785834"/>
          </a:xfrm>
          <a:prstGeom prst="ellipse">
            <a:avLst/>
          </a:prstGeom>
          <a:solidFill>
            <a:srgbClr val="FFC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绝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5544AB-BEE7-E689-26CC-F1289D879F72}"/>
              </a:ext>
            </a:extLst>
          </p:cNvPr>
          <p:cNvSpPr txBox="1"/>
          <p:nvPr/>
        </p:nvSpPr>
        <p:spPr>
          <a:xfrm>
            <a:off x="634287" y="3794621"/>
            <a:ext cx="7322508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电介质：电场作用下能产生极化的现象的物质。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56E7E-DAA0-46DE-A6D4-01DFC18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3" grpId="0" build="p"/>
      <p:bldP spid="5" grpId="0"/>
      <p:bldP spid="12" grpId="0"/>
      <p:bldP spid="13" grpId="0"/>
      <p:bldP spid="16" grpId="0" animBg="1"/>
      <p:bldP spid="17" grpId="0" animBg="1"/>
      <p:bldP spid="18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-177656" y="191259"/>
            <a:ext cx="7178907" cy="64135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ea typeface="黑体" panose="02010609060101010101" pitchFamily="49" charset="-122"/>
              </a:rPr>
              <a:t>有介质存在时的</a:t>
            </a:r>
            <a:r>
              <a:rPr lang="en-US" altLang="zh-CN" sz="3600" b="1" dirty="0">
                <a:ea typeface="黑体" panose="02010609060101010101" pitchFamily="49" charset="-122"/>
              </a:rPr>
              <a:t>Gauss</a:t>
            </a:r>
            <a:r>
              <a:rPr lang="zh-CN" altLang="en-US" sz="3600" b="1" dirty="0">
                <a:ea typeface="黑体" panose="02010609060101010101" pitchFamily="49" charset="-122"/>
              </a:rPr>
              <a:t>定理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757613" y="3546478"/>
            <a:ext cx="3895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3258"/>
              </p:ext>
            </p:extLst>
          </p:nvPr>
        </p:nvGraphicFramePr>
        <p:xfrm>
          <a:off x="342880" y="1080259"/>
          <a:ext cx="8332995" cy="2432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位图图像" r:id="rId3" imgW="7048500" imgH="2057400" progId="PBrush">
                  <p:embed/>
                </p:oleObj>
              </mc:Choice>
              <mc:Fallback>
                <p:oleObj name="位图图像" r:id="rId3" imgW="7048500" imgH="20574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80" y="1080259"/>
                        <a:ext cx="8332995" cy="2432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859435" y="3603310"/>
          <a:ext cx="4724400" cy="73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5" imgW="1675765" imgH="254000" progId="Equation.3">
                  <p:embed/>
                </p:oleObj>
              </mc:Choice>
              <mc:Fallback>
                <p:oleObj r:id="rId5" imgW="1675765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435" y="3603310"/>
                        <a:ext cx="4724400" cy="73025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169492" y="5105761"/>
          <a:ext cx="2805723" cy="8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7" imgW="927100" imgH="292100" progId="Equation.3">
                  <p:embed/>
                </p:oleObj>
              </mc:Choice>
              <mc:Fallback>
                <p:oleObj r:id="rId7" imgW="9271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492" y="5105761"/>
                        <a:ext cx="2805723" cy="85725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3670556" y="4295503"/>
            <a:ext cx="0" cy="723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H="1">
            <a:off x="5049338" y="4333600"/>
            <a:ext cx="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75848" y="809305"/>
            <a:ext cx="5743413" cy="118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36695" y="1919605"/>
            <a:ext cx="936625" cy="1026160"/>
            <a:chOff x="6469" y="3289"/>
            <a:chExt cx="1475" cy="1616"/>
          </a:xfrm>
        </p:grpSpPr>
        <p:sp>
          <p:nvSpPr>
            <p:cNvPr id="6" name="文本框 5"/>
            <p:cNvSpPr txBox="1"/>
            <p:nvPr/>
          </p:nvSpPr>
          <p:spPr>
            <a:xfrm>
              <a:off x="7525" y="3742"/>
              <a:ext cx="3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64" y="3352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61" y="4083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64" y="4083"/>
              <a:ext cx="3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22" y="3289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69" y="3742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3C9455-212B-4C54-9FD3-916A454A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615" y="262890"/>
            <a:ext cx="5443538" cy="533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把静电场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Gauss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定理变换拓展</a:t>
            </a:r>
            <a:r>
              <a:rPr lang="zh-CN" altLang="en-US" dirty="0"/>
              <a:t>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5665743" y="576421"/>
          <a:ext cx="31242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r:id="rId3" imgW="1091565" imgH="381000" progId="Equation.3">
                  <p:embed/>
                </p:oleObj>
              </mc:Choice>
              <mc:Fallback>
                <p:oleObj r:id="rId3" imgW="1091565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43" y="576421"/>
                        <a:ext cx="3124200" cy="10302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971800" y="304800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963612" y="2139951"/>
          <a:ext cx="4173539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5" imgW="1815465" imgH="444500" progId="Equation.3">
                  <p:embed/>
                </p:oleObj>
              </mc:Choice>
              <mc:Fallback>
                <p:oleObj name="公式" r:id="rId5" imgW="1815465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2" y="2139951"/>
                        <a:ext cx="4173539" cy="965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043239" y="306705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810900"/>
              </p:ext>
            </p:extLst>
          </p:nvPr>
        </p:nvGraphicFramePr>
        <p:xfrm>
          <a:off x="1964971" y="3125410"/>
          <a:ext cx="4499883" cy="106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r:id="rId7" imgW="1930400" imgH="482600" progId="Equation.3">
                  <p:embed/>
                </p:oleObj>
              </mc:Choice>
              <mc:Fallback>
                <p:oleObj r:id="rId7" imgW="19304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971" y="3125410"/>
                        <a:ext cx="4499883" cy="10657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367088" y="314325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423433" y="4267373"/>
          <a:ext cx="4133851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r:id="rId9" imgW="1524000" imgH="381000" progId="Equation.3">
                  <p:embed/>
                </p:oleObj>
              </mc:Choice>
              <mc:Fallback>
                <p:oleObj r:id="rId9" imgW="15240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433" y="4267373"/>
                        <a:ext cx="4133851" cy="9810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285753" y="4572001"/>
          <a:ext cx="1914525" cy="56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r:id="rId11" imgW="812165" imgH="254000" progId="Equation.3">
                  <p:embed/>
                </p:oleObj>
              </mc:Choice>
              <mc:Fallback>
                <p:oleObj r:id="rId11" imgW="812165" imgH="254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3" y="4572001"/>
                        <a:ext cx="1914525" cy="566739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738563" y="3143253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3118622" y="5785485"/>
          <a:ext cx="2743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13" imgW="1054100" imgH="381000" progId="Equation.3">
                  <p:embed/>
                </p:oleObj>
              </mc:Choice>
              <mc:Fallback>
                <p:oleObj r:id="rId13" imgW="1054100" imgH="38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622" y="5785485"/>
                        <a:ext cx="2743200" cy="9398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25400">
                        <a:solidFill>
                          <a:srgbClr val="FF99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AutoShape 20"/>
          <p:cNvSpPr>
            <a:spLocks noChangeArrowheads="1"/>
          </p:cNvSpPr>
          <p:nvPr/>
        </p:nvSpPr>
        <p:spPr bwMode="auto">
          <a:xfrm rot="5243494">
            <a:off x="2223295" y="3988595"/>
            <a:ext cx="685800" cy="2782888"/>
          </a:xfrm>
          <a:prstGeom prst="curvedLeftArrow">
            <a:avLst>
              <a:gd name="adj1" fmla="val 24347"/>
              <a:gd name="adj2" fmla="val 59515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5137150" y="2150110"/>
          <a:ext cx="304736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15" imgW="1459865" imgH="444500" progId="Equation.3">
                  <p:embed/>
                </p:oleObj>
              </mc:Choice>
              <mc:Fallback>
                <p:oleObj name="公式" r:id="rId15" imgW="1459865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150110"/>
                        <a:ext cx="3047365" cy="9283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FF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4995183" y="1123953"/>
            <a:ext cx="2113189" cy="1217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8B783D-67E2-48A1-AC2C-DAC65FD7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B21A2A-D757-4720-98F9-BBFDC900CA0A}"/>
              </a:ext>
            </a:extLst>
          </p:cNvPr>
          <p:cNvSpPr txBox="1"/>
          <p:nvPr/>
        </p:nvSpPr>
        <p:spPr>
          <a:xfrm>
            <a:off x="298812" y="40530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电位移矢量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nimBg="1"/>
      <p:bldP spid="54284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00990" y="2032000"/>
            <a:ext cx="8627745" cy="155194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通过电介质中任意闭合曲面的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电位移通量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，等于闭合曲面所包围的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自由电荷的代数和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，与极化电荷无关。</a:t>
            </a:r>
          </a:p>
          <a:p>
            <a:pPr eaLnBrk="1" hangingPunct="1"/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957639" y="320516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659380" y="949960"/>
          <a:ext cx="3010535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040765" imgH="393700" progId="Equation.3">
                  <p:embed/>
                </p:oleObj>
              </mc:Choice>
              <mc:Fallback>
                <p:oleObj name="Equation" r:id="rId3" imgW="1040765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380" y="949960"/>
                        <a:ext cx="3010535" cy="10820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92298" y="183480"/>
            <a:ext cx="5436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ea typeface="黑体" panose="02010609060101010101" pitchFamily="49" charset="-122"/>
              </a:rPr>
              <a:t>介质存在时的</a:t>
            </a:r>
            <a:r>
              <a:rPr lang="en-US" altLang="zh-CN" sz="3600" b="1" dirty="0">
                <a:ea typeface="黑体" panose="02010609060101010101" pitchFamily="49" charset="-122"/>
              </a:rPr>
              <a:t>Gauss</a:t>
            </a:r>
            <a:r>
              <a:rPr lang="zh-CN" altLang="en-US" sz="3600" b="1" dirty="0">
                <a:ea typeface="黑体" panose="02010609060101010101" pitchFamily="49" charset="-122"/>
              </a:rPr>
              <a:t>定理：</a:t>
            </a:r>
            <a:endParaRPr lang="zh-CN" altLang="en-US" sz="3600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9974" y="3405498"/>
          <a:ext cx="2292351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公式" r:id="rId5" imgW="19507200" imgH="6096000" progId="Equations">
                  <p:embed/>
                </p:oleObj>
              </mc:Choice>
              <mc:Fallback>
                <p:oleObj name="公式" r:id="rId5" imgW="19507200" imgH="6096000" progId="Equations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974" y="3405498"/>
                        <a:ext cx="2292351" cy="677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512060" y="3405505"/>
          <a:ext cx="268097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公式" r:id="rId7" imgW="914400" imgH="241300" progId="Equations">
                  <p:embed/>
                </p:oleObj>
              </mc:Choice>
              <mc:Fallback>
                <p:oleObj name="公式" r:id="rId7" imgW="914400" imgH="241300" progId="Equations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060" y="3405505"/>
                        <a:ext cx="2680970" cy="70929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02640" y="5932805"/>
            <a:ext cx="2745105" cy="5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真空中 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547745" y="5824220"/>
          <a:ext cx="3479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公式" r:id="rId9" imgW="28041600" imgH="6096000" progId="Equations">
                  <p:embed/>
                </p:oleObj>
              </mc:Choice>
              <mc:Fallback>
                <p:oleObj name="公式" r:id="rId9" imgW="28041600" imgH="6096000" progId="Equations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745" y="5824220"/>
                        <a:ext cx="3479800" cy="7508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5193030" y="3405505"/>
          <a:ext cx="2410460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公式" r:id="rId11" imgW="862965" imgH="266700" progId="Equations">
                  <p:embed/>
                </p:oleObj>
              </mc:Choice>
              <mc:Fallback>
                <p:oleObj name="公式" r:id="rId11" imgW="862965" imgH="266700" progId="Equations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030" y="3405505"/>
                        <a:ext cx="2410460" cy="7353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7603490" y="3406140"/>
          <a:ext cx="1454785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公式" r:id="rId13" imgW="520700" imgH="266700" progId="Equations">
                  <p:embed/>
                </p:oleObj>
              </mc:Choice>
              <mc:Fallback>
                <p:oleObj name="公式" r:id="rId13" imgW="520700" imgH="266700" progId="Equations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490" y="3406140"/>
                        <a:ext cx="1454785" cy="73469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20155" y="7890511"/>
            <a:ext cx="2057400" cy="365125"/>
          </a:xfrm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</a:rPr>
              <a:t>22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168972" name="Rectangle 12"/>
          <p:cNvSpPr/>
          <p:nvPr/>
        </p:nvSpPr>
        <p:spPr>
          <a:xfrm>
            <a:off x="219710" y="4304665"/>
            <a:ext cx="8713788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在具有某种对称性的情况下，可以首先由高斯定理出发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D</a:t>
            </a:r>
          </a:p>
        </p:txBody>
      </p:sp>
      <p:grpSp>
        <p:nvGrpSpPr>
          <p:cNvPr id="7" name="Group 14"/>
          <p:cNvGrpSpPr/>
          <p:nvPr/>
        </p:nvGrpSpPr>
        <p:grpSpPr>
          <a:xfrm>
            <a:off x="1235268" y="4908878"/>
            <a:ext cx="6007980" cy="746125"/>
            <a:chOff x="594" y="3737"/>
            <a:chExt cx="4333" cy="432"/>
          </a:xfrm>
        </p:grpSpPr>
        <p:graphicFrame>
          <p:nvGraphicFramePr>
            <p:cNvPr id="111631" name="Object 15"/>
            <p:cNvGraphicFramePr/>
            <p:nvPr>
              <p:extLst>
                <p:ext uri="{D42A27DB-BD31-4B8C-83A1-F6EECF244321}">
                  <p14:modId xmlns:p14="http://schemas.microsoft.com/office/powerpoint/2010/main" val="255158344"/>
                </p:ext>
              </p:extLst>
            </p:nvPr>
          </p:nvGraphicFramePr>
          <p:xfrm>
            <a:off x="1135" y="3737"/>
            <a:ext cx="37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Equation" r:id="rId15" imgW="1574800" imgH="228600" progId="Equation.DSMT4">
                    <p:embed/>
                  </p:oleObj>
                </mc:Choice>
                <mc:Fallback>
                  <p:oleObj name="Equation" r:id="rId15" imgW="1574800" imgH="228600" progId="Equation.DSMT4">
                    <p:embed/>
                    <p:pic>
                      <p:nvPicPr>
                        <p:cNvPr id="0" name="Object 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35" y="3737"/>
                          <a:ext cx="3792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2" name="Text Box 16"/>
            <p:cNvSpPr txBox="1"/>
            <p:nvPr/>
          </p:nvSpPr>
          <p:spPr>
            <a:xfrm>
              <a:off x="594" y="3769"/>
              <a:ext cx="480" cy="33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 defTabSz="762000" eaLnBrk="0" hangingPunct="0"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689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549169"/>
              </p:ext>
            </p:extLst>
          </p:nvPr>
        </p:nvGraphicFramePr>
        <p:xfrm>
          <a:off x="2205798" y="3063291"/>
          <a:ext cx="348170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3" imgW="1548765" imgH="393700" progId="Equations">
                  <p:embed/>
                </p:oleObj>
              </mc:Choice>
              <mc:Fallback>
                <p:oleObj name="公式" r:id="rId3" imgW="1548765" imgH="3937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798" y="3063291"/>
                        <a:ext cx="3481705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31632"/>
              </p:ext>
            </p:extLst>
          </p:nvPr>
        </p:nvGraphicFramePr>
        <p:xfrm>
          <a:off x="2352091" y="4950645"/>
          <a:ext cx="1674495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5" imgW="647700" imgH="266700" progId="Equations">
                  <p:embed/>
                </p:oleObj>
              </mc:Choice>
              <mc:Fallback>
                <p:oleObj name="公式" r:id="rId5" imgW="647700" imgH="266700" progId="Equations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091" y="4950645"/>
                        <a:ext cx="1674495" cy="692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33956" y="307988"/>
            <a:ext cx="4982210" cy="645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3600" b="1" dirty="0">
                <a:ea typeface="黑体" panose="02010609060101010101" pitchFamily="49" charset="-122"/>
              </a:rPr>
              <a:t>Gauss</a:t>
            </a:r>
            <a:r>
              <a:rPr lang="zh-CN" altLang="en-US" sz="3600" b="1" dirty="0">
                <a:ea typeface="黑体" panose="02010609060101010101" pitchFamily="49" charset="-122"/>
              </a:rPr>
              <a:t>定理的微分形式：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667642" y="2351824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数学上的高斯定理</a:t>
            </a:r>
          </a:p>
        </p:txBody>
      </p:sp>
      <p:sp>
        <p:nvSpPr>
          <p:cNvPr id="8" name="矩形 7"/>
          <p:cNvSpPr/>
          <p:nvPr/>
        </p:nvSpPr>
        <p:spPr>
          <a:xfrm>
            <a:off x="256511" y="943007"/>
            <a:ext cx="4691380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2665" y="3972107"/>
            <a:ext cx="40952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得高斯定理的微分形式：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70302"/>
              </p:ext>
            </p:extLst>
          </p:nvPr>
        </p:nvGraphicFramePr>
        <p:xfrm>
          <a:off x="2004185" y="1216076"/>
          <a:ext cx="236982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7" imgW="1054100" imgH="393700" progId="Equations">
                  <p:embed/>
                </p:oleObj>
              </mc:Choice>
              <mc:Fallback>
                <p:oleObj name="公式" r:id="rId7" imgW="1054100" imgH="3937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185" y="1216076"/>
                        <a:ext cx="2369820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088727"/>
              </p:ext>
            </p:extLst>
          </p:nvPr>
        </p:nvGraphicFramePr>
        <p:xfrm>
          <a:off x="4293995" y="1216076"/>
          <a:ext cx="159893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9" imgW="711200" imgH="393700" progId="Equations">
                  <p:embed/>
                </p:oleObj>
              </mc:Choice>
              <mc:Fallback>
                <p:oleObj name="公式" r:id="rId9" imgW="711200" imgH="3937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3995" y="1216076"/>
                        <a:ext cx="1598930" cy="876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E74837-7927-4A5C-A6EB-EB82FC48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CD5D4B-0FF8-497C-B76B-D12CFB67CEB1}"/>
              </a:ext>
            </a:extLst>
          </p:cNvPr>
          <p:cNvSpPr/>
          <p:nvPr/>
        </p:nvSpPr>
        <p:spPr>
          <a:xfrm>
            <a:off x="4775964" y="4765625"/>
            <a:ext cx="2877039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麦克斯韦方程组中的第一个方程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09090" y="494000"/>
            <a:ext cx="849947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就像用电场线描述电场一样，如果用“电位移线</a:t>
            </a:r>
            <a:r>
              <a:rPr lang="en-US" altLang="zh-CN" sz="2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"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去描述电位移矢量，用“极化强度线”去描述极化强度矢量，则下面说法</a:t>
            </a:r>
            <a:r>
              <a:rPr lang="zh-CN" altLang="en-US" sz="2200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</a:rPr>
              <a:t>正确</a:t>
            </a:r>
            <a:r>
              <a:rPr lang="zh-CN" altLang="en-US" sz="2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的是？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628775" y="2450083"/>
            <a:ext cx="684052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电位移线起于正的自由电荷，止于负的自由电荷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628775" y="3307333"/>
            <a:ext cx="7222262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极化强度线起于正的极化电荷，止于负的极化电荷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628774" y="4220875"/>
            <a:ext cx="709797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电位移线和极化强度线都是有头有尾的曲线，不会在没有电荷的地方中止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628774" y="5257229"/>
            <a:ext cx="709797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电位移线和极化强度线都是有头有尾的曲线，不会在没有自由电荷的地方中止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</a:p>
        </p:txBody>
      </p:sp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-18565" y="0"/>
            <a:ext cx="9144000" cy="635000"/>
            <a:chOff x="0" y="0"/>
            <a:chExt cx="9144000" cy="635000"/>
          </a:xfrm>
        </p:grpSpPr>
        <p:sp>
          <p:nvSpPr>
            <p:cNvPr id="14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多选题</a:t>
              </a:r>
            </a:p>
          </p:txBody>
        </p:sp>
        <p:sp>
          <p:nvSpPr>
            <p:cNvPr id="17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C9426653-B002-5360-FCD7-E31B13BDF72F}"/>
              </a:ext>
            </a:extLst>
          </p:cNvPr>
          <p:cNvSpPr/>
          <p:nvPr/>
        </p:nvSpPr>
        <p:spPr>
          <a:xfrm>
            <a:off x="1005315" y="2557453"/>
            <a:ext cx="428198" cy="4281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6CBDC37-552F-8C97-E5A0-A63CD332CC5E}"/>
              </a:ext>
            </a:extLst>
          </p:cNvPr>
          <p:cNvSpPr/>
          <p:nvPr/>
        </p:nvSpPr>
        <p:spPr>
          <a:xfrm>
            <a:off x="1005315" y="3414703"/>
            <a:ext cx="428198" cy="4281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41394A0-4C8B-B9AA-A1E7-64BA598D57C4}"/>
              </a:ext>
            </a:extLst>
          </p:cNvPr>
          <p:cNvSpPr/>
          <p:nvPr/>
        </p:nvSpPr>
        <p:spPr>
          <a:xfrm>
            <a:off x="992401" y="4220875"/>
            <a:ext cx="428198" cy="4281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C31F85C-7AB7-3AD7-4B7A-390E90353669}"/>
              </a:ext>
            </a:extLst>
          </p:cNvPr>
          <p:cNvSpPr/>
          <p:nvPr/>
        </p:nvSpPr>
        <p:spPr>
          <a:xfrm>
            <a:off x="992401" y="5150500"/>
            <a:ext cx="428198" cy="4281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5C031F-7DBC-4D12-83C1-082D4F5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21425" y="6292443"/>
            <a:ext cx="2057400" cy="365125"/>
          </a:xfrm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 b="0" dirty="0">
                <a:latin typeface="Arial" panose="020B0604020202020204" pitchFamily="34" charset="0"/>
              </a:rPr>
              <a:t>25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187325" y="273551"/>
            <a:ext cx="8893175" cy="6245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algn="just" defTabSz="914400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用场线来理解</a:t>
            </a:r>
            <a:r>
              <a:rPr kumimoji="1" lang="en-US" altLang="zh-CN" sz="2800" b="1" kern="1200" cap="none" spc="0" normalizeH="0" baseline="0" noProof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D, E</a:t>
            </a:r>
            <a:r>
              <a:rPr kumimoji="1" lang="zh-CN" altLang="en-US" sz="2800" b="1" kern="1200" cap="none" spc="0" normalizeH="0" baseline="0" noProof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kern="1200" cap="none" spc="0" normalizeH="0" baseline="0" noProof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en-US" sz="2800" b="1" kern="1200" cap="none" spc="0" normalizeH="0" baseline="0" noProof="0" dirty="0">
                <a:solidFill>
                  <a:srgbClr val="08080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的关系：</a:t>
            </a:r>
            <a:endParaRPr kumimoji="1" lang="zh-CN" altLang="en-US" sz="2400" b="1" kern="1200" cap="none" spc="0" normalizeH="0" baseline="0" noProof="0" dirty="0">
              <a:solidFill>
                <a:srgbClr val="080808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2850" y="4069715"/>
            <a:ext cx="3581400" cy="2743200"/>
            <a:chOff x="672" y="1200"/>
            <a:chExt cx="2256" cy="1728"/>
          </a:xfrm>
        </p:grpSpPr>
        <p:sp>
          <p:nvSpPr>
            <p:cNvPr id="113668" name="Rectangle 4"/>
            <p:cNvSpPr/>
            <p:nvPr/>
          </p:nvSpPr>
          <p:spPr>
            <a:xfrm>
              <a:off x="672" y="1200"/>
              <a:ext cx="2256" cy="17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3669" name="Group 5"/>
            <p:cNvGrpSpPr/>
            <p:nvPr/>
          </p:nvGrpSpPr>
          <p:grpSpPr>
            <a:xfrm>
              <a:off x="832" y="1248"/>
              <a:ext cx="2040" cy="1673"/>
              <a:chOff x="832" y="1728"/>
              <a:chExt cx="2040" cy="1673"/>
            </a:xfrm>
          </p:grpSpPr>
          <p:sp>
            <p:nvSpPr>
              <p:cNvPr id="113670" name="Rectangle 6"/>
              <p:cNvSpPr/>
              <p:nvPr/>
            </p:nvSpPr>
            <p:spPr>
              <a:xfrm>
                <a:off x="864" y="182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71" name="Rectangle 7"/>
              <p:cNvSpPr/>
              <p:nvPr/>
            </p:nvSpPr>
            <p:spPr>
              <a:xfrm>
                <a:off x="876" y="2880"/>
                <a:ext cx="1908" cy="144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72" name="Rectangle 8"/>
              <p:cNvSpPr/>
              <p:nvPr/>
            </p:nvSpPr>
            <p:spPr>
              <a:xfrm>
                <a:off x="864" y="2112"/>
                <a:ext cx="1872" cy="576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73" name="Text Box 9"/>
              <p:cNvSpPr txBox="1"/>
              <p:nvPr/>
            </p:nvSpPr>
            <p:spPr>
              <a:xfrm>
                <a:off x="864" y="1824"/>
                <a:ext cx="1872" cy="51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4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 - - - - - - -</a:t>
                </a:r>
                <a:endParaRPr lang="en-US" altLang="zh-CN" sz="4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74" name="Text Box 10"/>
              <p:cNvSpPr txBox="1"/>
              <p:nvPr/>
            </p:nvSpPr>
            <p:spPr>
              <a:xfrm>
                <a:off x="832" y="1728"/>
                <a:ext cx="1996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+++++++++++++++</a:t>
                </a:r>
              </a:p>
            </p:txBody>
          </p:sp>
          <p:sp>
            <p:nvSpPr>
              <p:cNvPr id="113675" name="Text Box 11"/>
              <p:cNvSpPr txBox="1"/>
              <p:nvPr/>
            </p:nvSpPr>
            <p:spPr>
              <a:xfrm>
                <a:off x="864" y="2496"/>
                <a:ext cx="1883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 + + + + + + + + +</a:t>
                </a:r>
              </a:p>
            </p:txBody>
          </p:sp>
          <p:sp>
            <p:nvSpPr>
              <p:cNvPr id="113676" name="Text Box 12"/>
              <p:cNvSpPr txBox="1"/>
              <p:nvPr/>
            </p:nvSpPr>
            <p:spPr>
              <a:xfrm>
                <a:off x="836" y="2629"/>
                <a:ext cx="2036" cy="51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4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---------------</a:t>
                </a:r>
              </a:p>
            </p:txBody>
          </p:sp>
          <p:sp>
            <p:nvSpPr>
              <p:cNvPr id="113689" name="Text Box 25"/>
              <p:cNvSpPr txBox="1"/>
              <p:nvPr/>
            </p:nvSpPr>
            <p:spPr>
              <a:xfrm>
                <a:off x="1344" y="3072"/>
                <a:ext cx="688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D-line</a:t>
                </a:r>
              </a:p>
            </p:txBody>
          </p:sp>
        </p:grpSp>
      </p:grpSp>
      <p:grpSp>
        <p:nvGrpSpPr>
          <p:cNvPr id="5" name="Group 26"/>
          <p:cNvGrpSpPr/>
          <p:nvPr/>
        </p:nvGrpSpPr>
        <p:grpSpPr>
          <a:xfrm>
            <a:off x="5372100" y="4050892"/>
            <a:ext cx="3429000" cy="2743200"/>
            <a:chOff x="3120" y="1200"/>
            <a:chExt cx="2160" cy="1728"/>
          </a:xfrm>
        </p:grpSpPr>
        <p:sp>
          <p:nvSpPr>
            <p:cNvPr id="113691" name="Rectangle 27"/>
            <p:cNvSpPr/>
            <p:nvPr/>
          </p:nvSpPr>
          <p:spPr>
            <a:xfrm>
              <a:off x="3120" y="1200"/>
              <a:ext cx="2160" cy="17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3692" name="Group 28"/>
            <p:cNvGrpSpPr/>
            <p:nvPr/>
          </p:nvGrpSpPr>
          <p:grpSpPr>
            <a:xfrm>
              <a:off x="3228" y="1248"/>
              <a:ext cx="2036" cy="1673"/>
              <a:chOff x="3228" y="1728"/>
              <a:chExt cx="2036" cy="1673"/>
            </a:xfrm>
          </p:grpSpPr>
          <p:sp>
            <p:nvSpPr>
              <p:cNvPr id="113693" name="Rectangle 29"/>
              <p:cNvSpPr/>
              <p:nvPr/>
            </p:nvSpPr>
            <p:spPr>
              <a:xfrm>
                <a:off x="3276" y="1824"/>
                <a:ext cx="1920" cy="144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94" name="Rectangle 30"/>
              <p:cNvSpPr/>
              <p:nvPr/>
            </p:nvSpPr>
            <p:spPr>
              <a:xfrm>
                <a:off x="3288" y="2880"/>
                <a:ext cx="1908" cy="144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95" name="Rectangle 31"/>
              <p:cNvSpPr/>
              <p:nvPr/>
            </p:nvSpPr>
            <p:spPr>
              <a:xfrm>
                <a:off x="3276" y="2112"/>
                <a:ext cx="1872" cy="576"/>
              </a:xfrm>
              <a:prstGeom prst="rect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96" name="Text Box 32"/>
              <p:cNvSpPr txBox="1"/>
              <p:nvPr/>
            </p:nvSpPr>
            <p:spPr>
              <a:xfrm>
                <a:off x="3276" y="1824"/>
                <a:ext cx="1872" cy="51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zh-CN" sz="4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 - - - - - - -</a:t>
                </a:r>
                <a:endParaRPr lang="en-US" altLang="zh-CN" sz="4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97" name="Text Box 33"/>
              <p:cNvSpPr txBox="1"/>
              <p:nvPr/>
            </p:nvSpPr>
            <p:spPr>
              <a:xfrm>
                <a:off x="3244" y="1728"/>
                <a:ext cx="1996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+++++++++++++++</a:t>
                </a:r>
              </a:p>
            </p:txBody>
          </p:sp>
          <p:sp>
            <p:nvSpPr>
              <p:cNvPr id="113698" name="Text Box 34"/>
              <p:cNvSpPr txBox="1"/>
              <p:nvPr/>
            </p:nvSpPr>
            <p:spPr>
              <a:xfrm>
                <a:off x="3276" y="2496"/>
                <a:ext cx="1883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 + + + + + + + + +</a:t>
                </a:r>
              </a:p>
            </p:txBody>
          </p:sp>
          <p:sp>
            <p:nvSpPr>
              <p:cNvPr id="113699" name="Text Box 35"/>
              <p:cNvSpPr txBox="1"/>
              <p:nvPr/>
            </p:nvSpPr>
            <p:spPr>
              <a:xfrm>
                <a:off x="3228" y="2601"/>
                <a:ext cx="2036" cy="51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4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---------------</a:t>
                </a:r>
              </a:p>
            </p:txBody>
          </p:sp>
          <p:sp>
            <p:nvSpPr>
              <p:cNvPr id="113706" name="Text Box 42"/>
              <p:cNvSpPr txBox="1"/>
              <p:nvPr/>
            </p:nvSpPr>
            <p:spPr>
              <a:xfrm>
                <a:off x="3756" y="3072"/>
                <a:ext cx="663" cy="3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E-line</a:t>
                </a:r>
              </a:p>
            </p:txBody>
          </p:sp>
        </p:grpSp>
      </p:grpSp>
      <p:grpSp>
        <p:nvGrpSpPr>
          <p:cNvPr id="113719" name="Group 55"/>
          <p:cNvGrpSpPr/>
          <p:nvPr/>
        </p:nvGrpSpPr>
        <p:grpSpPr>
          <a:xfrm>
            <a:off x="1187450" y="1374775"/>
            <a:ext cx="3581400" cy="2552700"/>
            <a:chOff x="748" y="799"/>
            <a:chExt cx="2256" cy="1608"/>
          </a:xfrm>
        </p:grpSpPr>
        <p:sp>
          <p:nvSpPr>
            <p:cNvPr id="113720" name="Rectangle 56"/>
            <p:cNvSpPr/>
            <p:nvPr/>
          </p:nvSpPr>
          <p:spPr>
            <a:xfrm>
              <a:off x="748" y="799"/>
              <a:ext cx="2256" cy="15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21" name="Rectangle 57"/>
            <p:cNvSpPr/>
            <p:nvPr/>
          </p:nvSpPr>
          <p:spPr>
            <a:xfrm>
              <a:off x="940" y="898"/>
              <a:ext cx="1920" cy="14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22" name="Rectangle 58"/>
            <p:cNvSpPr/>
            <p:nvPr/>
          </p:nvSpPr>
          <p:spPr>
            <a:xfrm>
              <a:off x="952" y="1954"/>
              <a:ext cx="1908" cy="14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23" name="Text Box 59"/>
            <p:cNvSpPr txBox="1"/>
            <p:nvPr/>
          </p:nvSpPr>
          <p:spPr>
            <a:xfrm>
              <a:off x="908" y="802"/>
              <a:ext cx="2011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+++++++++++++++</a:t>
              </a:r>
            </a:p>
          </p:txBody>
        </p:sp>
        <p:sp>
          <p:nvSpPr>
            <p:cNvPr id="113724" name="Text Box 60"/>
            <p:cNvSpPr txBox="1"/>
            <p:nvPr/>
          </p:nvSpPr>
          <p:spPr>
            <a:xfrm>
              <a:off x="892" y="1675"/>
              <a:ext cx="2036" cy="5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4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---------------</a:t>
              </a:r>
            </a:p>
          </p:txBody>
        </p:sp>
        <p:sp>
          <p:nvSpPr>
            <p:cNvPr id="113725" name="Line 61"/>
            <p:cNvSpPr/>
            <p:nvPr/>
          </p:nvSpPr>
          <p:spPr>
            <a:xfrm>
              <a:off x="1132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26" name="Line 62"/>
            <p:cNvSpPr/>
            <p:nvPr/>
          </p:nvSpPr>
          <p:spPr>
            <a:xfrm>
              <a:off x="1324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27" name="Line 63"/>
            <p:cNvSpPr/>
            <p:nvPr/>
          </p:nvSpPr>
          <p:spPr>
            <a:xfrm>
              <a:off x="1468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28" name="Line 64"/>
            <p:cNvSpPr/>
            <p:nvPr/>
          </p:nvSpPr>
          <p:spPr>
            <a:xfrm>
              <a:off x="1612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29" name="Line 65"/>
            <p:cNvSpPr/>
            <p:nvPr/>
          </p:nvSpPr>
          <p:spPr>
            <a:xfrm>
              <a:off x="1756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0" name="Line 66"/>
            <p:cNvSpPr/>
            <p:nvPr/>
          </p:nvSpPr>
          <p:spPr>
            <a:xfrm>
              <a:off x="1900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1" name="Line 67"/>
            <p:cNvSpPr/>
            <p:nvPr/>
          </p:nvSpPr>
          <p:spPr>
            <a:xfrm>
              <a:off x="2044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2" name="Line 68"/>
            <p:cNvSpPr/>
            <p:nvPr/>
          </p:nvSpPr>
          <p:spPr>
            <a:xfrm>
              <a:off x="2188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3" name="Line 69"/>
            <p:cNvSpPr/>
            <p:nvPr/>
          </p:nvSpPr>
          <p:spPr>
            <a:xfrm>
              <a:off x="2332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4" name="Line 70"/>
            <p:cNvSpPr/>
            <p:nvPr/>
          </p:nvSpPr>
          <p:spPr>
            <a:xfrm>
              <a:off x="2476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5" name="Line 71"/>
            <p:cNvSpPr/>
            <p:nvPr/>
          </p:nvSpPr>
          <p:spPr>
            <a:xfrm>
              <a:off x="2620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6" name="Line 72"/>
            <p:cNvSpPr/>
            <p:nvPr/>
          </p:nvSpPr>
          <p:spPr>
            <a:xfrm>
              <a:off x="2764" y="1042"/>
              <a:ext cx="0" cy="912"/>
            </a:xfrm>
            <a:prstGeom prst="line">
              <a:avLst/>
            </a:prstGeom>
            <a:ln w="5715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37" name="Text Box 73"/>
            <p:cNvSpPr txBox="1"/>
            <p:nvPr/>
          </p:nvSpPr>
          <p:spPr>
            <a:xfrm>
              <a:off x="1555" y="2078"/>
              <a:ext cx="688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D-line</a:t>
              </a:r>
            </a:p>
          </p:txBody>
        </p:sp>
      </p:grpSp>
      <p:grpSp>
        <p:nvGrpSpPr>
          <p:cNvPr id="113738" name="Group 74"/>
          <p:cNvGrpSpPr/>
          <p:nvPr/>
        </p:nvGrpSpPr>
        <p:grpSpPr>
          <a:xfrm>
            <a:off x="5292725" y="1374775"/>
            <a:ext cx="3581400" cy="2538413"/>
            <a:chOff x="3334" y="709"/>
            <a:chExt cx="2256" cy="1599"/>
          </a:xfrm>
        </p:grpSpPr>
        <p:sp>
          <p:nvSpPr>
            <p:cNvPr id="113739" name="Rectangle 75"/>
            <p:cNvSpPr/>
            <p:nvPr/>
          </p:nvSpPr>
          <p:spPr>
            <a:xfrm>
              <a:off x="3334" y="709"/>
              <a:ext cx="2256" cy="154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40" name="Rectangle 76"/>
            <p:cNvSpPr/>
            <p:nvPr/>
          </p:nvSpPr>
          <p:spPr>
            <a:xfrm>
              <a:off x="3526" y="807"/>
              <a:ext cx="1920" cy="14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41" name="Rectangle 77"/>
            <p:cNvSpPr/>
            <p:nvPr/>
          </p:nvSpPr>
          <p:spPr>
            <a:xfrm>
              <a:off x="3538" y="1863"/>
              <a:ext cx="1908" cy="144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742" name="Text Box 78"/>
            <p:cNvSpPr txBox="1"/>
            <p:nvPr/>
          </p:nvSpPr>
          <p:spPr>
            <a:xfrm>
              <a:off x="3494" y="711"/>
              <a:ext cx="2011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+++++++++++++++</a:t>
              </a:r>
            </a:p>
          </p:txBody>
        </p:sp>
        <p:sp>
          <p:nvSpPr>
            <p:cNvPr id="113743" name="Text Box 79"/>
            <p:cNvSpPr txBox="1"/>
            <p:nvPr/>
          </p:nvSpPr>
          <p:spPr>
            <a:xfrm>
              <a:off x="3478" y="1584"/>
              <a:ext cx="2036" cy="5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4800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---------------</a:t>
              </a:r>
            </a:p>
          </p:txBody>
        </p:sp>
        <p:sp>
          <p:nvSpPr>
            <p:cNvPr id="113744" name="Line 80"/>
            <p:cNvSpPr/>
            <p:nvPr/>
          </p:nvSpPr>
          <p:spPr>
            <a:xfrm>
              <a:off x="3718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45" name="Line 81"/>
            <p:cNvSpPr/>
            <p:nvPr/>
          </p:nvSpPr>
          <p:spPr>
            <a:xfrm>
              <a:off x="3910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46" name="Line 82"/>
            <p:cNvSpPr/>
            <p:nvPr/>
          </p:nvSpPr>
          <p:spPr>
            <a:xfrm>
              <a:off x="4054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47" name="Line 83"/>
            <p:cNvSpPr/>
            <p:nvPr/>
          </p:nvSpPr>
          <p:spPr>
            <a:xfrm>
              <a:off x="4198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48" name="Line 84"/>
            <p:cNvSpPr/>
            <p:nvPr/>
          </p:nvSpPr>
          <p:spPr>
            <a:xfrm>
              <a:off x="4342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49" name="Line 85"/>
            <p:cNvSpPr/>
            <p:nvPr/>
          </p:nvSpPr>
          <p:spPr>
            <a:xfrm>
              <a:off x="4486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0" name="Line 86"/>
            <p:cNvSpPr/>
            <p:nvPr/>
          </p:nvSpPr>
          <p:spPr>
            <a:xfrm>
              <a:off x="4630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1" name="Line 87"/>
            <p:cNvSpPr/>
            <p:nvPr/>
          </p:nvSpPr>
          <p:spPr>
            <a:xfrm>
              <a:off x="4774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2" name="Line 88"/>
            <p:cNvSpPr/>
            <p:nvPr/>
          </p:nvSpPr>
          <p:spPr>
            <a:xfrm>
              <a:off x="4918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3" name="Line 89"/>
            <p:cNvSpPr/>
            <p:nvPr/>
          </p:nvSpPr>
          <p:spPr>
            <a:xfrm>
              <a:off x="5062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4" name="Line 90"/>
            <p:cNvSpPr/>
            <p:nvPr/>
          </p:nvSpPr>
          <p:spPr>
            <a:xfrm>
              <a:off x="5206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5" name="Line 91"/>
            <p:cNvSpPr/>
            <p:nvPr/>
          </p:nvSpPr>
          <p:spPr>
            <a:xfrm>
              <a:off x="5350" y="951"/>
              <a:ext cx="0" cy="912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756" name="Text Box 92"/>
            <p:cNvSpPr txBox="1"/>
            <p:nvPr/>
          </p:nvSpPr>
          <p:spPr>
            <a:xfrm>
              <a:off x="4195" y="1979"/>
              <a:ext cx="663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E-line</a:t>
              </a:r>
            </a:p>
          </p:txBody>
        </p:sp>
      </p:grpSp>
      <p:sp>
        <p:nvSpPr>
          <p:cNvPr id="113758" name="Text Box 94"/>
          <p:cNvSpPr txBox="1"/>
          <p:nvPr/>
        </p:nvSpPr>
        <p:spPr>
          <a:xfrm>
            <a:off x="250825" y="2022475"/>
            <a:ext cx="576263" cy="13836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无介质</a:t>
            </a:r>
          </a:p>
        </p:txBody>
      </p:sp>
      <p:sp>
        <p:nvSpPr>
          <p:cNvPr id="113759" name="Text Box 95"/>
          <p:cNvSpPr txBox="1"/>
          <p:nvPr/>
        </p:nvSpPr>
        <p:spPr>
          <a:xfrm>
            <a:off x="250825" y="4648200"/>
            <a:ext cx="576263" cy="13836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>
            <a:spAutoFit/>
          </a:bodyPr>
          <a:lstStyle/>
          <a:p>
            <a:pPr fontAlgn="b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有介质</a:t>
            </a:r>
          </a:p>
        </p:txBody>
      </p:sp>
      <p:grpSp>
        <p:nvGrpSpPr>
          <p:cNvPr id="8" name="Group 102"/>
          <p:cNvGrpSpPr/>
          <p:nvPr/>
        </p:nvGrpSpPr>
        <p:grpSpPr>
          <a:xfrm>
            <a:off x="6001148" y="4719707"/>
            <a:ext cx="2432050" cy="950912"/>
            <a:chOff x="3951" y="3013"/>
            <a:chExt cx="1532" cy="599"/>
          </a:xfrm>
        </p:grpSpPr>
        <p:sp>
          <p:nvSpPr>
            <p:cNvPr id="113761" name="Line 96"/>
            <p:cNvSpPr/>
            <p:nvPr/>
          </p:nvSpPr>
          <p:spPr>
            <a:xfrm>
              <a:off x="3951" y="3022"/>
              <a:ext cx="0" cy="590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762" name="Line 97"/>
            <p:cNvSpPr/>
            <p:nvPr/>
          </p:nvSpPr>
          <p:spPr>
            <a:xfrm>
              <a:off x="4286" y="3022"/>
              <a:ext cx="0" cy="590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763" name="Line 98"/>
            <p:cNvSpPr/>
            <p:nvPr/>
          </p:nvSpPr>
          <p:spPr>
            <a:xfrm>
              <a:off x="4567" y="3022"/>
              <a:ext cx="0" cy="590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764" name="Line 99"/>
            <p:cNvSpPr/>
            <p:nvPr/>
          </p:nvSpPr>
          <p:spPr>
            <a:xfrm>
              <a:off x="4858" y="3013"/>
              <a:ext cx="0" cy="590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765" name="Line 100"/>
            <p:cNvSpPr/>
            <p:nvPr/>
          </p:nvSpPr>
          <p:spPr>
            <a:xfrm>
              <a:off x="5148" y="3013"/>
              <a:ext cx="0" cy="590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3766" name="Line 101"/>
            <p:cNvSpPr/>
            <p:nvPr/>
          </p:nvSpPr>
          <p:spPr>
            <a:xfrm>
              <a:off x="5483" y="3022"/>
              <a:ext cx="0" cy="590"/>
            </a:xfrm>
            <a:prstGeom prst="line">
              <a:avLst/>
            </a:prstGeom>
            <a:ln w="635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2" name="Line 13"/>
          <p:cNvSpPr/>
          <p:nvPr/>
        </p:nvSpPr>
        <p:spPr>
          <a:xfrm>
            <a:off x="17970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3" name="Line 14"/>
          <p:cNvSpPr/>
          <p:nvPr/>
        </p:nvSpPr>
        <p:spPr>
          <a:xfrm>
            <a:off x="21018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6" name="Line 15"/>
          <p:cNvSpPr/>
          <p:nvPr/>
        </p:nvSpPr>
        <p:spPr>
          <a:xfrm>
            <a:off x="23304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" name="Line 16"/>
          <p:cNvSpPr/>
          <p:nvPr/>
        </p:nvSpPr>
        <p:spPr>
          <a:xfrm>
            <a:off x="25590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9" name="Line 17"/>
          <p:cNvSpPr/>
          <p:nvPr/>
        </p:nvSpPr>
        <p:spPr>
          <a:xfrm>
            <a:off x="27876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0" name="Line 18"/>
          <p:cNvSpPr/>
          <p:nvPr/>
        </p:nvSpPr>
        <p:spPr>
          <a:xfrm>
            <a:off x="30162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1" name="Line 19"/>
          <p:cNvSpPr/>
          <p:nvPr/>
        </p:nvSpPr>
        <p:spPr>
          <a:xfrm>
            <a:off x="32448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2" name="Line 20"/>
          <p:cNvSpPr/>
          <p:nvPr/>
        </p:nvSpPr>
        <p:spPr>
          <a:xfrm>
            <a:off x="34734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3" name="Line 21"/>
          <p:cNvSpPr/>
          <p:nvPr/>
        </p:nvSpPr>
        <p:spPr>
          <a:xfrm>
            <a:off x="37020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4" name="Line 22"/>
          <p:cNvSpPr/>
          <p:nvPr/>
        </p:nvSpPr>
        <p:spPr>
          <a:xfrm>
            <a:off x="39306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5" name="Line 23"/>
          <p:cNvSpPr/>
          <p:nvPr/>
        </p:nvSpPr>
        <p:spPr>
          <a:xfrm>
            <a:off x="41592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16" name="Line 24"/>
          <p:cNvSpPr/>
          <p:nvPr/>
        </p:nvSpPr>
        <p:spPr>
          <a:xfrm>
            <a:off x="4413250" y="4526915"/>
            <a:ext cx="0" cy="144780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triangle" w="sm" len="sm"/>
          </a:ln>
        </p:spPr>
      </p:sp>
      <p:grpSp>
        <p:nvGrpSpPr>
          <p:cNvPr id="17" name="组合 16"/>
          <p:cNvGrpSpPr/>
          <p:nvPr/>
        </p:nvGrpSpPr>
        <p:grpSpPr>
          <a:xfrm>
            <a:off x="5790406" y="4516986"/>
            <a:ext cx="2647950" cy="1447800"/>
            <a:chOff x="9523366" y="4572000"/>
            <a:chExt cx="2647950" cy="1447800"/>
          </a:xfrm>
        </p:grpSpPr>
        <p:sp>
          <p:nvSpPr>
            <p:cNvPr id="103" name="Line 36"/>
            <p:cNvSpPr/>
            <p:nvPr/>
          </p:nvSpPr>
          <p:spPr>
            <a:xfrm>
              <a:off x="9523366" y="4572000"/>
              <a:ext cx="0" cy="14478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4" name="Line 37"/>
            <p:cNvSpPr/>
            <p:nvPr/>
          </p:nvSpPr>
          <p:spPr>
            <a:xfrm>
              <a:off x="10056766" y="4572000"/>
              <a:ext cx="0" cy="14478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5" name="Line 38"/>
            <p:cNvSpPr/>
            <p:nvPr/>
          </p:nvSpPr>
          <p:spPr>
            <a:xfrm>
              <a:off x="10513966" y="4572000"/>
              <a:ext cx="0" cy="14478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6" name="Line 39"/>
            <p:cNvSpPr/>
            <p:nvPr/>
          </p:nvSpPr>
          <p:spPr>
            <a:xfrm>
              <a:off x="10971166" y="4572000"/>
              <a:ext cx="0" cy="14478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7" name="Line 40"/>
            <p:cNvSpPr/>
            <p:nvPr/>
          </p:nvSpPr>
          <p:spPr>
            <a:xfrm>
              <a:off x="11428366" y="4572000"/>
              <a:ext cx="0" cy="14478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8" name="Line 41"/>
            <p:cNvSpPr/>
            <p:nvPr/>
          </p:nvSpPr>
          <p:spPr>
            <a:xfrm>
              <a:off x="11885566" y="4572000"/>
              <a:ext cx="0" cy="14478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09" name="Line 43"/>
            <p:cNvSpPr/>
            <p:nvPr/>
          </p:nvSpPr>
          <p:spPr>
            <a:xfrm>
              <a:off x="9732916" y="45720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0" name="Line 44"/>
            <p:cNvSpPr/>
            <p:nvPr/>
          </p:nvSpPr>
          <p:spPr>
            <a:xfrm>
              <a:off x="10266316" y="45720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1" name="Line 45"/>
            <p:cNvSpPr/>
            <p:nvPr/>
          </p:nvSpPr>
          <p:spPr>
            <a:xfrm>
              <a:off x="10723516" y="45720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2" name="Line 46"/>
            <p:cNvSpPr/>
            <p:nvPr/>
          </p:nvSpPr>
          <p:spPr>
            <a:xfrm>
              <a:off x="11180716" y="45720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3" name="Line 47"/>
            <p:cNvSpPr/>
            <p:nvPr/>
          </p:nvSpPr>
          <p:spPr>
            <a:xfrm>
              <a:off x="11637916" y="45720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4" name="Line 48"/>
            <p:cNvSpPr/>
            <p:nvPr/>
          </p:nvSpPr>
          <p:spPr>
            <a:xfrm>
              <a:off x="12171316" y="46101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5" name="Line 49"/>
            <p:cNvSpPr/>
            <p:nvPr/>
          </p:nvSpPr>
          <p:spPr>
            <a:xfrm>
              <a:off x="10723516" y="57912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6" name="Line 50"/>
            <p:cNvSpPr/>
            <p:nvPr/>
          </p:nvSpPr>
          <p:spPr>
            <a:xfrm>
              <a:off x="11180716" y="57912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7" name="Line 51"/>
            <p:cNvSpPr/>
            <p:nvPr/>
          </p:nvSpPr>
          <p:spPr>
            <a:xfrm>
              <a:off x="11637916" y="57912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8" name="Line 52"/>
            <p:cNvSpPr/>
            <p:nvPr/>
          </p:nvSpPr>
          <p:spPr>
            <a:xfrm>
              <a:off x="12171316" y="57531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19" name="Line 53"/>
            <p:cNvSpPr/>
            <p:nvPr/>
          </p:nvSpPr>
          <p:spPr>
            <a:xfrm>
              <a:off x="10266316" y="5762625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  <p:sp>
          <p:nvSpPr>
            <p:cNvPr id="120" name="Line 54"/>
            <p:cNvSpPr/>
            <p:nvPr/>
          </p:nvSpPr>
          <p:spPr>
            <a:xfrm>
              <a:off x="9732916" y="5791200"/>
              <a:ext cx="0" cy="228600"/>
            </a:xfrm>
            <a:prstGeom prst="line">
              <a:avLst/>
            </a:prstGeom>
            <a:ln w="57150" cap="sq" cmpd="sng">
              <a:solidFill>
                <a:srgbClr val="00B050"/>
              </a:solidFill>
              <a:prstDash val="solid"/>
              <a:miter/>
              <a:headEnd type="none" w="sm" len="sm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58" grpId="0" animBg="1"/>
      <p:bldP spid="1137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21364"/>
            <a:ext cx="237172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29323"/>
              </p:ext>
            </p:extLst>
          </p:nvPr>
        </p:nvGraphicFramePr>
        <p:xfrm>
          <a:off x="401638" y="1876425"/>
          <a:ext cx="64484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4" imgW="2565400" imgH="381000" progId="Equation.DSMT4">
                  <p:embed/>
                </p:oleObj>
              </mc:Choice>
              <mc:Fallback>
                <p:oleObj name="Equation" r:id="rId4" imgW="25654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1876425"/>
                        <a:ext cx="64484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13433"/>
              </p:ext>
            </p:extLst>
          </p:nvPr>
        </p:nvGraphicFramePr>
        <p:xfrm>
          <a:off x="3208337" y="3031066"/>
          <a:ext cx="13636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6" imgW="12192000" imgH="5486400" progId="Equations">
                  <p:embed/>
                </p:oleObj>
              </mc:Choice>
              <mc:Fallback>
                <p:oleObj name="公式" r:id="rId6" imgW="12192000" imgH="5486400" progId="Equations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7" y="3031066"/>
                        <a:ext cx="1363663" cy="61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12"/>
          <p:cNvGrpSpPr/>
          <p:nvPr/>
        </p:nvGrpSpPr>
        <p:grpSpPr bwMode="auto">
          <a:xfrm>
            <a:off x="827316" y="-329"/>
            <a:ext cx="5826033" cy="1535113"/>
            <a:chOff x="-51" y="275"/>
            <a:chExt cx="4195" cy="967"/>
          </a:xfrm>
        </p:grpSpPr>
        <p:sp>
          <p:nvSpPr>
            <p:cNvPr id="40967" name="Rectangle 4"/>
            <p:cNvSpPr>
              <a:spLocks noChangeArrowheads="1"/>
            </p:cNvSpPr>
            <p:nvPr/>
          </p:nvSpPr>
          <p:spPr bwMode="auto">
            <a:xfrm>
              <a:off x="-51" y="275"/>
              <a:ext cx="4195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lnSpc>
                  <a:spcPct val="130000"/>
                </a:lnSpc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平行板电容器，面电荷密度为          ，极板面积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S,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间距为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，充有各向同性均匀介质，求充满极化率为     介质后的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C.</a:t>
              </a:r>
            </a:p>
          </p:txBody>
        </p:sp>
        <p:graphicFrame>
          <p:nvGraphicFramePr>
            <p:cNvPr id="4096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414127"/>
                </p:ext>
              </p:extLst>
            </p:nvPr>
          </p:nvGraphicFramePr>
          <p:xfrm>
            <a:off x="1488" y="807"/>
            <a:ext cx="36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公式" r:id="rId8" imgW="190500" imgH="228600" progId="Equation.3">
                    <p:embed/>
                  </p:oleObj>
                </mc:Choice>
                <mc:Fallback>
                  <p:oleObj name="公式" r:id="rId8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807"/>
                          <a:ext cx="363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388004"/>
                </p:ext>
              </p:extLst>
            </p:nvPr>
          </p:nvGraphicFramePr>
          <p:xfrm>
            <a:off x="2901" y="275"/>
            <a:ext cx="54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公式" r:id="rId10" imgW="355600" imgH="228600" progId="Equation.3">
                    <p:embed/>
                  </p:oleObj>
                </mc:Choice>
                <mc:Fallback>
                  <p:oleObj name="公式" r:id="rId10" imgW="3556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" y="275"/>
                          <a:ext cx="54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33350" y="59647"/>
            <a:ext cx="2590800" cy="76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endParaRPr lang="zh-CN" altLang="en-US" sz="3600" dirty="0"/>
          </a:p>
        </p:txBody>
      </p:sp>
      <p:sp>
        <p:nvSpPr>
          <p:cNvPr id="2" name="圆柱形 1"/>
          <p:cNvSpPr/>
          <p:nvPr/>
        </p:nvSpPr>
        <p:spPr>
          <a:xfrm rot="5400000">
            <a:off x="7160895" y="1194821"/>
            <a:ext cx="1003935" cy="994410"/>
          </a:xfrm>
          <a:prstGeom prst="can">
            <a:avLst>
              <a:gd name="adj" fmla="val 13850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985" y="4090208"/>
            <a:ext cx="2859183" cy="119983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70EFDB-D997-4CA2-8F49-E4D4CE4D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2F3726E4-35D1-47D8-9E0B-2C08653F9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132898"/>
              </p:ext>
            </p:extLst>
          </p:nvPr>
        </p:nvGraphicFramePr>
        <p:xfrm>
          <a:off x="1206744" y="5570003"/>
          <a:ext cx="23749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公式" r:id="rId13" imgW="22860000" imgH="10363200" progId="Equations">
                  <p:embed/>
                </p:oleObj>
              </mc:Choice>
              <mc:Fallback>
                <p:oleObj name="公式" r:id="rId13" imgW="22860000" imgH="10363200" progId="Equations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744" y="5570003"/>
                        <a:ext cx="2374900" cy="10763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499AAA8F-CA2D-4015-B245-1F888A5CA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13251"/>
              </p:ext>
            </p:extLst>
          </p:nvPr>
        </p:nvGraphicFramePr>
        <p:xfrm>
          <a:off x="4500833" y="5503328"/>
          <a:ext cx="3787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15" imgW="34137600" imgH="10363200" progId="Equations">
                  <p:embed/>
                </p:oleObj>
              </mc:Choice>
              <mc:Fallback>
                <p:oleObj name="公式" r:id="rId15" imgW="34137600" imgH="10363200" progId="Equations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833" y="5503328"/>
                        <a:ext cx="3787775" cy="1143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CA3DF4F-D9AB-43F3-9E56-513FA6F53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4786"/>
              </p:ext>
            </p:extLst>
          </p:nvPr>
        </p:nvGraphicFramePr>
        <p:xfrm>
          <a:off x="3953070" y="4157411"/>
          <a:ext cx="899443" cy="113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17" imgW="342720" imgH="431640" progId="Equation.DSMT4">
                  <p:embed/>
                </p:oleObj>
              </mc:Choice>
              <mc:Fallback>
                <p:oleObj name="Equation" r:id="rId17" imgW="34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53070" y="4157411"/>
                        <a:ext cx="899443" cy="113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212" y="129933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有介质存在时的环路定理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66539" y="4012436"/>
            <a:ext cx="7772400" cy="70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有电介质存在时，静电场仍然是无旋的保守场。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23546"/>
              </p:ext>
            </p:extLst>
          </p:nvPr>
        </p:nvGraphicFramePr>
        <p:xfrm>
          <a:off x="3372376" y="2886648"/>
          <a:ext cx="18383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3" imgW="698500" imgH="393700" progId="Equation.DSMT4">
                  <p:embed/>
                </p:oleObj>
              </mc:Choice>
              <mc:Fallback>
                <p:oleObj name="Equation" r:id="rId3" imgW="6985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2376" y="2886648"/>
                        <a:ext cx="1838325" cy="1030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19316" y="1135992"/>
            <a:ext cx="819638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自由电荷产生的外电场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和极化电荷产生的退极化场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都是保守场，均满足环路定理：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F79284-F063-4DE2-BC99-23810612E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39" y="727543"/>
            <a:ext cx="4502519" cy="10322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24E284-066D-4E72-ADBC-3298D7D7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459973" y="227144"/>
            <a:ext cx="5834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感应、极化、  自由、束缚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60357" y="1009761"/>
            <a:ext cx="8823285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感应电荷：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导体中自由电荷在外电场作用下作宏观移动使导体的电荷重新分布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感应电荷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导体中的感应电荷是自由电荷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，可以从导体的一处转移到另一处，也可以通过导线从一个物体传递到另一个物体。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：电介质极化产生的电荷</a:t>
            </a:r>
          </a:p>
          <a:p>
            <a:pPr marL="446405" lvl="1" indent="11430" algn="just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特点：起源于原子或分子的极化，总是牢固地束缚在介质上，既不能从介质的一处转移到另一处，也不能从一个物体传递到另一个物体。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若使电介质与导体接触，极化电荷也不会与导体上的自由电荷相中和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。因此往往称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极化电荷为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束缚电荷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A83FA2-4836-4E9B-BA77-F58C30E1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3381421" y="420190"/>
            <a:ext cx="1295400" cy="304800"/>
          </a:xfrm>
          <a:prstGeom prst="leftRightArrow">
            <a:avLst>
              <a:gd name="adj1" fmla="val 50000"/>
              <a:gd name="adj2" fmla="val 8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430383" y="19159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束缚电荷     ？  极化电荷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" y="87521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摩擦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等方法使绝缘体带电</a:t>
            </a:r>
          </a:p>
          <a:p>
            <a:pPr lvl="1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绝缘体上的电荷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束缚电荷</a:t>
            </a:r>
          </a:p>
          <a:p>
            <a:pPr lvl="1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并非起源于极化，因而可能与自由电荷中和</a:t>
            </a:r>
          </a:p>
          <a:p>
            <a:pPr lvl="1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实际上它是一种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束缚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在绝缘体上的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自由电荷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介质在随时间变化的电场作用下</a:t>
            </a:r>
          </a:p>
          <a:p>
            <a:pPr lvl="1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产生的极化电荷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束缚电荷（约束在原子范围内）</a:t>
            </a:r>
          </a:p>
          <a:p>
            <a:pPr lvl="1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不可能与自由电荷中和</a:t>
            </a:r>
          </a:p>
          <a:p>
            <a:pPr lvl="1"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它能移动并产生电流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极化电流，由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P/ t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自由、束缚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是指电荷所处的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感应、极化或摩擦起电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是指产生电荷的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原因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908846" y="19159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1A4E50-730A-4F2B-A054-24780675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4" grpId="0" build="p" bldLvl="5" autoUpdateAnimBg="0"/>
      <p:bldP spid="307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67" y="1583385"/>
            <a:ext cx="3100524" cy="35863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69394" y="5416219"/>
            <a:ext cx="5469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插入电介质电容增大的微观机理是什么？</a:t>
            </a:r>
          </a:p>
        </p:txBody>
      </p:sp>
      <p:sp>
        <p:nvSpPr>
          <p:cNvPr id="49161" name="WordArt 9"/>
          <p:cNvSpPr>
            <a:spLocks noChangeArrowheads="1" noChangeShapeType="1" noTextEdit="1"/>
          </p:cNvSpPr>
          <p:nvPr/>
        </p:nvSpPr>
        <p:spPr bwMode="auto">
          <a:xfrm>
            <a:off x="7553960" y="1818108"/>
            <a:ext cx="647700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9525">
                  <a:solidFill>
                    <a:srgbClr val="000000"/>
                  </a:solidFill>
                  <a:miter lim="800000"/>
                </a:ln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graphicFrame>
        <p:nvGraphicFramePr>
          <p:cNvPr id="491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477010"/>
              </p:ext>
            </p:extLst>
          </p:nvPr>
        </p:nvGraphicFramePr>
        <p:xfrm>
          <a:off x="3362931" y="1409740"/>
          <a:ext cx="1257889" cy="9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4" imgW="546100" imgH="393700" progId="Equation.3">
                  <p:embed/>
                </p:oleObj>
              </mc:Choice>
              <mc:Fallback>
                <p:oleObj name="公式" r:id="rId4" imgW="5461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931" y="1409740"/>
                        <a:ext cx="1257889" cy="9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669394" y="1594482"/>
            <a:ext cx="2519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平行板电容器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2647875" y="372936"/>
            <a:ext cx="394589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电介质对电场的响应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9618"/>
              </p:ext>
            </p:extLst>
          </p:nvPr>
        </p:nvGraphicFramePr>
        <p:xfrm>
          <a:off x="989488" y="3929635"/>
          <a:ext cx="1547508" cy="8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6" imgW="19812000" imgH="10363200" progId="Equation.DSMT4">
                  <p:embed/>
                </p:oleObj>
              </mc:Choice>
              <mc:Fallback>
                <p:oleObj name="Equation" r:id="rId6" imgW="198120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88" y="3929635"/>
                        <a:ext cx="1547508" cy="83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345872" y="2752158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减小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34358" y="411400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电容增大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6E567BB-00C3-46E1-9E3B-99964131D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94" y="2752159"/>
            <a:ext cx="2443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插入电介质之后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E9485C-B6DD-4165-B5A3-32F5E989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67" grpId="0"/>
      <p:bldP spid="2" grpId="0"/>
      <p:bldP spid="6" grpId="0"/>
      <p:bldP spid="7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49802" y="226751"/>
            <a:ext cx="887490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证明：均匀介质内部极化体电荷密度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zh-CN" altLang="en-US" sz="36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6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'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3600" b="1" i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95288" y="1043708"/>
            <a:ext cx="81105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Gauss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定理证明：</a:t>
            </a:r>
          </a:p>
        </p:txBody>
      </p:sp>
      <p:graphicFrame>
        <p:nvGraphicFramePr>
          <p:cNvPr id="14131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27040"/>
              </p:ext>
            </p:extLst>
          </p:nvPr>
        </p:nvGraphicFramePr>
        <p:xfrm>
          <a:off x="1742440" y="2313875"/>
          <a:ext cx="1427163" cy="91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799465" imgH="393700" progId="Equation.3">
                  <p:embed/>
                </p:oleObj>
              </mc:Choice>
              <mc:Fallback>
                <p:oleObj name="Equation" r:id="rId3" imgW="799465" imgH="393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440" y="2313875"/>
                        <a:ext cx="1427163" cy="9120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501833"/>
              </p:ext>
            </p:extLst>
          </p:nvPr>
        </p:nvGraphicFramePr>
        <p:xfrm>
          <a:off x="1946401" y="4050867"/>
          <a:ext cx="1755891" cy="63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r:id="rId5" imgW="698500" imgH="254000" progId="Equation.3">
                  <p:embed/>
                </p:oleObj>
              </mc:Choice>
              <mc:Fallback>
                <p:oleObj r:id="rId5" imgW="6985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01" y="4050867"/>
                        <a:ext cx="1755891" cy="639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650349"/>
              </p:ext>
            </p:extLst>
          </p:nvPr>
        </p:nvGraphicFramePr>
        <p:xfrm>
          <a:off x="1979613" y="3219450"/>
          <a:ext cx="16446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7" imgW="685800" imgH="253800" progId="Equation.DSMT4">
                  <p:embed/>
                </p:oleObj>
              </mc:Choice>
              <mc:Fallback>
                <p:oleObj name="Equation" r:id="rId7" imgW="6858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9450"/>
                        <a:ext cx="1644650" cy="604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99126"/>
              </p:ext>
            </p:extLst>
          </p:nvPr>
        </p:nvGraphicFramePr>
        <p:xfrm>
          <a:off x="1909808" y="4732401"/>
          <a:ext cx="3778897" cy="106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9" imgW="1485720" imgH="444240" progId="Equation.DSMT4">
                  <p:embed/>
                </p:oleObj>
              </mc:Choice>
              <mc:Fallback>
                <p:oleObj name="Equation" r:id="rId9" imgW="148572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808" y="4732401"/>
                        <a:ext cx="3778897" cy="10679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7184910" y="4963876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命题得证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001BAE-5888-A950-3A1E-932D0CE2EFB1}"/>
              </a:ext>
            </a:extLst>
          </p:cNvPr>
          <p:cNvSpPr txBox="1"/>
          <p:nvPr/>
        </p:nvSpPr>
        <p:spPr>
          <a:xfrm>
            <a:off x="0" y="1634371"/>
            <a:ext cx="543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在介质内部取任意高斯面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，则有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59813D78-EB5A-83CD-C7FC-4F5D41686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36858"/>
              </p:ext>
            </p:extLst>
          </p:nvPr>
        </p:nvGraphicFramePr>
        <p:xfrm>
          <a:off x="5121344" y="2276773"/>
          <a:ext cx="1421884" cy="90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1" imgW="13411200" imgH="8534400" progId="Equation.DSMT4">
                  <p:embed/>
                </p:oleObj>
              </mc:Choice>
              <mc:Fallback>
                <p:oleObj name="Equation" r:id="rId11" imgW="13411200" imgH="8534400" progId="Equation.DSMT4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344" y="2276773"/>
                        <a:ext cx="1421884" cy="9011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FA18085-EB0A-B686-4A39-24AFD2B95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46769"/>
              </p:ext>
            </p:extLst>
          </p:nvPr>
        </p:nvGraphicFramePr>
        <p:xfrm>
          <a:off x="3694181" y="2313875"/>
          <a:ext cx="142716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3" imgW="14325600" imgH="9144000" progId="Equation.DSMT4">
                  <p:embed/>
                </p:oleObj>
              </mc:Choice>
              <mc:Fallback>
                <p:oleObj name="Equation" r:id="rId13" imgW="14325600" imgH="9144000" progId="Equation.DSMT4">
                  <p:embed/>
                  <p:pic>
                    <p:nvPicPr>
                      <p:cNvPr id="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81" y="2313875"/>
                        <a:ext cx="1427163" cy="90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920BB2D6-456B-4F7E-86D6-ADE9F6DC4D15}"/>
              </a:ext>
            </a:extLst>
          </p:cNvPr>
          <p:cNvGrpSpPr/>
          <p:nvPr/>
        </p:nvGrpSpPr>
        <p:grpSpPr>
          <a:xfrm>
            <a:off x="3710253" y="3390190"/>
            <a:ext cx="2044435" cy="1067916"/>
            <a:chOff x="3710253" y="3390190"/>
            <a:chExt cx="2044435" cy="1237198"/>
          </a:xfrm>
        </p:grpSpPr>
        <p:graphicFrame>
          <p:nvGraphicFramePr>
            <p:cNvPr id="1413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738034"/>
                </p:ext>
              </p:extLst>
            </p:nvPr>
          </p:nvGraphicFramePr>
          <p:xfrm>
            <a:off x="4110038" y="3473450"/>
            <a:ext cx="1644650" cy="1139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15" imgW="622080" imgH="431640" progId="Equation.DSMT4">
                    <p:embed/>
                  </p:oleObj>
                </mc:Choice>
                <mc:Fallback>
                  <p:oleObj name="Equation" r:id="rId15" imgW="622080" imgH="431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038" y="3473450"/>
                          <a:ext cx="1644650" cy="11398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4F66E1B5-03C6-CF61-BC0B-CEB330695831}"/>
                </a:ext>
              </a:extLst>
            </p:cNvPr>
            <p:cNvSpPr/>
            <p:nvPr/>
          </p:nvSpPr>
          <p:spPr>
            <a:xfrm>
              <a:off x="3710253" y="3390190"/>
              <a:ext cx="233114" cy="1237198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02B004A-E590-550F-AD17-3ADF2F5AF3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746845"/>
              </p:ext>
            </p:extLst>
          </p:nvPr>
        </p:nvGraphicFramePr>
        <p:xfrm>
          <a:off x="904240" y="4886391"/>
          <a:ext cx="1035719" cy="55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17" imgW="380880" imgH="203040" progId="Equation.DSMT4">
                  <p:embed/>
                </p:oleObj>
              </mc:Choice>
              <mc:Fallback>
                <p:oleObj name="Equation" r:id="rId17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4240" y="4886391"/>
                        <a:ext cx="1035719" cy="552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FD505D4-1B36-15BC-D08D-D99CABD8A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648052"/>
              </p:ext>
            </p:extLst>
          </p:nvPr>
        </p:nvGraphicFramePr>
        <p:xfrm>
          <a:off x="5682881" y="4954569"/>
          <a:ext cx="564606" cy="4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19" imgW="241200" imgH="177480" progId="Equation.DSMT4">
                  <p:embed/>
                </p:oleObj>
              </mc:Choice>
              <mc:Fallback>
                <p:oleObj name="Equation" r:id="rId19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82881" y="4954569"/>
                        <a:ext cx="564606" cy="4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F7EB2-DBD2-43A0-9E07-9B3F9F27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6671EA5-9866-4EBA-8816-6C9AEDA4F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" y="60339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均匀介质：</a:t>
            </a: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C8EB7319-6870-4A94-A9D0-1DB3C4E4F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98398"/>
              </p:ext>
            </p:extLst>
          </p:nvPr>
        </p:nvGraphicFramePr>
        <p:xfrm>
          <a:off x="2824346" y="5718175"/>
          <a:ext cx="18462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21" imgW="698400" imgH="431640" progId="Equation.DSMT4">
                  <p:embed/>
                </p:oleObj>
              </mc:Choice>
              <mc:Fallback>
                <p:oleObj name="Equation" r:id="rId21" imgW="698400" imgH="431640" progId="Equation.DSMT4">
                  <p:embed/>
                  <p:pic>
                    <p:nvPicPr>
                      <p:cNvPr id="141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346" y="5718175"/>
                        <a:ext cx="1846262" cy="1139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5" autoUpdateAnimBg="0"/>
      <p:bldP spid="46092" grpId="0" autoUpdateAnimBg="0"/>
      <p:bldP spid="3" grpId="0"/>
      <p:bldP spid="1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9986" y="4124327"/>
            <a:ext cx="6812915" cy="13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各向同性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线性介质：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正比于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普遍情况下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两者不一定成正比关系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甚至于两者不是单值关系，如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铁电材料</a:t>
            </a:r>
          </a:p>
        </p:txBody>
      </p:sp>
      <p:graphicFrame>
        <p:nvGraphicFramePr>
          <p:cNvPr id="1402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893241"/>
              </p:ext>
            </p:extLst>
          </p:nvPr>
        </p:nvGraphicFramePr>
        <p:xfrm>
          <a:off x="4994636" y="1801450"/>
          <a:ext cx="2769308" cy="99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3" imgW="1040765" imgH="393700" progId="Equation.3">
                  <p:embed/>
                </p:oleObj>
              </mc:Choice>
              <mc:Fallback>
                <p:oleObj name="Equation" r:id="rId3" imgW="1040765" imgH="393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636" y="1801450"/>
                        <a:ext cx="2769308" cy="99416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80876" y="228832"/>
            <a:ext cx="8229600" cy="13112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b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真空                           有介质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02920"/>
              </p:ext>
            </p:extLst>
          </p:nvPr>
        </p:nvGraphicFramePr>
        <p:xfrm>
          <a:off x="5056816" y="3002422"/>
          <a:ext cx="1530282" cy="77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5" imgW="723600" imgH="368280" progId="Equation.DSMT4">
                  <p:embed/>
                </p:oleObj>
              </mc:Choice>
              <mc:Fallback>
                <p:oleObj name="Equation" r:id="rId5" imgW="723600" imgH="3682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816" y="3002422"/>
                        <a:ext cx="1530282" cy="7763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470792"/>
              </p:ext>
            </p:extLst>
          </p:nvPr>
        </p:nvGraphicFramePr>
        <p:xfrm>
          <a:off x="909776" y="1789874"/>
          <a:ext cx="2601612" cy="95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7" imgW="1155065" imgH="444500" progId="Equation.3">
                  <p:embed/>
                </p:oleObj>
              </mc:Choice>
              <mc:Fallback>
                <p:oleObj name="Equation" r:id="rId7" imgW="1155065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776" y="1789874"/>
                        <a:ext cx="2601612" cy="9505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06814"/>
              </p:ext>
            </p:extLst>
          </p:nvPr>
        </p:nvGraphicFramePr>
        <p:xfrm>
          <a:off x="909776" y="2949973"/>
          <a:ext cx="1572049" cy="828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9" imgW="698500" imgH="368300" progId="Equation.3">
                  <p:embed/>
                </p:oleObj>
              </mc:Choice>
              <mc:Fallback>
                <p:oleObj name="Equation" r:id="rId9" imgW="6985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776" y="2949973"/>
                        <a:ext cx="1572049" cy="8287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6C88ABE-C305-8787-DEAF-DE9FD4B687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6622" y="4779964"/>
            <a:ext cx="2135062" cy="183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D44877-3E9F-4DA9-8EB3-2E8598F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31</a:t>
            </a:fld>
            <a:endParaRPr lang="zh-CN" altLang="en-US"/>
          </a:p>
        </p:txBody>
      </p:sp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29EC65DA-8A4E-45AF-BB7A-219DAF1D0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3625784"/>
              </p:ext>
            </p:extLst>
          </p:nvPr>
        </p:nvGraphicFramePr>
        <p:xfrm>
          <a:off x="4763592" y="4228257"/>
          <a:ext cx="3949417" cy="49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2" imgW="1574800" imgH="228600" progId="Equation.DSMT4">
                  <p:embed/>
                </p:oleObj>
              </mc:Choice>
              <mc:Fallback>
                <p:oleObj name="Equation" r:id="rId12" imgW="1574800" imgH="228600" progId="Equation.DSMT4">
                  <p:embed/>
                  <p:pic>
                    <p:nvPicPr>
                      <p:cNvPr id="111631" name="Object 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763592" y="4228257"/>
                        <a:ext cx="3949417" cy="4987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9489" y="87554"/>
            <a:ext cx="3451025" cy="64611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电介质的分类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085" y="958171"/>
            <a:ext cx="1711870" cy="72478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无极分子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24004" y="3600925"/>
            <a:ext cx="19995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41655" indent="-2762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有极分子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20486" name="矩形 8"/>
          <p:cNvSpPr>
            <a:spLocks noChangeArrowheads="1"/>
          </p:cNvSpPr>
          <p:nvPr/>
        </p:nvSpPr>
        <p:spPr bwMode="auto">
          <a:xfrm>
            <a:off x="80016" y="688609"/>
            <a:ext cx="3532202" cy="90115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25" y="4047465"/>
            <a:ext cx="1743721" cy="1599030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19252" y="1385678"/>
            <a:ext cx="402553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正负电荷“中心” 重合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电偶极矩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分子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CH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等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4004" y="4246490"/>
            <a:ext cx="3955983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正负电荷“中心”不重合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电偶极矩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分子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CO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</a:t>
            </a:r>
          </a:p>
        </p:txBody>
      </p:sp>
      <p:pic>
        <p:nvPicPr>
          <p:cNvPr id="8" name="图片 7" descr="图表, 气泡图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951" y="958171"/>
            <a:ext cx="2196524" cy="19552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252" y="1097323"/>
            <a:ext cx="2662663" cy="16985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438" y="4039437"/>
            <a:ext cx="2646849" cy="150061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5E4114-4B8D-468E-AAE7-63DB3B81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5" autoUpdateAnimBg="0"/>
      <p:bldP spid="6147" grpId="1" autoUpdateAnimBg="0"/>
      <p:bldP spid="6169" grpId="0" autoUpdateAnimBg="0"/>
      <p:bldP spid="6169" grpId="1" autoUpdateAnimBg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>
            <a:extLst>
              <a:ext uri="{FF2B5EF4-FFF2-40B4-BE49-F238E27FC236}">
                <a16:creationId xmlns:a16="http://schemas.microsoft.com/office/drawing/2014/main" id="{03BF80FB-A79F-7585-C73B-DF8A66F7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79" y="505038"/>
            <a:ext cx="3317583" cy="27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5">
            <a:extLst>
              <a:ext uri="{FF2B5EF4-FFF2-40B4-BE49-F238E27FC236}">
                <a16:creationId xmlns:a16="http://schemas.microsoft.com/office/drawing/2014/main" id="{23C956AA-DE4C-184B-C11F-9DD1F812E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70" y="292981"/>
            <a:ext cx="26649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541655" indent="-27622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固体电介质</a:t>
            </a:r>
            <a:endParaRPr lang="zh-CN" altLang="en-US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FD2DF84-7225-92FB-1731-66CF18BD4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4" r="97"/>
          <a:stretch/>
        </p:blipFill>
        <p:spPr bwMode="auto">
          <a:xfrm>
            <a:off x="1172877" y="3636691"/>
            <a:ext cx="6375880" cy="2190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132258-CF6B-7C47-A4FF-237B9643773C}"/>
              </a:ext>
            </a:extLst>
          </p:cNvPr>
          <p:cNvSpPr txBox="1"/>
          <p:nvPr/>
        </p:nvSpPr>
        <p:spPr>
          <a:xfrm>
            <a:off x="3848978" y="5981164"/>
            <a:ext cx="1986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晶体</a:t>
            </a:r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155C89B9-6607-E10C-9DE8-E3A479C3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70" y="969261"/>
            <a:ext cx="2664911" cy="9593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073A27-7243-B534-286F-89B134F51FF3}"/>
              </a:ext>
            </a:extLst>
          </p:cNvPr>
          <p:cNvSpPr txBox="1"/>
          <p:nvPr/>
        </p:nvSpPr>
        <p:spPr>
          <a:xfrm>
            <a:off x="238728" y="279205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每个晶胞可以视作一个分子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EF416-2620-4B2B-949D-5B9D6AAF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8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5156" y="155894"/>
            <a:ext cx="265649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电介质的极化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82579" y="1924510"/>
          <a:ext cx="1103311" cy="69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444500" imgH="228600" progId="Equation.3">
                  <p:embed/>
                </p:oleObj>
              </mc:Choice>
              <mc:Fallback>
                <p:oleObj name="Equation" r:id="rId3" imgW="444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9" y="1924510"/>
                        <a:ext cx="1103311" cy="69958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269494" y="1051703"/>
            <a:ext cx="1944688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无极分子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932706" y="988722"/>
            <a:ext cx="1944688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有极分子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777" y="1614020"/>
            <a:ext cx="2071561" cy="1321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623" y="1577228"/>
            <a:ext cx="2460721" cy="1395095"/>
          </a:xfrm>
          <a:prstGeom prst="rect">
            <a:avLst/>
          </a:prstGeom>
        </p:spPr>
      </p:pic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5208" y="6096668"/>
            <a:ext cx="2006322" cy="630555"/>
          </a:xfrm>
          <a:effectLst/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位移极化                        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659135" y="6026360"/>
            <a:ext cx="1874974" cy="63055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取向极化</a:t>
            </a:r>
            <a:endParaRPr lang="zh-CN" altLang="en-US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35156" y="742539"/>
            <a:ext cx="2656496" cy="79936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82D04DA-6485-6A65-7BE7-FF2877B14AD2}"/>
              </a:ext>
            </a:extLst>
          </p:cNvPr>
          <p:cNvGrpSpPr/>
          <p:nvPr/>
        </p:nvGrpSpPr>
        <p:grpSpPr>
          <a:xfrm>
            <a:off x="4833110" y="4415974"/>
            <a:ext cx="3130091" cy="1547908"/>
            <a:chOff x="4833110" y="4415974"/>
            <a:chExt cx="3130091" cy="154790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2043" y="4415974"/>
              <a:ext cx="2652226" cy="1547908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>
            <a:xfrm>
              <a:off x="4833110" y="4726149"/>
              <a:ext cx="3130091" cy="966651"/>
              <a:chOff x="5207727" y="4253118"/>
              <a:chExt cx="3518262" cy="966651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>
                <a:off x="5207727" y="4253118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5207727" y="4492603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5207727" y="4740798"/>
                <a:ext cx="350084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>
                <a:off x="5207727" y="4977110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5207727" y="5219769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390C738-28EE-5746-DEC1-6DCF7F8394F9}"/>
              </a:ext>
            </a:extLst>
          </p:cNvPr>
          <p:cNvGrpSpPr/>
          <p:nvPr/>
        </p:nvGrpSpPr>
        <p:grpSpPr>
          <a:xfrm>
            <a:off x="261877" y="4390214"/>
            <a:ext cx="4075739" cy="1563497"/>
            <a:chOff x="261877" y="4390214"/>
            <a:chExt cx="4075739" cy="1563497"/>
          </a:xfrm>
        </p:grpSpPr>
        <p:graphicFrame>
          <p:nvGraphicFramePr>
            <p:cNvPr id="71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553249"/>
                </p:ext>
              </p:extLst>
            </p:nvPr>
          </p:nvGraphicFramePr>
          <p:xfrm>
            <a:off x="261877" y="4745361"/>
            <a:ext cx="1259423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Equation" r:id="rId8" imgW="457200" imgH="228600" progId="Equation.3">
                    <p:embed/>
                  </p:oleObj>
                </mc:Choice>
                <mc:Fallback>
                  <p:oleObj name="Equation" r:id="rId8" imgW="4572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877" y="4745361"/>
                          <a:ext cx="1259423" cy="62865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59275" y="4390214"/>
              <a:ext cx="2425719" cy="1563497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1437887" y="4700704"/>
              <a:ext cx="2899729" cy="966651"/>
              <a:chOff x="1389018" y="4217265"/>
              <a:chExt cx="3518262" cy="966651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1389018" y="4217265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389018" y="4456750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389018" y="4704945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389018" y="4941257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1389018" y="5183916"/>
                <a:ext cx="3518262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59D9BD2-E020-0830-DB9A-9109CE2ACD86}"/>
              </a:ext>
            </a:extLst>
          </p:cNvPr>
          <p:cNvGrpSpPr/>
          <p:nvPr/>
        </p:nvGrpSpPr>
        <p:grpSpPr>
          <a:xfrm>
            <a:off x="1063596" y="3017433"/>
            <a:ext cx="3276302" cy="1235142"/>
            <a:chOff x="1063596" y="3017433"/>
            <a:chExt cx="3276302" cy="1235142"/>
          </a:xfrm>
        </p:grpSpPr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2674637" y="3017436"/>
              <a:ext cx="328121" cy="1235139"/>
            </a:xfrm>
            <a:prstGeom prst="downArrow">
              <a:avLst>
                <a:gd name="adj1" fmla="val 50000"/>
                <a:gd name="adj2" fmla="val 55655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1063596" y="3288127"/>
              <a:ext cx="182943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电子位移</a:t>
              </a:r>
            </a:p>
          </p:txBody>
        </p:sp>
        <p:pic>
          <p:nvPicPr>
            <p:cNvPr id="6144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2054" y="3017433"/>
              <a:ext cx="1347844" cy="1081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E331F5-E299-2006-A711-CC7473A8F709}"/>
              </a:ext>
            </a:extLst>
          </p:cNvPr>
          <p:cNvGrpSpPr/>
          <p:nvPr/>
        </p:nvGrpSpPr>
        <p:grpSpPr>
          <a:xfrm>
            <a:off x="4646490" y="3002429"/>
            <a:ext cx="1845879" cy="1316905"/>
            <a:chOff x="4646490" y="3002429"/>
            <a:chExt cx="1845879" cy="1316905"/>
          </a:xfrm>
        </p:grpSpPr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4646490" y="3290367"/>
              <a:ext cx="164909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电矩取向</a:t>
              </a:r>
            </a:p>
          </p:txBody>
        </p:sp>
        <p:sp>
          <p:nvSpPr>
            <p:cNvPr id="53" name="AutoShape 8"/>
            <p:cNvSpPr>
              <a:spLocks noChangeArrowheads="1"/>
            </p:cNvSpPr>
            <p:nvPr/>
          </p:nvSpPr>
          <p:spPr bwMode="auto">
            <a:xfrm>
              <a:off x="6164248" y="3002429"/>
              <a:ext cx="328121" cy="1316905"/>
            </a:xfrm>
            <a:prstGeom prst="downArrow">
              <a:avLst>
                <a:gd name="adj1" fmla="val 50000"/>
                <a:gd name="adj2" fmla="val 55655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8"/>
          <p:cNvGrpSpPr/>
          <p:nvPr/>
        </p:nvGrpSpPr>
        <p:grpSpPr bwMode="auto">
          <a:xfrm>
            <a:off x="6809786" y="2683271"/>
            <a:ext cx="2301688" cy="2150294"/>
            <a:chOff x="4224" y="317"/>
            <a:chExt cx="1385" cy="2043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4452" y="1081"/>
              <a:ext cx="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4452" y="1323"/>
              <a:ext cx="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>
              <a:off x="4452" y="1566"/>
              <a:ext cx="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4452" y="816"/>
              <a:ext cx="8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 flipH="1">
              <a:off x="4681" y="904"/>
              <a:ext cx="266" cy="57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4947" y="904"/>
              <a:ext cx="4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4224" y="1477"/>
              <a:ext cx="45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4811" y="1205"/>
              <a:ext cx="60" cy="118"/>
            </a:xfrm>
            <a:custGeom>
              <a:avLst/>
              <a:gdLst>
                <a:gd name="T0" fmla="*/ 0 w 76"/>
                <a:gd name="T1" fmla="*/ 0 h 128"/>
                <a:gd name="T2" fmla="*/ 14 w 76"/>
                <a:gd name="T3" fmla="*/ 37 h 128"/>
                <a:gd name="T4" fmla="*/ 18 w 76"/>
                <a:gd name="T5" fmla="*/ 78 h 128"/>
                <a:gd name="T6" fmla="*/ 0 60000 65536"/>
                <a:gd name="T7" fmla="*/ 0 60000 65536"/>
                <a:gd name="T8" fmla="*/ 0 60000 65536"/>
                <a:gd name="T9" fmla="*/ 0 w 76"/>
                <a:gd name="T10" fmla="*/ 0 h 128"/>
                <a:gd name="T11" fmla="*/ 76 w 76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28">
                  <a:moveTo>
                    <a:pt x="0" y="0"/>
                  </a:moveTo>
                  <a:cubicBezTo>
                    <a:pt x="9" y="10"/>
                    <a:pt x="47" y="39"/>
                    <a:pt x="60" y="60"/>
                  </a:cubicBezTo>
                  <a:cubicBezTo>
                    <a:pt x="73" y="81"/>
                    <a:pt x="73" y="114"/>
                    <a:pt x="76" y="1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4224" y="1521"/>
              <a:ext cx="192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0" baseline="-2500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 b="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5404" y="904"/>
              <a:ext cx="205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400" b="0" baseline="-25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4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4414" y="1476"/>
              <a:ext cx="325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4886" y="317"/>
              <a:ext cx="30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4872" y="1126"/>
              <a:ext cx="145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036" y="1389"/>
              <a:ext cx="146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30000"/>
                </a:lnSpc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3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endParaRPr lang="en-US" altLang="zh-CN" sz="2400"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841BB5F4-1D6B-40BD-B41C-DF878C3B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5" grpId="0"/>
      <p:bldP spid="7171" grpId="0" build="p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95652"/>
              </p:ext>
            </p:extLst>
          </p:nvPr>
        </p:nvGraphicFramePr>
        <p:xfrm>
          <a:off x="1492019" y="2646663"/>
          <a:ext cx="2797766" cy="101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1219200" imgH="444500" progId="Equation.3">
                  <p:embed/>
                </p:oleObj>
              </mc:Choice>
              <mc:Fallback>
                <p:oleObj r:id="rId3" imgW="1219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019" y="2646663"/>
                        <a:ext cx="2797766" cy="101747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" y="163195"/>
            <a:ext cx="7748905" cy="762000"/>
          </a:xfrm>
          <a:effectLst>
            <a:outerShdw blurRad="50800" dist="38100" dir="5400000" sx="34000" sy="34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电介质极化的描述 </a:t>
            </a:r>
            <a:endParaRPr lang="en-US" altLang="zh-CN" sz="3600" b="1" i="1" baseline="30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89179" y="1903786"/>
            <a:ext cx="6714490" cy="49657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定义：单位体积内分子电偶极矩的矢量和  </a:t>
            </a:r>
          </a:p>
        </p:txBody>
      </p:sp>
      <p:sp>
        <p:nvSpPr>
          <p:cNvPr id="7" name="矩形 6"/>
          <p:cNvSpPr/>
          <p:nvPr/>
        </p:nvSpPr>
        <p:spPr>
          <a:xfrm>
            <a:off x="474575" y="1264770"/>
            <a:ext cx="3078480" cy="52197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2.1 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极化强度矢量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256" y="2646663"/>
            <a:ext cx="2460721" cy="1395095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32422" y="828070"/>
            <a:ext cx="4169909" cy="84521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08100" y="4041758"/>
            <a:ext cx="2797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△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V:</a:t>
            </a:r>
            <a:r>
              <a:rPr lang="zh-CN" altLang="en-US" sz="2400" b="1" dirty="0">
                <a:ea typeface="黑体" panose="02010609060101010101" pitchFamily="49" charset="-122"/>
              </a:rPr>
              <a:t>宏观小</a:t>
            </a:r>
            <a:r>
              <a:rPr lang="en-US" altLang="zh-CN" sz="2400" b="1" dirty="0"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</a:rPr>
              <a:t>微观大</a:t>
            </a:r>
            <a:endParaRPr lang="zh-CN" altLang="en-US" sz="24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6E5F73-7EE7-DA9A-8DD9-D2E966BA7E6C}"/>
              </a:ext>
            </a:extLst>
          </p:cNvPr>
          <p:cNvSpPr txBox="1">
            <a:spLocks noChangeArrowheads="1"/>
          </p:cNvSpPr>
          <p:nvPr/>
        </p:nvSpPr>
        <p:spPr>
          <a:xfrm>
            <a:off x="489179" y="5031523"/>
            <a:ext cx="7000192" cy="49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单位：库仑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平方米，与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电荷面密度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单位一致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C984F-107D-4252-811E-156C6DE8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  <p:bldP spid="7" grpId="0"/>
      <p:bldP spid="10" grpId="0"/>
      <p:bldP spid="3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131" y="327057"/>
            <a:ext cx="2613216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极化电荷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'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048" y="991089"/>
            <a:ext cx="2713841" cy="1650459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254045" y="2856292"/>
            <a:ext cx="8259445" cy="58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均匀的电介质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，极化电荷只出现在电介质表面。 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0542" y="3480481"/>
            <a:ext cx="8623823" cy="5762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均匀介质≠均匀极化（处处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相等）</a:t>
            </a: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4935515" y="6167160"/>
            <a:ext cx="351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均匀介质，非均匀极化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C4818D2-9336-7548-5AB1-28EC6FAFD279}"/>
              </a:ext>
            </a:extLst>
          </p:cNvPr>
          <p:cNvGrpSpPr/>
          <p:nvPr/>
        </p:nvGrpSpPr>
        <p:grpSpPr>
          <a:xfrm>
            <a:off x="1471954" y="4355973"/>
            <a:ext cx="2002972" cy="1547908"/>
            <a:chOff x="1471954" y="4355973"/>
            <a:chExt cx="2002972" cy="1547908"/>
          </a:xfrm>
        </p:grpSpPr>
        <p:sp>
          <p:nvSpPr>
            <p:cNvPr id="7" name="文本框 6"/>
            <p:cNvSpPr txBox="1"/>
            <p:nvPr/>
          </p:nvSpPr>
          <p:spPr>
            <a:xfrm>
              <a:off x="1471954" y="4355973"/>
              <a:ext cx="1001486" cy="1547908"/>
            </a:xfrm>
            <a:prstGeom prst="rect">
              <a:avLst/>
            </a:prstGeom>
            <a:blipFill>
              <a:blip r:embed="rId8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73440" y="4355973"/>
              <a:ext cx="1001486" cy="1547908"/>
            </a:xfrm>
            <a:prstGeom prst="rect">
              <a:avLst/>
            </a:prstGeom>
            <a:blipFill>
              <a:blip r:embed="rId9"/>
              <a:tile tx="0" ty="0" sx="100000" sy="100000" flip="none" algn="tl"/>
            </a:blip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AEB4FAF-E471-514E-2629-5792DDAAF2F2}"/>
              </a:ext>
            </a:extLst>
          </p:cNvPr>
          <p:cNvGrpSpPr/>
          <p:nvPr/>
        </p:nvGrpSpPr>
        <p:grpSpPr>
          <a:xfrm>
            <a:off x="1378803" y="4310436"/>
            <a:ext cx="2265400" cy="2168482"/>
            <a:chOff x="1378803" y="4310436"/>
            <a:chExt cx="2265400" cy="2168482"/>
          </a:xfrm>
        </p:grpSpPr>
        <p:sp>
          <p:nvSpPr>
            <p:cNvPr id="18" name="文本框 17"/>
            <p:cNvSpPr txBox="1"/>
            <p:nvPr/>
          </p:nvSpPr>
          <p:spPr>
            <a:xfrm>
              <a:off x="2417094" y="4310436"/>
              <a:ext cx="279244" cy="197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B8679075-FE83-9EB5-A30D-AAC1C97A25F4}"/>
                </a:ext>
              </a:extLst>
            </p:cNvPr>
            <p:cNvGrpSpPr/>
            <p:nvPr/>
          </p:nvGrpSpPr>
          <p:grpSpPr>
            <a:xfrm>
              <a:off x="1378803" y="4310436"/>
              <a:ext cx="2265400" cy="2168482"/>
              <a:chOff x="1378803" y="4310436"/>
              <a:chExt cx="2265400" cy="2168482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318EC13-23BA-0B84-2A7E-0A05ED8ED4A2}"/>
                  </a:ext>
                </a:extLst>
              </p:cNvPr>
              <p:cNvGrpSpPr/>
              <p:nvPr/>
            </p:nvGrpSpPr>
            <p:grpSpPr>
              <a:xfrm>
                <a:off x="1378803" y="4310436"/>
                <a:ext cx="1221555" cy="1644593"/>
                <a:chOff x="1378803" y="4310436"/>
                <a:chExt cx="1221555" cy="1644593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2261262" y="4342296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+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2261804" y="4696710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+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2261262" y="5082139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+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260720" y="5493364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+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4" name="文本框 13"/>
                <p:cNvSpPr txBox="1"/>
                <p:nvPr/>
              </p:nvSpPr>
              <p:spPr>
                <a:xfrm>
                  <a:off x="1386152" y="431043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-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1384091" y="4696709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-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378803" y="510676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-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1388678" y="5476355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dirty="0">
                      <a:solidFill>
                        <a:srgbClr val="0000CC"/>
                      </a:solidFill>
                    </a:rPr>
                    <a:t>-</a:t>
                  </a:r>
                  <a:endParaRPr lang="zh-CN" altLang="en-US" sz="2400" dirty="0">
                    <a:solidFill>
                      <a:srgbClr val="0000CC"/>
                    </a:solidFill>
                  </a:endParaRPr>
                </a:p>
              </p:txBody>
            </p:sp>
          </p:grpSp>
          <p:sp>
            <p:nvSpPr>
              <p:cNvPr id="22" name="文本框 21"/>
              <p:cNvSpPr txBox="1"/>
              <p:nvPr/>
            </p:nvSpPr>
            <p:spPr>
              <a:xfrm>
                <a:off x="3305649" y="4320186"/>
                <a:ext cx="338554" cy="2158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</a:p>
              <a:p>
                <a:pPr>
                  <a:lnSpc>
                    <a:spcPct val="50000"/>
                  </a:lnSpc>
                </a:pPr>
                <a:endParaRPr lang="en-US" altLang="zh-CN" sz="2400" dirty="0"/>
              </a:p>
              <a:p>
                <a:pPr>
                  <a:lnSpc>
                    <a:spcPct val="50000"/>
                  </a:lnSpc>
                </a:pPr>
                <a:endParaRPr lang="en-US" altLang="zh-CN" sz="2400" dirty="0"/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B154B06-BC1A-0D17-EBAC-7AAB932C2BE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6048" y="6027003"/>
            <a:ext cx="299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非均匀介质介质界面出现极化电荷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DBB55C3-C8B8-3520-2FCA-A11B47D63BB8}"/>
              </a:ext>
            </a:extLst>
          </p:cNvPr>
          <p:cNvGrpSpPr/>
          <p:nvPr/>
        </p:nvGrpSpPr>
        <p:grpSpPr>
          <a:xfrm>
            <a:off x="5259932" y="3926994"/>
            <a:ext cx="2508351" cy="2517501"/>
            <a:chOff x="5259932" y="3926994"/>
            <a:chExt cx="2508351" cy="2517501"/>
          </a:xfrm>
        </p:grpSpPr>
        <p:grpSp>
          <p:nvGrpSpPr>
            <p:cNvPr id="4" name="组合 3"/>
            <p:cNvGrpSpPr/>
            <p:nvPr/>
          </p:nvGrpSpPr>
          <p:grpSpPr>
            <a:xfrm>
              <a:off x="5554475" y="4254416"/>
              <a:ext cx="1693449" cy="1655428"/>
              <a:chOff x="7318789" y="4986003"/>
              <a:chExt cx="1693449" cy="1655428"/>
            </a:xfrm>
          </p:grpSpPr>
          <p:sp>
            <p:nvSpPr>
              <p:cNvPr id="6" name="椭圆 5"/>
              <p:cNvSpPr/>
              <p:nvPr>
                <p:custDataLst>
                  <p:tags r:id="rId3"/>
                </p:custDataLst>
              </p:nvPr>
            </p:nvSpPr>
            <p:spPr>
              <a:xfrm>
                <a:off x="7318789" y="4986003"/>
                <a:ext cx="1693449" cy="1655428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8035069" y="5636878"/>
                <a:ext cx="332105" cy="3536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8070755" y="5686131"/>
                <a:ext cx="261905" cy="26190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</p:grp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0851626-E8C3-1827-E9A4-CFEB337429AF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6602860" y="5082130"/>
              <a:ext cx="938717" cy="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0015881-6F7F-4779-E32F-B0416B5A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6807" y="3926994"/>
              <a:ext cx="0" cy="978297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69FFEDE4-5A0A-EAD2-92C2-6AC62CBB6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9932" y="5102205"/>
              <a:ext cx="1010823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64042C8-A07D-5F67-1F2C-EDA8A223A9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6807" y="5258986"/>
              <a:ext cx="0" cy="9638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C7948DC-DB43-856A-CD82-58966FE5F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553" y="4320186"/>
              <a:ext cx="683371" cy="65047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67531F4-8D81-F040-61CB-464BB43ACE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5691" y="4277649"/>
              <a:ext cx="701056" cy="68255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A12430F-40EE-F810-885C-EA15FA040A6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H="1">
              <a:off x="5643669" y="5207189"/>
              <a:ext cx="675722" cy="74280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192E7A8-B85D-454C-31D3-A384DA8ED29E}"/>
                </a:ext>
              </a:extLst>
            </p:cNvPr>
            <p:cNvCxnSpPr>
              <a:cxnSpLocks/>
            </p:cNvCxnSpPr>
            <p:nvPr/>
          </p:nvCxnSpPr>
          <p:spPr>
            <a:xfrm>
              <a:off x="6585417" y="5216449"/>
              <a:ext cx="778588" cy="670179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EAA27-EE7A-4F34-DE65-A2B5D8E0C2C5}"/>
                </a:ext>
              </a:extLst>
            </p:cNvPr>
            <p:cNvSpPr txBox="1"/>
            <p:nvPr/>
          </p:nvSpPr>
          <p:spPr>
            <a:xfrm>
              <a:off x="7364005" y="4075611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-25000" dirty="0"/>
                <a:t>0</a:t>
              </a:r>
              <a:endParaRPr lang="zh-CN" altLang="en-US" baseline="-250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F83D8C8-5CB1-B5AA-DF01-09D2187E9C45}"/>
                </a:ext>
              </a:extLst>
            </p:cNvPr>
            <p:cNvSpPr txBox="1"/>
            <p:nvPr/>
          </p:nvSpPr>
          <p:spPr>
            <a:xfrm>
              <a:off x="6401199" y="5193233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3758D41-3456-5AD2-AB02-87AC34F87B26}"/>
                </a:ext>
              </a:extLst>
            </p:cNvPr>
            <p:cNvSpPr txBox="1"/>
            <p:nvPr/>
          </p:nvSpPr>
          <p:spPr>
            <a:xfrm>
              <a:off x="6222718" y="5189398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7A50872-CE83-BF3E-C7D5-F8EF84B3AE37}"/>
                </a:ext>
              </a:extLst>
            </p:cNvPr>
            <p:cNvSpPr txBox="1"/>
            <p:nvPr/>
          </p:nvSpPr>
          <p:spPr>
            <a:xfrm>
              <a:off x="6105098" y="5046637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8230201-F701-0C51-2ACE-5821B8CE2831}"/>
                </a:ext>
              </a:extLst>
            </p:cNvPr>
            <p:cNvSpPr txBox="1"/>
            <p:nvPr/>
          </p:nvSpPr>
          <p:spPr>
            <a:xfrm>
              <a:off x="6102399" y="4902813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BB94369-4EC7-4D0E-01BD-E41ABA50F692}"/>
                </a:ext>
              </a:extLst>
            </p:cNvPr>
            <p:cNvSpPr txBox="1"/>
            <p:nvPr/>
          </p:nvSpPr>
          <p:spPr>
            <a:xfrm>
              <a:off x="6228590" y="4768015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DE8A5B3-2055-4079-757A-AA45D4AC25A8}"/>
                </a:ext>
              </a:extLst>
            </p:cNvPr>
            <p:cNvSpPr txBox="1"/>
            <p:nvPr/>
          </p:nvSpPr>
          <p:spPr>
            <a:xfrm>
              <a:off x="6396942" y="4781153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86B106E-B93F-EC46-304F-4AE82BC53019}"/>
                </a:ext>
              </a:extLst>
            </p:cNvPr>
            <p:cNvSpPr txBox="1"/>
            <p:nvPr/>
          </p:nvSpPr>
          <p:spPr>
            <a:xfrm>
              <a:off x="6532951" y="4890905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6B7AC71-EE37-FFD8-1556-E574763C5C41}"/>
                </a:ext>
              </a:extLst>
            </p:cNvPr>
            <p:cNvSpPr txBox="1"/>
            <p:nvPr/>
          </p:nvSpPr>
          <p:spPr>
            <a:xfrm>
              <a:off x="6517475" y="5059869"/>
              <a:ext cx="279244" cy="496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-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257CE1C-A71C-B929-C198-69DD8FE9AA18}"/>
                </a:ext>
              </a:extLst>
            </p:cNvPr>
            <p:cNvSpPr txBox="1"/>
            <p:nvPr/>
          </p:nvSpPr>
          <p:spPr>
            <a:xfrm>
              <a:off x="6190140" y="4232988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78EAEAB-4AB7-2177-0F42-537DD9E42904}"/>
                </a:ext>
              </a:extLst>
            </p:cNvPr>
            <p:cNvSpPr txBox="1"/>
            <p:nvPr/>
          </p:nvSpPr>
          <p:spPr>
            <a:xfrm>
              <a:off x="5610215" y="4472578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F76FC85-E9A6-68A5-78DD-704FFB9A429D}"/>
                </a:ext>
              </a:extLst>
            </p:cNvPr>
            <p:cNvSpPr txBox="1"/>
            <p:nvPr/>
          </p:nvSpPr>
          <p:spPr>
            <a:xfrm>
              <a:off x="5413068" y="5157774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3655C33-961B-057C-271D-4FF02BBBDCAC}"/>
                </a:ext>
              </a:extLst>
            </p:cNvPr>
            <p:cNvSpPr txBox="1"/>
            <p:nvPr/>
          </p:nvSpPr>
          <p:spPr>
            <a:xfrm>
              <a:off x="5787230" y="5657366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56D817-FAB6-CFC8-68FD-6111D12061C6}"/>
                </a:ext>
              </a:extLst>
            </p:cNvPr>
            <p:cNvSpPr txBox="1"/>
            <p:nvPr/>
          </p:nvSpPr>
          <p:spPr>
            <a:xfrm>
              <a:off x="6385071" y="5763090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F66E612-EC8C-0ABF-13C5-35BBF8E1E86A}"/>
                </a:ext>
              </a:extLst>
            </p:cNvPr>
            <p:cNvSpPr txBox="1"/>
            <p:nvPr/>
          </p:nvSpPr>
          <p:spPr>
            <a:xfrm>
              <a:off x="6895650" y="5388797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1FF79D8-73FD-DB11-A869-764D9E10B1AA}"/>
                </a:ext>
              </a:extLst>
            </p:cNvPr>
            <p:cNvSpPr txBox="1"/>
            <p:nvPr/>
          </p:nvSpPr>
          <p:spPr>
            <a:xfrm>
              <a:off x="7013215" y="4861971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B53C7A4-C25C-E934-C25A-BF3B99743733}"/>
                </a:ext>
              </a:extLst>
            </p:cNvPr>
            <p:cNvSpPr txBox="1"/>
            <p:nvPr/>
          </p:nvSpPr>
          <p:spPr>
            <a:xfrm>
              <a:off x="6731129" y="4421545"/>
              <a:ext cx="338554" cy="68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2400" dirty="0">
                  <a:solidFill>
                    <a:srgbClr val="FF0000"/>
                  </a:solidFill>
                </a:rPr>
                <a:t>+</a:t>
              </a:r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  <a:p>
              <a:pPr>
                <a:lnSpc>
                  <a:spcPct val="50000"/>
                </a:lnSpc>
              </a:pPr>
              <a:endParaRPr lang="en-US" altLang="zh-CN" sz="2400" dirty="0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28939F16-1CE4-3CA0-290B-EBF6277E12F0}"/>
              </a:ext>
            </a:extLst>
          </p:cNvPr>
          <p:cNvSpPr>
            <a:spLocks noGrp="1" noChangeArrowheads="1"/>
          </p:cNvSpPr>
          <p:nvPr/>
        </p:nvSpPr>
        <p:spPr>
          <a:xfrm>
            <a:off x="4067825" y="1100320"/>
            <a:ext cx="4477232" cy="58674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伴随着介质极化，介质表面出现净余电荷，称之为“极化电荷”。  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645EC7E-BB04-49B3-A57F-474497323660}"/>
              </a:ext>
            </a:extLst>
          </p:cNvPr>
          <p:cNvGrpSpPr/>
          <p:nvPr/>
        </p:nvGrpSpPr>
        <p:grpSpPr>
          <a:xfrm>
            <a:off x="1010879" y="4268429"/>
            <a:ext cx="2912027" cy="1729639"/>
            <a:chOff x="1010879" y="4268429"/>
            <a:chExt cx="2912027" cy="1729639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D177F02-720B-D075-F44C-C9E0376E28BF}"/>
                </a:ext>
              </a:extLst>
            </p:cNvPr>
            <p:cNvCxnSpPr/>
            <p:nvPr/>
          </p:nvCxnSpPr>
          <p:spPr>
            <a:xfrm>
              <a:off x="1023971" y="5998068"/>
              <a:ext cx="2898935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9BA2B70-0F81-D346-42CF-B37B5A612689}"/>
                </a:ext>
              </a:extLst>
            </p:cNvPr>
            <p:cNvCxnSpPr/>
            <p:nvPr/>
          </p:nvCxnSpPr>
          <p:spPr>
            <a:xfrm>
              <a:off x="1010879" y="4268429"/>
              <a:ext cx="2898935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B665951-4116-D6FA-ADD2-69167B212298}"/>
                </a:ext>
              </a:extLst>
            </p:cNvPr>
            <p:cNvCxnSpPr/>
            <p:nvPr/>
          </p:nvCxnSpPr>
          <p:spPr>
            <a:xfrm>
              <a:off x="1010880" y="5416995"/>
              <a:ext cx="2898935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D490D8A-78A7-73A5-CC1C-BB6934338AE6}"/>
                </a:ext>
              </a:extLst>
            </p:cNvPr>
            <p:cNvCxnSpPr/>
            <p:nvPr/>
          </p:nvCxnSpPr>
          <p:spPr>
            <a:xfrm>
              <a:off x="1023971" y="4884741"/>
              <a:ext cx="2898935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071DEC28-ED1A-E068-8E5D-D840196527FA}"/>
              </a:ext>
            </a:extLst>
          </p:cNvPr>
          <p:cNvSpPr txBox="1"/>
          <p:nvPr/>
        </p:nvSpPr>
        <p:spPr>
          <a:xfrm>
            <a:off x="3950395" y="409955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5759CBA4-A59A-4972-AD69-C6CEC5C6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2" grpId="0"/>
      <p:bldP spid="21" grpId="0"/>
      <p:bldP spid="23" grpId="0"/>
      <p:bldP spid="28" grpId="0" build="p" bldLvl="5" autoUpdateAnimBg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795588" y="324326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31800" y="3986530"/>
          <a:ext cx="328803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1219200" imgH="241300" progId="Equations">
                  <p:embed/>
                </p:oleObj>
              </mc:Choice>
              <mc:Fallback>
                <p:oleObj name="公式" r:id="rId3" imgW="1219200" imgH="2413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986530"/>
                        <a:ext cx="3288030" cy="638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3"/>
          <p:cNvSpPr>
            <a:spLocks noChangeArrowheads="1"/>
          </p:cNvSpPr>
          <p:nvPr/>
        </p:nvSpPr>
        <p:spPr bwMode="auto">
          <a:xfrm>
            <a:off x="3957639" y="320516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308666" y="238469"/>
            <a:ext cx="2448106" cy="5847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2.3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退极化场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21316" y="1243188"/>
          <a:ext cx="8301349" cy="2423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位图图像" r:id="rId5" imgW="7048500" imgH="2057400" progId="PBrush">
                  <p:embed/>
                </p:oleObj>
              </mc:Choice>
              <mc:Fallback>
                <p:oleObj name="位图图像" r:id="rId5" imgW="7048500" imgH="20574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16" y="1243188"/>
                        <a:ext cx="8301349" cy="2423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719716" y="3986288"/>
          <a:ext cx="229616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7" imgW="862965" imgH="241300" progId="Equations">
                  <p:embed/>
                </p:oleObj>
              </mc:Choice>
              <mc:Fallback>
                <p:oleObj name="公式" r:id="rId7" imgW="862965" imgH="2413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16" y="3986288"/>
                        <a:ext cx="2296160" cy="647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998414" y="3998353"/>
          <a:ext cx="1486535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公式" r:id="rId9" imgW="558800" imgH="228600" progId="Equations">
                  <p:embed/>
                </p:oleObj>
              </mc:Choice>
              <mc:Fallback>
                <p:oleObj name="公式" r:id="rId9" imgW="558800" imgH="2286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414" y="3998353"/>
                        <a:ext cx="1486535" cy="61341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107815" y="2088515"/>
            <a:ext cx="936625" cy="1026160"/>
            <a:chOff x="6469" y="3289"/>
            <a:chExt cx="1475" cy="1616"/>
          </a:xfrm>
        </p:grpSpPr>
        <p:sp>
          <p:nvSpPr>
            <p:cNvPr id="6" name="文本框 5"/>
            <p:cNvSpPr txBox="1"/>
            <p:nvPr/>
          </p:nvSpPr>
          <p:spPr>
            <a:xfrm>
              <a:off x="7525" y="3742"/>
              <a:ext cx="3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64" y="3352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361" y="4083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564" y="4083"/>
              <a:ext cx="39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622" y="3289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469" y="3742"/>
              <a:ext cx="5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6016046" y="4710139"/>
            <a:ext cx="26327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（退极化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场）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8"/>
          <p:cNvSpPr>
            <a:spLocks noChangeArrowheads="1"/>
          </p:cNvSpPr>
          <p:nvPr/>
        </p:nvSpPr>
        <p:spPr bwMode="auto">
          <a:xfrm>
            <a:off x="339448" y="794931"/>
            <a:ext cx="2350486" cy="117987"/>
          </a:xfrm>
          <a:prstGeom prst="rect">
            <a:avLst/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6377" y="4799813"/>
            <a:ext cx="848995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退极化场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′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在电介质内部：附加场与外电场方向相反，削弱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在电介质外部：有加强，有减弱</a:t>
            </a: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200F1966-C43E-4A67-B9DD-3124045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57CFD-7E15-4661-8460-62BB27365FD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build="p" bldLvl="5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f3f448-9815-48f0-b285-e3f9b038e1cb"/>
  <p:tag name="COMMONDATA" val="eyJoZGlkIjoiNDkwMjA3MDQwOThkNzI4NzBkODU5ZjM5ZWM4NWM1Yj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1365</TotalTime>
  <Words>1408</Words>
  <Application>Microsoft Office PowerPoint</Application>
  <PresentationFormat>全屏显示(4:3)</PresentationFormat>
  <Paragraphs>314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51" baseType="lpstr">
      <vt:lpstr>等线</vt:lpstr>
      <vt:lpstr>等线 Light</vt:lpstr>
      <vt:lpstr>黑体</vt:lpstr>
      <vt:lpstr>华文中宋</vt:lpstr>
      <vt:lpstr>宋体</vt:lpstr>
      <vt:lpstr>微软雅黑</vt:lpstr>
      <vt:lpstr>Arial</vt:lpstr>
      <vt:lpstr>Calibri</vt:lpstr>
      <vt:lpstr>Calibri Light</vt:lpstr>
      <vt:lpstr>Helvetica</vt:lpstr>
      <vt:lpstr>Symbol</vt:lpstr>
      <vt:lpstr>Times New Roman</vt:lpstr>
      <vt:lpstr>Verdana</vt:lpstr>
      <vt:lpstr>Wingdings</vt:lpstr>
      <vt:lpstr>Office 主题​​</vt:lpstr>
      <vt:lpstr>Equation.3</vt:lpstr>
      <vt:lpstr>公式</vt:lpstr>
      <vt:lpstr>Equation</vt:lpstr>
      <vt:lpstr>位图图像</vt:lpstr>
      <vt:lpstr>MathType 7.0 Equation</vt:lpstr>
      <vt:lpstr>PowerPoint 演示文稿</vt:lpstr>
      <vt:lpstr>§2.3  电介质</vt:lpstr>
      <vt:lpstr>PowerPoint 演示文稿</vt:lpstr>
      <vt:lpstr>电介质的分类</vt:lpstr>
      <vt:lpstr>PowerPoint 演示文稿</vt:lpstr>
      <vt:lpstr>PowerPoint 演示文稿</vt:lpstr>
      <vt:lpstr>2. 电介质极化的描述 </vt:lpstr>
      <vt:lpstr>PowerPoint 演示文稿</vt:lpstr>
      <vt:lpstr>PowerPoint 演示文稿</vt:lpstr>
      <vt:lpstr>极化的后果</vt:lpstr>
      <vt:lpstr>以位移极化为模型讨论P与q'的关系 </vt:lpstr>
      <vt:lpstr>对于介质中闭合面</vt:lpstr>
      <vt:lpstr>PowerPoint 演示文稿</vt:lpstr>
      <vt:lpstr>PowerPoint 演示文稿</vt:lpstr>
      <vt:lpstr>电介质极化的描述 </vt:lpstr>
      <vt:lpstr>3、 电介质的极化规律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Jiangwei Cao</dc:creator>
  <cp:lastModifiedBy>MagCao</cp:lastModifiedBy>
  <cp:revision>28</cp:revision>
  <dcterms:created xsi:type="dcterms:W3CDTF">2023-03-13T08:08:00Z</dcterms:created>
  <dcterms:modified xsi:type="dcterms:W3CDTF">2023-03-15T06:54:46Z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FF61352FC65D4102A85CA969EAEB2268</vt:lpwstr>
  </property>
  <property fmtid="{D5CDD505-2E9C-101B-9397-08002B2CF9AE}" pid="3" name="KSOProductBuildVer">
    <vt:lpwstr>2052-11.1.0.13703</vt:lpwstr>
  </property>
</Properties>
</file>