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webp" ContentType="image/webp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331" r:id="rId2"/>
    <p:sldId id="420" r:id="rId3"/>
    <p:sldId id="433" r:id="rId4"/>
    <p:sldId id="434" r:id="rId5"/>
    <p:sldId id="370" r:id="rId6"/>
    <p:sldId id="412" r:id="rId7"/>
    <p:sldId id="424" r:id="rId8"/>
    <p:sldId id="425" r:id="rId9"/>
    <p:sldId id="339" r:id="rId10"/>
    <p:sldId id="340" r:id="rId11"/>
    <p:sldId id="374" r:id="rId12"/>
    <p:sldId id="375" r:id="rId13"/>
    <p:sldId id="435" r:id="rId14"/>
    <p:sldId id="411" r:id="rId15"/>
    <p:sldId id="256" r:id="rId16"/>
    <p:sldId id="410" r:id="rId17"/>
    <p:sldId id="403" r:id="rId18"/>
    <p:sldId id="436" r:id="rId19"/>
    <p:sldId id="311" r:id="rId20"/>
    <p:sldId id="427" r:id="rId21"/>
    <p:sldId id="315" r:id="rId22"/>
    <p:sldId id="408" r:id="rId23"/>
    <p:sldId id="422" r:id="rId24"/>
    <p:sldId id="280" r:id="rId25"/>
    <p:sldId id="437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9" r:id="rId34"/>
    <p:sldId id="326" r:id="rId35"/>
    <p:sldId id="324" r:id="rId36"/>
    <p:sldId id="438" r:id="rId37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6">
          <p15:clr>
            <a:srgbClr val="A4A3A4"/>
          </p15:clr>
        </p15:guide>
        <p15:guide id="2" pos="2904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o Jiangwei" initials="CJ" lastIdx="1" clrIdx="0">
    <p:extLst>
      <p:ext uri="{19B8F6BF-5375-455C-9EA6-DF929625EA0E}">
        <p15:presenceInfo xmlns:p15="http://schemas.microsoft.com/office/powerpoint/2012/main" userId="54339a508c6c3bd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CFF99"/>
    <a:srgbClr val="CCFFCC"/>
    <a:srgbClr val="3366CC"/>
    <a:srgbClr val="FFFF99"/>
    <a:srgbClr val="660033"/>
    <a:srgbClr val="003366"/>
    <a:srgbClr val="FFFFCC"/>
    <a:srgbClr val="FFCC66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32" autoAdjust="0"/>
    <p:restoredTop sz="94552"/>
  </p:normalViewPr>
  <p:slideViewPr>
    <p:cSldViewPr showGuides="1">
      <p:cViewPr varScale="1">
        <p:scale>
          <a:sx n="85" d="100"/>
          <a:sy n="85" d="100"/>
        </p:scale>
        <p:origin x="48" y="288"/>
      </p:cViewPr>
      <p:guideLst>
        <p:guide orient="horz" pos="2046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59.wmf"/><Relationship Id="rId5" Type="http://schemas.openxmlformats.org/officeDocument/2006/relationships/image" Target="../media/image64.wmf"/><Relationship Id="rId4" Type="http://schemas.openxmlformats.org/officeDocument/2006/relationships/image" Target="../media/image58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66.wmf"/><Relationship Id="rId1" Type="http://schemas.openxmlformats.org/officeDocument/2006/relationships/image" Target="../media/image55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image" Target="../media/image74.wmf"/><Relationship Id="rId5" Type="http://schemas.openxmlformats.org/officeDocument/2006/relationships/image" Target="../media/image78.wmf"/><Relationship Id="rId4" Type="http://schemas.openxmlformats.org/officeDocument/2006/relationships/image" Target="../media/image7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2.wmf"/><Relationship Id="rId1" Type="http://schemas.openxmlformats.org/officeDocument/2006/relationships/image" Target="../media/image81.png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6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100.wmf"/><Relationship Id="rId7" Type="http://schemas.openxmlformats.org/officeDocument/2006/relationships/image" Target="../media/image96.wmf"/><Relationship Id="rId2" Type="http://schemas.openxmlformats.org/officeDocument/2006/relationships/image" Target="../media/image99.wmf"/><Relationship Id="rId1" Type="http://schemas.openxmlformats.org/officeDocument/2006/relationships/image" Target="../media/image98.wmf"/><Relationship Id="rId6" Type="http://schemas.openxmlformats.org/officeDocument/2006/relationships/image" Target="../media/image103.wmf"/><Relationship Id="rId5" Type="http://schemas.openxmlformats.org/officeDocument/2006/relationships/image" Target="../media/image102.wmf"/><Relationship Id="rId4" Type="http://schemas.openxmlformats.org/officeDocument/2006/relationships/image" Target="../media/image101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image" Target="../media/image106.wmf"/><Relationship Id="rId1" Type="http://schemas.openxmlformats.org/officeDocument/2006/relationships/image" Target="../media/image105.w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emf"/><Relationship Id="rId1" Type="http://schemas.openxmlformats.org/officeDocument/2006/relationships/image" Target="../media/image8.wmf"/><Relationship Id="rId6" Type="http://schemas.openxmlformats.org/officeDocument/2006/relationships/image" Target="../media/image13.e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wmf"/><Relationship Id="rId2" Type="http://schemas.openxmlformats.org/officeDocument/2006/relationships/image" Target="../media/image111.wmf"/><Relationship Id="rId1" Type="http://schemas.openxmlformats.org/officeDocument/2006/relationships/image" Target="../media/image110.wmf"/><Relationship Id="rId4" Type="http://schemas.openxmlformats.org/officeDocument/2006/relationships/image" Target="../media/image11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image" Target="../media/image116.wmf"/><Relationship Id="rId1" Type="http://schemas.openxmlformats.org/officeDocument/2006/relationships/image" Target="../media/image115.wmf"/><Relationship Id="rId5" Type="http://schemas.openxmlformats.org/officeDocument/2006/relationships/image" Target="../media/image119.png"/><Relationship Id="rId4" Type="http://schemas.openxmlformats.org/officeDocument/2006/relationships/image" Target="../media/image118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image" Target="../media/image122.png"/><Relationship Id="rId7" Type="http://schemas.openxmlformats.org/officeDocument/2006/relationships/image" Target="../media/image125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1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4" Type="http://schemas.openxmlformats.org/officeDocument/2006/relationships/image" Target="../media/image120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2.wmf"/><Relationship Id="rId1" Type="http://schemas.openxmlformats.org/officeDocument/2006/relationships/image" Target="../media/image13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wmf"/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6.wmf"/><Relationship Id="rId1" Type="http://schemas.openxmlformats.org/officeDocument/2006/relationships/image" Target="../media/image139.wmf"/></Relationships>
</file>

<file path=ppt/drawings/_rels/vmlDrawing2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image" Target="../media/image144.wmf"/><Relationship Id="rId7" Type="http://schemas.openxmlformats.org/officeDocument/2006/relationships/image" Target="../media/image148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Relationship Id="rId6" Type="http://schemas.openxmlformats.org/officeDocument/2006/relationships/image" Target="../media/image147.wmf"/><Relationship Id="rId5" Type="http://schemas.openxmlformats.org/officeDocument/2006/relationships/image" Target="../media/image146.wmf"/><Relationship Id="rId4" Type="http://schemas.openxmlformats.org/officeDocument/2006/relationships/image" Target="../media/image145.wmf"/><Relationship Id="rId9" Type="http://schemas.openxmlformats.org/officeDocument/2006/relationships/image" Target="../media/image15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10" Type="http://schemas.openxmlformats.org/officeDocument/2006/relationships/image" Target="../media/image46.wmf"/><Relationship Id="rId4" Type="http://schemas.openxmlformats.org/officeDocument/2006/relationships/image" Target="../media/image40.emf"/><Relationship Id="rId9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7" Type="http://schemas.openxmlformats.org/officeDocument/2006/relationships/image" Target="../media/image39.wmf"/><Relationship Id="rId2" Type="http://schemas.openxmlformats.org/officeDocument/2006/relationships/image" Target="../media/image48.e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4" Type="http://schemas.openxmlformats.org/officeDocument/2006/relationships/image" Target="../media/image5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40B3A4-0AC8-4DE1-B7E7-70FB5689E1A1}" type="slidenum"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7104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>
                <a:latin typeface="Verdana" panose="020B0604030504040204" pitchFamily="34" charset="0"/>
              </a:rPr>
              <a:t>15</a:t>
            </a:fld>
            <a:endParaRPr lang="en-US" altLang="zh-CN" dirty="0">
              <a:latin typeface="Verdana" panose="020B0604030504040204" pitchFamily="34" charset="0"/>
            </a:endParaRPr>
          </a:p>
        </p:txBody>
      </p:sp>
      <p:sp>
        <p:nvSpPr>
          <p:cNvPr id="21507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1508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 eaLnBrk="1" hangingPunct="1"/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在法拉第关于电磁感应现象的论文发表以后三个月，美国物理学家亨利（</a:t>
            </a:r>
            <a:r>
              <a:rPr lang="en-US" altLang="zh-CN" b="1" dirty="0">
                <a:latin typeface="宋体" panose="02010600030101010101" pitchFamily="2" charset="-122"/>
                <a:cs typeface="Times New Roman" panose="02020603050405020304" pitchFamily="18" charset="0"/>
              </a:rPr>
              <a:t>J.Henry</a:t>
            </a:r>
            <a:r>
              <a:rPr lang="zh-CN" altLang="en-US" b="1" dirty="0">
                <a:latin typeface="宋体" panose="02010600030101010101" pitchFamily="2" charset="-122"/>
                <a:cs typeface="Times New Roman" panose="02020603050405020304" pitchFamily="18" charset="0"/>
              </a:rPr>
              <a:t>）无意中得到了一本杂志，上面刊登了一篇介绍法拉第研究成果的报道，这篇文章使亨利感到无限沮丧。原来他早在一年以前就发现了这个现象，但由于谨慎没有发表</a:t>
            </a:r>
            <a:r>
              <a:rPr lang="zh-CN" altLang="en-US" b="1" dirty="0"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21</a:t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lstStyle/>
          <a:p>
            <a:pPr lvl="0"/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24</a:t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2057" name="Group 3"/>
            <p:cNvGrpSpPr/>
            <p:nvPr userDrawn="1"/>
          </p:nvGrpSpPr>
          <p:grpSpPr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74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6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7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8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9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0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1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2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3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4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5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6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7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8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89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0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1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2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3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4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5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6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7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8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99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0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1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2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3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4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5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6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7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8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9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0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1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2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3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4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5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6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7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8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19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0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1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2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3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4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5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6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7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8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29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0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1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2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33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2" name="Rectangle 64"/>
            <p:cNvSpPr>
              <a:spLocks noChangeArrowheads="1"/>
            </p:cNvSpPr>
            <p:nvPr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Rectangle 65"/>
            <p:cNvSpPr>
              <a:spLocks noChangeArrowheads="1"/>
            </p:cNvSpPr>
            <p:nvPr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34" name="Rectangle 66"/>
          <p:cNvSpPr>
            <a:spLocks noChangeArrowheads="1"/>
          </p:cNvSpPr>
          <p:nvPr/>
        </p:nvSpPr>
        <p:spPr bwMode="auto">
          <a:xfrm>
            <a:off x="3505200" y="2590800"/>
            <a:ext cx="4892675" cy="76200"/>
          </a:xfrm>
          <a:prstGeom prst="rect">
            <a:avLst/>
          </a:prstGeom>
          <a:solidFill>
            <a:schemeClr val="hlink">
              <a:alpha val="5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779463" y="1096963"/>
            <a:ext cx="7678737" cy="1431925"/>
          </a:xfrm>
        </p:spPr>
        <p:txBody>
          <a:bodyPr/>
          <a:lstStyle>
            <a:lvl1pPr algn="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4164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21138" y="2860675"/>
            <a:ext cx="4437062" cy="3114675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5" name="Rectangle 69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2005.4</a:t>
            </a:r>
          </a:p>
        </p:txBody>
      </p:sp>
      <p:sp>
        <p:nvSpPr>
          <p:cNvPr id="136" name="Rectangle 7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tx1"/>
                </a:solidFill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</p:txBody>
      </p:sp>
      <p:sp>
        <p:nvSpPr>
          <p:cNvPr id="137" name="Rectangle 7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E667D5-B2D4-42D9-A74D-8658D277D51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2005.4</a:t>
            </a:r>
          </a:p>
        </p:txBody>
      </p:sp>
      <p:sp>
        <p:nvSpPr>
          <p:cNvPr id="71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2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F6A1525-FBC0-4396-9622-02AF25859F1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94525" y="192088"/>
            <a:ext cx="2039938" cy="59039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71538" y="192088"/>
            <a:ext cx="5970587" cy="59039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2005.4</a:t>
            </a:r>
          </a:p>
        </p:txBody>
      </p:sp>
      <p:sp>
        <p:nvSpPr>
          <p:cNvPr id="71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2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DFE8EC7-371D-4382-8053-8E6CFF9B87C5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2005.4</a:t>
            </a:r>
          </a:p>
        </p:txBody>
      </p:sp>
      <p:sp>
        <p:nvSpPr>
          <p:cNvPr id="71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2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6248B9-6196-4752-9073-88F13266E7F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2005.4</a:t>
            </a:r>
          </a:p>
        </p:txBody>
      </p:sp>
      <p:sp>
        <p:nvSpPr>
          <p:cNvPr id="71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2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D78074C-F7DA-4822-A567-DA0B69921AD4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2813" y="1905000"/>
            <a:ext cx="39782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43488" y="1905000"/>
            <a:ext cx="3979862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2005.4</a:t>
            </a:r>
          </a:p>
        </p:txBody>
      </p:sp>
      <p:sp>
        <p:nvSpPr>
          <p:cNvPr id="71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2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AA7A064-5779-4D92-9F35-333FDD0EDEF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2005.4</a:t>
            </a:r>
          </a:p>
        </p:txBody>
      </p:sp>
      <p:sp>
        <p:nvSpPr>
          <p:cNvPr id="71" name="Rectangle 68"/>
          <p:cNvSpPr>
            <a:spLocks noGrp="1" noChangeArrowheads="1"/>
          </p:cNvSpPr>
          <p:nvPr>
            <p:ph type="ftr" sz="quarter" idx="1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2" name="Rectangle 69"/>
          <p:cNvSpPr>
            <a:spLocks noGrp="1" noChangeArrowheads="1"/>
          </p:cNvSpPr>
          <p:nvPr>
            <p:ph type="sldNum" sz="quarter" idx="1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162161-6E26-4855-9404-8A392B5FDB6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2005.4</a:t>
            </a:r>
          </a:p>
        </p:txBody>
      </p:sp>
      <p:sp>
        <p:nvSpPr>
          <p:cNvPr id="71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2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DB787F-6919-412C-9977-D59920AA22B9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2005.4</a:t>
            </a:r>
          </a:p>
        </p:txBody>
      </p:sp>
      <p:sp>
        <p:nvSpPr>
          <p:cNvPr id="71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2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2005.4</a:t>
            </a:r>
          </a:p>
        </p:txBody>
      </p:sp>
      <p:sp>
        <p:nvSpPr>
          <p:cNvPr id="71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2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E27C54-670C-4372-9B57-B5DB683D5997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0" name="Rectangle 67"/>
          <p:cNvSpPr>
            <a:spLocks noGrp="1" noChangeArrowheads="1"/>
          </p:cNvSpPr>
          <p:nvPr>
            <p:ph type="dt" sz="half" idx="1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2005.4</a:t>
            </a:r>
          </a:p>
        </p:txBody>
      </p:sp>
      <p:sp>
        <p:nvSpPr>
          <p:cNvPr id="71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72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F0E36C4-A7FE-4239-8E1B-9E7B511A3C7D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/>
          <p:nvPr/>
        </p:nvGrpSpPr>
        <p:grpSpPr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1032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4"/>
            <p:cNvSpPr>
              <a:spLocks noChangeArrowheads="1"/>
            </p:cNvSpPr>
            <p:nvPr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5"/>
            <p:cNvSpPr>
              <a:spLocks noChangeArrowheads="1"/>
            </p:cNvSpPr>
            <p:nvPr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6"/>
            <p:cNvSpPr>
              <a:spLocks noChangeArrowheads="1"/>
            </p:cNvSpPr>
            <p:nvPr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7"/>
            <p:cNvSpPr>
              <a:spLocks noChangeArrowheads="1"/>
            </p:cNvSpPr>
            <p:nvPr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8"/>
            <p:cNvSpPr>
              <a:spLocks noChangeArrowheads="1"/>
            </p:cNvSpPr>
            <p:nvPr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9"/>
            <p:cNvSpPr>
              <a:spLocks noChangeArrowheads="1"/>
            </p:cNvSpPr>
            <p:nvPr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0"/>
            <p:cNvSpPr>
              <a:spLocks noChangeArrowheads="1"/>
            </p:cNvSpPr>
            <p:nvPr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1"/>
            <p:cNvSpPr>
              <a:spLocks noChangeArrowheads="1"/>
            </p:cNvSpPr>
            <p:nvPr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1" name="Rectangle 12"/>
            <p:cNvSpPr>
              <a:spLocks noChangeArrowheads="1"/>
            </p:cNvSpPr>
            <p:nvPr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2" name="Rectangle 13"/>
            <p:cNvSpPr>
              <a:spLocks noChangeArrowheads="1"/>
            </p:cNvSpPr>
            <p:nvPr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Rectangle 15"/>
            <p:cNvSpPr>
              <a:spLocks noChangeArrowheads="1"/>
            </p:cNvSpPr>
            <p:nvPr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5" name="Rectangle 16"/>
            <p:cNvSpPr>
              <a:spLocks noChangeArrowheads="1"/>
            </p:cNvSpPr>
            <p:nvPr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6" name="Rectangle 17"/>
            <p:cNvSpPr>
              <a:spLocks noChangeArrowheads="1"/>
            </p:cNvSpPr>
            <p:nvPr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7" name="Rectangle 18"/>
            <p:cNvSpPr>
              <a:spLocks noChangeArrowheads="1"/>
            </p:cNvSpPr>
            <p:nvPr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9" name="Rectangle 20"/>
            <p:cNvSpPr>
              <a:spLocks noChangeArrowheads="1"/>
            </p:cNvSpPr>
            <p:nvPr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0" name="Rectangle 21"/>
            <p:cNvSpPr>
              <a:spLocks noChangeArrowheads="1"/>
            </p:cNvSpPr>
            <p:nvPr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1" name="Rectangle 22"/>
            <p:cNvSpPr>
              <a:spLocks noChangeArrowheads="1"/>
            </p:cNvSpPr>
            <p:nvPr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2" name="Rectangle 23"/>
            <p:cNvSpPr>
              <a:spLocks noChangeArrowheads="1"/>
            </p:cNvSpPr>
            <p:nvPr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3" name="Rectangle 24"/>
            <p:cNvSpPr>
              <a:spLocks noChangeArrowheads="1"/>
            </p:cNvSpPr>
            <p:nvPr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4" name="Rectangle 25"/>
            <p:cNvSpPr>
              <a:spLocks noChangeArrowheads="1"/>
            </p:cNvSpPr>
            <p:nvPr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5" name="Rectangle 26"/>
            <p:cNvSpPr>
              <a:spLocks noChangeArrowheads="1"/>
            </p:cNvSpPr>
            <p:nvPr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6" name="Rectangle 27"/>
            <p:cNvSpPr>
              <a:spLocks noChangeArrowheads="1"/>
            </p:cNvSpPr>
            <p:nvPr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7" name="Rectangle 28"/>
            <p:cNvSpPr>
              <a:spLocks noChangeArrowheads="1"/>
            </p:cNvSpPr>
            <p:nvPr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8" name="Rectangle 29"/>
            <p:cNvSpPr>
              <a:spLocks noChangeArrowheads="1"/>
            </p:cNvSpPr>
            <p:nvPr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9" name="Rectangle 30"/>
            <p:cNvSpPr>
              <a:spLocks noChangeArrowheads="1"/>
            </p:cNvSpPr>
            <p:nvPr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0" name="Rectangle 31"/>
            <p:cNvSpPr>
              <a:spLocks noChangeArrowheads="1"/>
            </p:cNvSpPr>
            <p:nvPr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1" name="Rectangle 32"/>
            <p:cNvSpPr>
              <a:spLocks noChangeArrowheads="1"/>
            </p:cNvSpPr>
            <p:nvPr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2" name="Rectangle 33"/>
            <p:cNvSpPr>
              <a:spLocks noChangeArrowheads="1"/>
            </p:cNvSpPr>
            <p:nvPr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3" name="Rectangle 34"/>
            <p:cNvSpPr>
              <a:spLocks noChangeArrowheads="1"/>
            </p:cNvSpPr>
            <p:nvPr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4" name="Rectangle 35"/>
            <p:cNvSpPr>
              <a:spLocks noChangeArrowheads="1"/>
            </p:cNvSpPr>
            <p:nvPr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5" name="Rectangle 36"/>
            <p:cNvSpPr>
              <a:spLocks noChangeArrowheads="1"/>
            </p:cNvSpPr>
            <p:nvPr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6" name="Rectangle 37"/>
            <p:cNvSpPr>
              <a:spLocks noChangeArrowheads="1"/>
            </p:cNvSpPr>
            <p:nvPr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7" name="Rectangle 38"/>
            <p:cNvSpPr>
              <a:spLocks noChangeArrowheads="1"/>
            </p:cNvSpPr>
            <p:nvPr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8" name="Rectangle 39"/>
            <p:cNvSpPr>
              <a:spLocks noChangeArrowheads="1"/>
            </p:cNvSpPr>
            <p:nvPr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69" name="Rectangle 40"/>
            <p:cNvSpPr>
              <a:spLocks noChangeArrowheads="1"/>
            </p:cNvSpPr>
            <p:nvPr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0" name="Rectangle 41"/>
            <p:cNvSpPr>
              <a:spLocks noChangeArrowheads="1"/>
            </p:cNvSpPr>
            <p:nvPr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1" name="Rectangle 42"/>
            <p:cNvSpPr>
              <a:spLocks noChangeArrowheads="1"/>
            </p:cNvSpPr>
            <p:nvPr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2" name="Rectangle 43"/>
            <p:cNvSpPr>
              <a:spLocks noChangeArrowheads="1"/>
            </p:cNvSpPr>
            <p:nvPr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3" name="Rectangle 44"/>
            <p:cNvSpPr>
              <a:spLocks noChangeArrowheads="1"/>
            </p:cNvSpPr>
            <p:nvPr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4" name="Rectangle 45"/>
            <p:cNvSpPr>
              <a:spLocks noChangeArrowheads="1"/>
            </p:cNvSpPr>
            <p:nvPr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5" name="Rectangle 46"/>
            <p:cNvSpPr>
              <a:spLocks noChangeArrowheads="1"/>
            </p:cNvSpPr>
            <p:nvPr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6" name="Rectangle 47"/>
            <p:cNvSpPr>
              <a:spLocks noChangeArrowheads="1"/>
            </p:cNvSpPr>
            <p:nvPr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7" name="Rectangle 48"/>
            <p:cNvSpPr>
              <a:spLocks noChangeArrowheads="1"/>
            </p:cNvSpPr>
            <p:nvPr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8" name="Rectangle 49"/>
            <p:cNvSpPr>
              <a:spLocks noChangeArrowheads="1"/>
            </p:cNvSpPr>
            <p:nvPr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79" name="Rectangle 50"/>
            <p:cNvSpPr>
              <a:spLocks noChangeArrowheads="1"/>
            </p:cNvSpPr>
            <p:nvPr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0" name="Rectangle 51"/>
            <p:cNvSpPr>
              <a:spLocks noChangeArrowheads="1"/>
            </p:cNvSpPr>
            <p:nvPr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1" name="Rectangle 52"/>
            <p:cNvSpPr>
              <a:spLocks noChangeArrowheads="1"/>
            </p:cNvSpPr>
            <p:nvPr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2" name="Rectangle 53"/>
            <p:cNvSpPr>
              <a:spLocks noChangeArrowheads="1"/>
            </p:cNvSpPr>
            <p:nvPr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3" name="Rectangle 54"/>
            <p:cNvSpPr>
              <a:spLocks noChangeArrowheads="1"/>
            </p:cNvSpPr>
            <p:nvPr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4" name="Rectangle 55"/>
            <p:cNvSpPr>
              <a:spLocks noChangeArrowheads="1"/>
            </p:cNvSpPr>
            <p:nvPr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5" name="Rectangle 56"/>
            <p:cNvSpPr>
              <a:spLocks noChangeArrowheads="1"/>
            </p:cNvSpPr>
            <p:nvPr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6" name="Rectangle 57"/>
            <p:cNvSpPr>
              <a:spLocks noChangeArrowheads="1"/>
            </p:cNvSpPr>
            <p:nvPr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7" name="Rectangle 58"/>
            <p:cNvSpPr>
              <a:spLocks noChangeArrowheads="1"/>
            </p:cNvSpPr>
            <p:nvPr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8" name="Rectangle 59"/>
            <p:cNvSpPr>
              <a:spLocks noChangeArrowheads="1"/>
            </p:cNvSpPr>
            <p:nvPr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89" name="Rectangle 60"/>
            <p:cNvSpPr>
              <a:spLocks noChangeArrowheads="1"/>
            </p:cNvSpPr>
            <p:nvPr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0" name="Rectangle 61"/>
            <p:cNvSpPr>
              <a:spLocks noChangeArrowheads="1"/>
            </p:cNvSpPr>
            <p:nvPr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1" name="Rectangle 62"/>
            <p:cNvSpPr>
              <a:spLocks noChangeArrowheads="1"/>
            </p:cNvSpPr>
            <p:nvPr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2" name="Rectangle 63"/>
            <p:cNvSpPr>
              <a:spLocks noChangeArrowheads="1"/>
            </p:cNvSpPr>
            <p:nvPr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93" name="Rectangle 64"/>
            <p:cNvSpPr>
              <a:spLocks noChangeArrowheads="1"/>
            </p:cNvSpPr>
            <p:nvPr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7" name="Rectangle 65"/>
          <p:cNvSpPr>
            <a:spLocks noGrp="1"/>
          </p:cNvSpPr>
          <p:nvPr>
            <p:ph type="title"/>
          </p:nvPr>
        </p:nvSpPr>
        <p:spPr>
          <a:xfrm>
            <a:off x="871538" y="192088"/>
            <a:ext cx="8162925" cy="1431925"/>
          </a:xfrm>
          <a:prstGeom prst="rect">
            <a:avLst/>
          </a:prstGeom>
          <a:noFill/>
          <a:ln w="9525">
            <a:noFill/>
          </a:ln>
        </p:spPr>
        <p:txBody>
          <a:bodyPr anchor="b">
            <a:spAutoFit/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66"/>
          <p:cNvSpPr>
            <a:spLocks noGrp="1"/>
          </p:cNvSpPr>
          <p:nvPr>
            <p:ph type="body" idx="1"/>
          </p:nvPr>
        </p:nvSpPr>
        <p:spPr>
          <a:xfrm>
            <a:off x="912813" y="1905000"/>
            <a:ext cx="8110537" cy="4191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139" name="Rectangle 6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525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400">
                <a:solidFill>
                  <a:srgbClr val="003366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2005.4</a:t>
            </a:r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90925" y="62865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kumimoji="0" sz="1400">
                <a:solidFill>
                  <a:schemeClr val="tx2"/>
                </a:solidFill>
                <a:ea typeface="楷体_GB2312" pitchFamily="49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Verdana" panose="020B060403050404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141" name="Rectangle 6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2865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4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071F69-C560-4E47-92B0-91679EDE68CC}" type="slidenum"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3" Type="http://schemas.openxmlformats.org/officeDocument/2006/relationships/image" Target="../media/image36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3.wmf"/><Relationship Id="rId10" Type="http://schemas.openxmlformats.org/officeDocument/2006/relationships/image" Target="../media/image32.png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40.emf"/><Relationship Id="rId26" Type="http://schemas.openxmlformats.org/officeDocument/2006/relationships/image" Target="../media/image44.wmf"/><Relationship Id="rId3" Type="http://schemas.openxmlformats.org/officeDocument/2006/relationships/oleObject" Target="../embeddings/oleObject31.bin"/><Relationship Id="rId21" Type="http://schemas.openxmlformats.org/officeDocument/2006/relationships/oleObject" Target="../embeddings/oleObject44.bin"/><Relationship Id="rId7" Type="http://schemas.openxmlformats.org/officeDocument/2006/relationships/oleObject" Target="../embeddings/oleObject33.bin"/><Relationship Id="rId12" Type="http://schemas.openxmlformats.org/officeDocument/2006/relationships/oleObject" Target="../embeddings/oleObject37.bin"/><Relationship Id="rId17" Type="http://schemas.openxmlformats.org/officeDocument/2006/relationships/oleObject" Target="../embeddings/oleObject42.bin"/><Relationship Id="rId25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41.bin"/><Relationship Id="rId20" Type="http://schemas.openxmlformats.org/officeDocument/2006/relationships/image" Target="../media/image41.wmf"/><Relationship Id="rId29" Type="http://schemas.openxmlformats.org/officeDocument/2006/relationships/oleObject" Target="../embeddings/oleObject48.bin"/><Relationship Id="rId1" Type="http://schemas.openxmlformats.org/officeDocument/2006/relationships/vmlDrawing" Target="../drawings/vmlDrawing7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6.bin"/><Relationship Id="rId24" Type="http://schemas.openxmlformats.org/officeDocument/2006/relationships/image" Target="../media/image43.wmf"/><Relationship Id="rId5" Type="http://schemas.openxmlformats.org/officeDocument/2006/relationships/oleObject" Target="../embeddings/oleObject32.bin"/><Relationship Id="rId15" Type="http://schemas.openxmlformats.org/officeDocument/2006/relationships/oleObject" Target="../embeddings/oleObject40.bin"/><Relationship Id="rId23" Type="http://schemas.openxmlformats.org/officeDocument/2006/relationships/oleObject" Target="../embeddings/oleObject45.bin"/><Relationship Id="rId28" Type="http://schemas.openxmlformats.org/officeDocument/2006/relationships/image" Target="../media/image45.wmf"/><Relationship Id="rId10" Type="http://schemas.openxmlformats.org/officeDocument/2006/relationships/oleObject" Target="../embeddings/oleObject35.bin"/><Relationship Id="rId19" Type="http://schemas.openxmlformats.org/officeDocument/2006/relationships/oleObject" Target="../embeddings/oleObject43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4.bin"/><Relationship Id="rId14" Type="http://schemas.openxmlformats.org/officeDocument/2006/relationships/oleObject" Target="../embeddings/oleObject39.bin"/><Relationship Id="rId22" Type="http://schemas.openxmlformats.org/officeDocument/2006/relationships/image" Target="../media/image42.wmf"/><Relationship Id="rId27" Type="http://schemas.openxmlformats.org/officeDocument/2006/relationships/oleObject" Target="../embeddings/oleObject47.bin"/><Relationship Id="rId30" Type="http://schemas.openxmlformats.org/officeDocument/2006/relationships/image" Target="../media/image4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oleObject" Target="../embeddings/oleObject54.bin"/><Relationship Id="rId18" Type="http://schemas.openxmlformats.org/officeDocument/2006/relationships/oleObject" Target="../embeddings/oleObject57.bin"/><Relationship Id="rId3" Type="http://schemas.openxmlformats.org/officeDocument/2006/relationships/oleObject" Target="../embeddings/oleObject49.bin"/><Relationship Id="rId21" Type="http://schemas.openxmlformats.org/officeDocument/2006/relationships/oleObject" Target="../embeddings/oleObject60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.wmf"/><Relationship Id="rId20" Type="http://schemas.openxmlformats.org/officeDocument/2006/relationships/oleObject" Target="../embeddings/oleObject59.bin"/><Relationship Id="rId1" Type="http://schemas.openxmlformats.org/officeDocument/2006/relationships/vmlDrawing" Target="../drawings/vmlDrawing8.vml"/><Relationship Id="rId6" Type="http://schemas.openxmlformats.org/officeDocument/2006/relationships/image" Target="../media/image48.emf"/><Relationship Id="rId11" Type="http://schemas.openxmlformats.org/officeDocument/2006/relationships/oleObject" Target="../embeddings/oleObject53.bin"/><Relationship Id="rId24" Type="http://schemas.openxmlformats.org/officeDocument/2006/relationships/oleObject" Target="../embeddings/oleObject6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23" Type="http://schemas.openxmlformats.org/officeDocument/2006/relationships/oleObject" Target="../embeddings/oleObject62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8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2.wmf"/><Relationship Id="rId22" Type="http://schemas.openxmlformats.org/officeDocument/2006/relationships/oleObject" Target="../embeddings/oleObject6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4.wmf"/><Relationship Id="rId12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0" Type="http://schemas.openxmlformats.org/officeDocument/2006/relationships/oleObject" Target="../embeddings/oleObject67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5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jpeg"/><Relationship Id="rId3" Type="http://schemas.openxmlformats.org/officeDocument/2006/relationships/image" Target="../media/image60.png"/><Relationship Id="rId7" Type="http://schemas.openxmlformats.org/officeDocument/2006/relationships/image" Target="../media/image5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58.wmf"/><Relationship Id="rId4" Type="http://schemas.openxmlformats.org/officeDocument/2006/relationships/oleObject" Target="../embeddings/oleObject6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13" Type="http://schemas.openxmlformats.org/officeDocument/2006/relationships/image" Target="../media/image64.wmf"/><Relationship Id="rId3" Type="http://schemas.openxmlformats.org/officeDocument/2006/relationships/oleObject" Target="../embeddings/oleObject70.bin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2.wmf"/><Relationship Id="rId11" Type="http://schemas.openxmlformats.org/officeDocument/2006/relationships/image" Target="../media/image58.wmf"/><Relationship Id="rId5" Type="http://schemas.openxmlformats.org/officeDocument/2006/relationships/oleObject" Target="../embeddings/oleObject71.bin"/><Relationship Id="rId10" Type="http://schemas.openxmlformats.org/officeDocument/2006/relationships/oleObject" Target="../embeddings/oleObject73.bin"/><Relationship Id="rId4" Type="http://schemas.openxmlformats.org/officeDocument/2006/relationships/image" Target="../media/image59.wmf"/><Relationship Id="rId9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68.wmf"/><Relationship Id="rId3" Type="http://schemas.openxmlformats.org/officeDocument/2006/relationships/oleObject" Target="../embeddings/oleObject75.bin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1.png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6.wmf"/><Relationship Id="rId11" Type="http://schemas.openxmlformats.org/officeDocument/2006/relationships/image" Target="../media/image67.wmf"/><Relationship Id="rId5" Type="http://schemas.openxmlformats.org/officeDocument/2006/relationships/oleObject" Target="../embeddings/oleObject76.bin"/><Relationship Id="rId15" Type="http://schemas.openxmlformats.org/officeDocument/2006/relationships/image" Target="../media/image69.wmf"/><Relationship Id="rId10" Type="http://schemas.openxmlformats.org/officeDocument/2006/relationships/oleObject" Target="../embeddings/oleObject78.bin"/><Relationship Id="rId4" Type="http://schemas.openxmlformats.org/officeDocument/2006/relationships/image" Target="../media/image55.wmf"/><Relationship Id="rId9" Type="http://schemas.openxmlformats.org/officeDocument/2006/relationships/image" Target="../media/image53.wmf"/><Relationship Id="rId14" Type="http://schemas.openxmlformats.org/officeDocument/2006/relationships/oleObject" Target="../embeddings/oleObject80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3.e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2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image" Target="../media/image7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image" Target="../media/image6.wmf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13" Type="http://schemas.openxmlformats.org/officeDocument/2006/relationships/image" Target="../media/image78.wmf"/><Relationship Id="rId3" Type="http://schemas.openxmlformats.org/officeDocument/2006/relationships/image" Target="../media/image79.png"/><Relationship Id="rId7" Type="http://schemas.openxmlformats.org/officeDocument/2006/relationships/image" Target="../media/image75.png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77.wmf"/><Relationship Id="rId5" Type="http://schemas.openxmlformats.org/officeDocument/2006/relationships/image" Target="../media/image74.wmf"/><Relationship Id="rId10" Type="http://schemas.openxmlformats.org/officeDocument/2006/relationships/oleObject" Target="../embeddings/oleObject86.bin"/><Relationship Id="rId4" Type="http://schemas.openxmlformats.org/officeDocument/2006/relationships/oleObject" Target="../embeddings/oleObject83.bin"/><Relationship Id="rId9" Type="http://schemas.openxmlformats.org/officeDocument/2006/relationships/image" Target="../media/image76.png"/><Relationship Id="rId14" Type="http://schemas.openxmlformats.org/officeDocument/2006/relationships/image" Target="../media/image80.web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89.bin"/><Relationship Id="rId5" Type="http://schemas.openxmlformats.org/officeDocument/2006/relationships/image" Target="../media/image81.png"/><Relationship Id="rId4" Type="http://schemas.openxmlformats.org/officeDocument/2006/relationships/oleObject" Target="../embeddings/oleObject88.bin"/><Relationship Id="rId9" Type="http://schemas.openxmlformats.org/officeDocument/2006/relationships/image" Target="../media/image8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9.jpeg"/><Relationship Id="rId5" Type="http://schemas.openxmlformats.org/officeDocument/2006/relationships/image" Target="../media/image88.png"/><Relationship Id="rId4" Type="http://schemas.openxmlformats.org/officeDocument/2006/relationships/image" Target="../media/image87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93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9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4.wmf"/><Relationship Id="rId9" Type="http://schemas.openxmlformats.org/officeDocument/2006/relationships/image" Target="../media/image9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04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12" Type="http://schemas.openxmlformats.org/officeDocument/2006/relationships/image" Target="../media/image102.wmf"/><Relationship Id="rId17" Type="http://schemas.openxmlformats.org/officeDocument/2006/relationships/oleObject" Target="../embeddings/oleObject10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6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99.wmf"/><Relationship Id="rId11" Type="http://schemas.openxmlformats.org/officeDocument/2006/relationships/oleObject" Target="../embeddings/oleObject101.bin"/><Relationship Id="rId5" Type="http://schemas.openxmlformats.org/officeDocument/2006/relationships/oleObject" Target="../embeddings/oleObject98.bin"/><Relationship Id="rId15" Type="http://schemas.openxmlformats.org/officeDocument/2006/relationships/oleObject" Target="../embeddings/oleObject103.bin"/><Relationship Id="rId10" Type="http://schemas.openxmlformats.org/officeDocument/2006/relationships/image" Target="../media/image101.wmf"/><Relationship Id="rId4" Type="http://schemas.openxmlformats.org/officeDocument/2006/relationships/image" Target="../media/image98.wmf"/><Relationship Id="rId9" Type="http://schemas.openxmlformats.org/officeDocument/2006/relationships/oleObject" Target="../embeddings/oleObject100.bin"/><Relationship Id="rId14" Type="http://schemas.openxmlformats.org/officeDocument/2006/relationships/image" Target="../media/image103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13" Type="http://schemas.openxmlformats.org/officeDocument/2006/relationships/image" Target="../media/image109.wmf"/><Relationship Id="rId3" Type="http://schemas.openxmlformats.org/officeDocument/2006/relationships/oleObject" Target="../embeddings/oleObject105.bin"/><Relationship Id="rId7" Type="http://schemas.openxmlformats.org/officeDocument/2006/relationships/oleObject" Target="../embeddings/oleObject107.bin"/><Relationship Id="rId12" Type="http://schemas.openxmlformats.org/officeDocument/2006/relationships/image" Target="../media/image10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6.wmf"/><Relationship Id="rId11" Type="http://schemas.openxmlformats.org/officeDocument/2006/relationships/oleObject" Target="../embeddings/oleObject109.bin"/><Relationship Id="rId5" Type="http://schemas.openxmlformats.org/officeDocument/2006/relationships/oleObject" Target="../embeddings/oleObject106.bin"/><Relationship Id="rId10" Type="http://schemas.openxmlformats.org/officeDocument/2006/relationships/image" Target="../media/image107.wmf"/><Relationship Id="rId4" Type="http://schemas.openxmlformats.org/officeDocument/2006/relationships/image" Target="../media/image105.wmf"/><Relationship Id="rId9" Type="http://schemas.openxmlformats.org/officeDocument/2006/relationships/oleObject" Target="../embeddings/oleObject108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3" Type="http://schemas.openxmlformats.org/officeDocument/2006/relationships/oleObject" Target="../embeddings/oleObject110.bin"/><Relationship Id="rId7" Type="http://schemas.openxmlformats.org/officeDocument/2006/relationships/image" Target="../media/image114.wmf"/><Relationship Id="rId12" Type="http://schemas.openxmlformats.org/officeDocument/2006/relationships/image" Target="../media/image11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11.w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1.bin"/><Relationship Id="rId10" Type="http://schemas.openxmlformats.org/officeDocument/2006/relationships/image" Target="../media/image97.wmf"/><Relationship Id="rId4" Type="http://schemas.openxmlformats.org/officeDocument/2006/relationships/image" Target="../media/image110.wmf"/><Relationship Id="rId9" Type="http://schemas.openxmlformats.org/officeDocument/2006/relationships/image" Target="../media/image112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image" Target="../media/image15.png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12" Type="http://schemas.openxmlformats.org/officeDocument/2006/relationships/image" Target="../media/image11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16.wmf"/><Relationship Id="rId11" Type="http://schemas.openxmlformats.org/officeDocument/2006/relationships/oleObject" Target="../embeddings/oleObject118.bin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8.wmf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7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oleObject" Target="../embeddings/oleObject124.bin"/><Relationship Id="rId18" Type="http://schemas.openxmlformats.org/officeDocument/2006/relationships/image" Target="../media/image126.wmf"/><Relationship Id="rId3" Type="http://schemas.openxmlformats.org/officeDocument/2006/relationships/oleObject" Target="../embeddings/oleObject119.bin"/><Relationship Id="rId7" Type="http://schemas.openxmlformats.org/officeDocument/2006/relationships/oleObject" Target="../embeddings/oleObject121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2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3.bin"/><Relationship Id="rId5" Type="http://schemas.openxmlformats.org/officeDocument/2006/relationships/oleObject" Target="../embeddings/oleObject120.bin"/><Relationship Id="rId15" Type="http://schemas.openxmlformats.org/officeDocument/2006/relationships/oleObject" Target="../embeddings/oleObject125.bin"/><Relationship Id="rId10" Type="http://schemas.openxmlformats.org/officeDocument/2006/relationships/image" Target="../media/image117.wmf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2.bin"/><Relationship Id="rId14" Type="http://schemas.openxmlformats.org/officeDocument/2006/relationships/image" Target="../media/image12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3" Type="http://schemas.openxmlformats.org/officeDocument/2006/relationships/image" Target="../media/image129.wmf"/><Relationship Id="rId7" Type="http://schemas.openxmlformats.org/officeDocument/2006/relationships/image" Target="../media/image128.wmf"/><Relationship Id="rId12" Type="http://schemas.openxmlformats.org/officeDocument/2006/relationships/image" Target="../media/image13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20.wmf"/><Relationship Id="rId5" Type="http://schemas.openxmlformats.org/officeDocument/2006/relationships/image" Target="../media/image127.wmf"/><Relationship Id="rId10" Type="http://schemas.openxmlformats.org/officeDocument/2006/relationships/oleObject" Target="../embeddings/oleObject130.bin"/><Relationship Id="rId4" Type="http://schemas.openxmlformats.org/officeDocument/2006/relationships/oleObject" Target="../embeddings/oleObject127.bin"/><Relationship Id="rId9" Type="http://schemas.openxmlformats.org/officeDocument/2006/relationships/image" Target="../media/image11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3" Type="http://schemas.openxmlformats.org/officeDocument/2006/relationships/image" Target="../media/image134.png"/><Relationship Id="rId7" Type="http://schemas.openxmlformats.org/officeDocument/2006/relationships/image" Target="../media/image13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32.bin"/><Relationship Id="rId5" Type="http://schemas.openxmlformats.org/officeDocument/2006/relationships/image" Target="../media/image131.wmf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133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wmf"/><Relationship Id="rId3" Type="http://schemas.openxmlformats.org/officeDocument/2006/relationships/image" Target="../media/image137.png"/><Relationship Id="rId7" Type="http://schemas.openxmlformats.org/officeDocument/2006/relationships/oleObject" Target="../embeddings/oleObject13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38.png"/><Relationship Id="rId5" Type="http://schemas.openxmlformats.org/officeDocument/2006/relationships/image" Target="../media/image135.wmf"/><Relationship Id="rId10" Type="http://schemas.openxmlformats.org/officeDocument/2006/relationships/image" Target="../media/image133.wmf"/><Relationship Id="rId4" Type="http://schemas.openxmlformats.org/officeDocument/2006/relationships/oleObject" Target="../embeddings/oleObject134.bin"/><Relationship Id="rId9" Type="http://schemas.openxmlformats.org/officeDocument/2006/relationships/oleObject" Target="../embeddings/oleObject136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8.bin"/><Relationship Id="rId3" Type="http://schemas.openxmlformats.org/officeDocument/2006/relationships/oleObject" Target="../embeddings/oleObject137.bin"/><Relationship Id="rId7" Type="http://schemas.openxmlformats.org/officeDocument/2006/relationships/image" Target="../media/image1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35.bin"/><Relationship Id="rId5" Type="http://schemas.openxmlformats.org/officeDocument/2006/relationships/image" Target="../media/image141.png"/><Relationship Id="rId4" Type="http://schemas.openxmlformats.org/officeDocument/2006/relationships/image" Target="../media/image139.wmf"/><Relationship Id="rId9" Type="http://schemas.openxmlformats.org/officeDocument/2006/relationships/image" Target="../media/image140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wmf"/><Relationship Id="rId13" Type="http://schemas.openxmlformats.org/officeDocument/2006/relationships/oleObject" Target="../embeddings/oleObject144.bin"/><Relationship Id="rId18" Type="http://schemas.openxmlformats.org/officeDocument/2006/relationships/image" Target="../media/image149.wmf"/><Relationship Id="rId3" Type="http://schemas.openxmlformats.org/officeDocument/2006/relationships/oleObject" Target="../embeddings/oleObject139.bin"/><Relationship Id="rId7" Type="http://schemas.openxmlformats.org/officeDocument/2006/relationships/oleObject" Target="../embeddings/oleObject141.bin"/><Relationship Id="rId12" Type="http://schemas.openxmlformats.org/officeDocument/2006/relationships/image" Target="../media/image146.wmf"/><Relationship Id="rId17" Type="http://schemas.openxmlformats.org/officeDocument/2006/relationships/oleObject" Target="../embeddings/oleObject146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8.wmf"/><Relationship Id="rId20" Type="http://schemas.openxmlformats.org/officeDocument/2006/relationships/image" Target="../media/image150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43.wmf"/><Relationship Id="rId11" Type="http://schemas.openxmlformats.org/officeDocument/2006/relationships/oleObject" Target="../embeddings/oleObject143.bin"/><Relationship Id="rId5" Type="http://schemas.openxmlformats.org/officeDocument/2006/relationships/oleObject" Target="../embeddings/oleObject140.bin"/><Relationship Id="rId15" Type="http://schemas.openxmlformats.org/officeDocument/2006/relationships/oleObject" Target="../embeddings/oleObject145.bin"/><Relationship Id="rId10" Type="http://schemas.openxmlformats.org/officeDocument/2006/relationships/image" Target="../media/image145.wmf"/><Relationship Id="rId19" Type="http://schemas.openxmlformats.org/officeDocument/2006/relationships/oleObject" Target="../embeddings/oleObject147.bin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42.bin"/><Relationship Id="rId14" Type="http://schemas.openxmlformats.org/officeDocument/2006/relationships/image" Target="../media/image14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20.png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1.png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10" Type="http://schemas.openxmlformats.org/officeDocument/2006/relationships/image" Target="../media/image18.wmf"/><Relationship Id="rId4" Type="http://schemas.openxmlformats.org/officeDocument/2006/relationships/oleObject" Target="../embeddings/oleObject14.bin"/><Relationship Id="rId9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27.bin"/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4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6.bin"/><Relationship Id="rId5" Type="http://schemas.openxmlformats.org/officeDocument/2006/relationships/oleObject" Target="../embeddings/oleObject23.bin"/><Relationship Id="rId15" Type="http://schemas.openxmlformats.org/officeDocument/2006/relationships/image" Target="../media/image32.png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5.bin"/><Relationship Id="rId14" Type="http://schemas.openxmlformats.org/officeDocument/2006/relationships/image" Target="../media/image3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836062" y="841759"/>
            <a:ext cx="75713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0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一、感生电动势与涡旋电场（强化）</a:t>
            </a:r>
          </a:p>
        </p:txBody>
      </p:sp>
      <p:sp>
        <p:nvSpPr>
          <p:cNvPr id="2" name="矩形 1"/>
          <p:cNvSpPr/>
          <p:nvPr/>
        </p:nvSpPr>
        <p:spPr>
          <a:xfrm>
            <a:off x="906303" y="3061460"/>
            <a:ext cx="586978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kern="0" baseline="0" noProof="0" dirty="0">
                <a:ln>
                  <a:noFill/>
                </a:ln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二、自感与互感 （复习总结）</a:t>
            </a:r>
          </a:p>
        </p:txBody>
      </p:sp>
      <p:sp>
        <p:nvSpPr>
          <p:cNvPr id="14341" name="文本框 4"/>
          <p:cNvSpPr txBox="1"/>
          <p:nvPr/>
        </p:nvSpPr>
        <p:spPr>
          <a:xfrm>
            <a:off x="1621073" y="1688480"/>
            <a:ext cx="533671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kern="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1.</a:t>
            </a:r>
            <a:r>
              <a:rPr lang="zh-CN" altLang="en-US" sz="2800" kern="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 感生电动势与涡旋电场的概念</a:t>
            </a:r>
          </a:p>
        </p:txBody>
      </p:sp>
      <p:sp>
        <p:nvSpPr>
          <p:cNvPr id="14343" name="文本框 7"/>
          <p:cNvSpPr txBox="1"/>
          <p:nvPr/>
        </p:nvSpPr>
        <p:spPr>
          <a:xfrm>
            <a:off x="1621073" y="2374970"/>
            <a:ext cx="6054863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kern="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2. </a:t>
            </a:r>
            <a:r>
              <a:rPr lang="zh-CN" altLang="en-US" sz="2800" kern="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感生电动势、涡旋电场的求解示例</a:t>
            </a:r>
          </a:p>
        </p:txBody>
      </p:sp>
      <p:sp>
        <p:nvSpPr>
          <p:cNvPr id="14344" name="文本框 8"/>
          <p:cNvSpPr txBox="1"/>
          <p:nvPr/>
        </p:nvSpPr>
        <p:spPr>
          <a:xfrm>
            <a:off x="1711766" y="4544244"/>
            <a:ext cx="1960793" cy="194187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kern="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1.RL</a:t>
            </a:r>
            <a:r>
              <a:rPr lang="zh-CN" altLang="en-US" sz="2800" kern="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电路</a:t>
            </a:r>
            <a:endParaRPr lang="en-US" altLang="zh-CN" sz="2800" kern="0" dirty="0">
              <a:solidFill>
                <a:schemeClr val="tx1"/>
              </a:solidFill>
              <a:uFillTx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kern="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2.RC</a:t>
            </a:r>
            <a:r>
              <a:rPr lang="zh-CN" altLang="en-US" sz="2800" kern="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电路</a:t>
            </a:r>
            <a:endParaRPr lang="en-US" altLang="zh-CN" sz="2800" kern="0" dirty="0">
              <a:solidFill>
                <a:schemeClr val="tx1"/>
              </a:solidFill>
              <a:uFillTx/>
              <a:ea typeface="黑体" panose="02010609060101010101" pitchFamily="49" charset="-122"/>
            </a:endParaRPr>
          </a:p>
          <a:p>
            <a:pPr marL="0" lvl="0" indent="0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kern="0" dirty="0">
                <a:solidFill>
                  <a:schemeClr val="tx1"/>
                </a:solidFill>
                <a:uFillTx/>
                <a:ea typeface="黑体" panose="02010609060101010101" pitchFamily="49" charset="-122"/>
              </a:rPr>
              <a:t>3.</a:t>
            </a:r>
            <a:r>
              <a:rPr lang="en-US" altLang="zh-CN" sz="2800" kern="0" dirty="0">
                <a:ea typeface="黑体" panose="02010609060101010101" pitchFamily="49" charset="-122"/>
              </a:rPr>
              <a:t>RLC</a:t>
            </a:r>
            <a:r>
              <a:rPr lang="zh-CN" altLang="en-US" sz="2800" kern="0" dirty="0">
                <a:ea typeface="黑体" panose="02010609060101010101" pitchFamily="49" charset="-122"/>
              </a:rPr>
              <a:t>电路</a:t>
            </a:r>
            <a:endParaRPr lang="zh-CN" altLang="en-US" sz="2800" kern="0" dirty="0">
              <a:solidFill>
                <a:schemeClr val="tx1"/>
              </a:solidFill>
              <a:uFillTx/>
              <a:ea typeface="黑体" panose="02010609060101010101" pitchFamily="49" charset="-122"/>
            </a:endParaRPr>
          </a:p>
        </p:txBody>
      </p:sp>
      <p:sp>
        <p:nvSpPr>
          <p:cNvPr id="10" name="Rectangle 1026"/>
          <p:cNvSpPr txBox="1">
            <a:spLocks noChangeArrowheads="1"/>
          </p:cNvSpPr>
          <p:nvPr/>
        </p:nvSpPr>
        <p:spPr bwMode="auto">
          <a:xfrm>
            <a:off x="3210560" y="73343"/>
            <a:ext cx="35655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b">
            <a:spAutoFit/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隶书" panose="020105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隶书" panose="02010509060101010101" pitchFamily="49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隶书" panose="02010509060101010101" pitchFamily="49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隶书" panose="02010509060101010101" pitchFamily="49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隶书" panose="02010509060101010101" pitchFamily="49" charset="-122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隶书" panose="02010509060101010101" pitchFamily="49" charset="-122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隶书" panose="02010509060101010101" pitchFamily="49" charset="-122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隶书" panose="02010509060101010101" pitchFamily="49" charset="-122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隶书" panose="02010509060101010101" pitchFamily="49" charset="-122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隶书" panose="02010509060101010101" pitchFamily="49" charset="-122"/>
                <a:cs typeface="+mn-cs"/>
              </a:rPr>
              <a:t>§5.2-5.6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50244C-9DC1-4D81-9BCF-E78AD165DB87}"/>
              </a:ext>
            </a:extLst>
          </p:cNvPr>
          <p:cNvSpPr/>
          <p:nvPr/>
        </p:nvSpPr>
        <p:spPr>
          <a:xfrm>
            <a:off x="906303" y="3949725"/>
            <a:ext cx="2945618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0" i="0" kern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三、暂态电路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52A3593-85E1-4EDA-6E3C-15016FC36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87328BF-AE72-42A6-8CC8-C54A291627A5}"/>
              </a:ext>
            </a:extLst>
          </p:cNvPr>
          <p:cNvSpPr txBox="1"/>
          <p:nvPr/>
        </p:nvSpPr>
        <p:spPr>
          <a:xfrm>
            <a:off x="4572000" y="4725144"/>
            <a:ext cx="405540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作业：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5.3--- 1,2,7,11</a:t>
            </a: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5.4--- 4, 8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11" name="Text Box 11"/>
          <p:cNvSpPr txBox="1"/>
          <p:nvPr/>
        </p:nvSpPr>
        <p:spPr>
          <a:xfrm>
            <a:off x="348084" y="65274"/>
            <a:ext cx="4770474" cy="65684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r&gt;R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的空间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</a:p>
        </p:txBody>
      </p:sp>
      <p:grpSp>
        <p:nvGrpSpPr>
          <p:cNvPr id="3" name="Group 42"/>
          <p:cNvGrpSpPr/>
          <p:nvPr/>
        </p:nvGrpSpPr>
        <p:grpSpPr>
          <a:xfrm>
            <a:off x="6156325" y="1752600"/>
            <a:ext cx="3168203" cy="4095661"/>
            <a:chOff x="3888" y="1248"/>
            <a:chExt cx="2496" cy="3074"/>
          </a:xfrm>
        </p:grpSpPr>
        <p:sp>
          <p:nvSpPr>
            <p:cNvPr id="19475" name="Line 16"/>
            <p:cNvSpPr/>
            <p:nvPr/>
          </p:nvSpPr>
          <p:spPr>
            <a:xfrm>
              <a:off x="4176" y="1248"/>
              <a:ext cx="0" cy="144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9476" name="Line 17"/>
            <p:cNvSpPr/>
            <p:nvPr/>
          </p:nvSpPr>
          <p:spPr>
            <a:xfrm>
              <a:off x="4176" y="2832"/>
              <a:ext cx="0" cy="1104"/>
            </a:xfrm>
            <a:prstGeom prst="line">
              <a:avLst/>
            </a:prstGeom>
            <a:ln w="28575" cap="flat" cmpd="sng">
              <a:solidFill>
                <a:srgbClr val="003399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19477" name="Line 18"/>
            <p:cNvSpPr/>
            <p:nvPr/>
          </p:nvSpPr>
          <p:spPr>
            <a:xfrm>
              <a:off x="4176" y="3936"/>
              <a:ext cx="1584" cy="0"/>
            </a:xfrm>
            <a:prstGeom prst="line">
              <a:avLst/>
            </a:prstGeom>
            <a:ln w="28575" cap="flat" cmpd="sng">
              <a:solidFill>
                <a:srgbClr val="0033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9478" name="Line 19"/>
            <p:cNvSpPr/>
            <p:nvPr/>
          </p:nvSpPr>
          <p:spPr>
            <a:xfrm flipV="1">
              <a:off x="4205" y="3168"/>
              <a:ext cx="787" cy="761"/>
            </a:xfrm>
            <a:prstGeom prst="line">
              <a:avLst/>
            </a:prstGeom>
            <a:ln w="31750" cap="flat" cmpd="sng">
              <a:solidFill>
                <a:srgbClr val="CC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9479" name="Line 20"/>
            <p:cNvSpPr/>
            <p:nvPr/>
          </p:nvSpPr>
          <p:spPr>
            <a:xfrm>
              <a:off x="4992" y="1248"/>
              <a:ext cx="0" cy="1872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</p:sp>
        <p:sp>
          <p:nvSpPr>
            <p:cNvPr id="19480" name="Text Box 25"/>
            <p:cNvSpPr txBox="1"/>
            <p:nvPr/>
          </p:nvSpPr>
          <p:spPr>
            <a:xfrm>
              <a:off x="3888" y="2784"/>
              <a:ext cx="38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800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8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1" name="Text Box 26"/>
            <p:cNvSpPr txBox="1"/>
            <p:nvPr/>
          </p:nvSpPr>
          <p:spPr>
            <a:xfrm>
              <a:off x="3936" y="3744"/>
              <a:ext cx="384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3600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o</a:t>
              </a:r>
              <a:endPara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2" name="Text Box 27"/>
            <p:cNvSpPr txBox="1"/>
            <p:nvPr/>
          </p:nvSpPr>
          <p:spPr>
            <a:xfrm>
              <a:off x="5376" y="3916"/>
              <a:ext cx="384" cy="40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3600" i="1" dirty="0">
                  <a:solidFill>
                    <a:srgbClr val="CC0000"/>
                  </a:solidFill>
                  <a:latin typeface="Times New Roman" panose="02020603050405020304" pitchFamily="18" charset="0"/>
                </a:rPr>
                <a:t>r</a:t>
              </a:r>
              <a:endParaRPr lang="en-US" altLang="zh-CN" sz="3600" dirty="0">
                <a:solidFill>
                  <a:srgbClr val="CC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83" name="Arc 29"/>
            <p:cNvSpPr/>
            <p:nvPr/>
          </p:nvSpPr>
          <p:spPr>
            <a:xfrm>
              <a:off x="4990" y="2910"/>
              <a:ext cx="1394" cy="97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0" b="0"/>
              <a:pathLst>
                <a:path w="20903" h="20963" fill="none">
                  <a:moveTo>
                    <a:pt x="15696" y="20963"/>
                  </a:moveTo>
                  <a:cubicBezTo>
                    <a:pt x="8015" y="19055"/>
                    <a:pt x="1993" y="13100"/>
                    <a:pt x="-1" y="5441"/>
                  </a:cubicBezTo>
                </a:path>
                <a:path w="20903" h="20963" stroke="0">
                  <a:moveTo>
                    <a:pt x="15696" y="20963"/>
                  </a:moveTo>
                  <a:cubicBezTo>
                    <a:pt x="8015" y="19055"/>
                    <a:pt x="1993" y="13100"/>
                    <a:pt x="-1" y="5441"/>
                  </a:cubicBezTo>
                  <a:lnTo>
                    <a:pt x="20903" y="0"/>
                  </a:lnTo>
                  <a:lnTo>
                    <a:pt x="15696" y="20963"/>
                  </a:lnTo>
                  <a:close/>
                </a:path>
              </a:pathLst>
            </a:custGeom>
            <a:noFill/>
            <a:ln w="28575" cap="rnd" cmpd="sng">
              <a:solidFill>
                <a:srgbClr val="CC0000">
                  <a:alpha val="100000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35" name="Text Box 35"/>
          <p:cNvSpPr txBox="1"/>
          <p:nvPr/>
        </p:nvSpPr>
        <p:spPr>
          <a:xfrm>
            <a:off x="6536574" y="4207312"/>
            <a:ext cx="902811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9469" name="Text Box 36"/>
          <p:cNvSpPr txBox="1"/>
          <p:nvPr/>
        </p:nvSpPr>
        <p:spPr>
          <a:xfrm>
            <a:off x="7908925" y="5502275"/>
            <a:ext cx="184150" cy="6413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zh-CN" sz="3600" dirty="0">
              <a:latin typeface="Times New Roman" panose="02020603050405020304" pitchFamily="18" charset="0"/>
            </a:endParaRPr>
          </a:p>
        </p:txBody>
      </p:sp>
      <p:sp>
        <p:nvSpPr>
          <p:cNvPr id="25637" name="Text Box 37"/>
          <p:cNvSpPr txBox="1"/>
          <p:nvPr/>
        </p:nvSpPr>
        <p:spPr>
          <a:xfrm>
            <a:off x="7642140" y="4264763"/>
            <a:ext cx="1371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1/r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093203" y="383232"/>
            <a:ext cx="2768388" cy="2691628"/>
            <a:chOff x="7440" y="840"/>
            <a:chExt cx="5668" cy="5650"/>
          </a:xfrm>
        </p:grpSpPr>
        <p:grpSp>
          <p:nvGrpSpPr>
            <p:cNvPr id="19458" name="Group 43"/>
            <p:cNvGrpSpPr/>
            <p:nvPr/>
          </p:nvGrpSpPr>
          <p:grpSpPr>
            <a:xfrm>
              <a:off x="8093" y="1430"/>
              <a:ext cx="4438" cy="4450"/>
              <a:chOff x="3237" y="332"/>
              <a:chExt cx="1775" cy="1780"/>
            </a:xfrm>
          </p:grpSpPr>
          <p:sp>
            <p:nvSpPr>
              <p:cNvPr id="19484" name="Oval 3"/>
              <p:cNvSpPr/>
              <p:nvPr/>
            </p:nvSpPr>
            <p:spPr>
              <a:xfrm>
                <a:off x="3237" y="332"/>
                <a:ext cx="1775" cy="1776"/>
              </a:xfrm>
              <a:prstGeom prst="ellipse">
                <a:avLst/>
              </a:prstGeom>
              <a:noFill/>
              <a:ln w="476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endParaRPr lang="zh-CN" altLang="en-US" sz="3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5" name="Line 4"/>
              <p:cNvSpPr/>
              <p:nvPr/>
            </p:nvSpPr>
            <p:spPr>
              <a:xfrm>
                <a:off x="4176" y="1200"/>
                <a:ext cx="672" cy="528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19486" name="Line 5"/>
              <p:cNvSpPr/>
              <p:nvPr/>
            </p:nvSpPr>
            <p:spPr>
              <a:xfrm flipH="1">
                <a:off x="3437" y="1200"/>
                <a:ext cx="739" cy="912"/>
              </a:xfrm>
              <a:prstGeom prst="line">
                <a:avLst/>
              </a:prstGeom>
              <a:ln w="1905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19488" name="Text Box 7"/>
              <p:cNvSpPr txBox="1"/>
              <p:nvPr/>
            </p:nvSpPr>
            <p:spPr>
              <a:xfrm>
                <a:off x="4464" y="1200"/>
                <a:ext cx="336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2800" i="1" dirty="0">
                    <a:latin typeface="Times New Roman" panose="02020603050405020304" pitchFamily="18" charset="0"/>
                  </a:rPr>
                  <a:t>R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89" name="Text Box 8"/>
              <p:cNvSpPr txBox="1"/>
              <p:nvPr/>
            </p:nvSpPr>
            <p:spPr>
              <a:xfrm>
                <a:off x="3616" y="1344"/>
                <a:ext cx="336" cy="38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2800" i="1" dirty="0">
                    <a:latin typeface="Times New Roman" panose="02020603050405020304" pitchFamily="18" charset="0"/>
                  </a:rPr>
                  <a:t>r</a:t>
                </a:r>
                <a:endParaRPr lang="en-US" altLang="zh-CN" sz="2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90" name="Text Box 9"/>
              <p:cNvSpPr txBox="1"/>
              <p:nvPr/>
            </p:nvSpPr>
            <p:spPr>
              <a:xfrm>
                <a:off x="4032" y="960"/>
                <a:ext cx="336" cy="34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sz="2400" i="1" dirty="0">
                    <a:latin typeface="Times New Roman" panose="02020603050405020304" pitchFamily="18" charset="0"/>
                  </a:rPr>
                  <a:t>O</a:t>
                </a:r>
                <a:endParaRPr lang="en-US" altLang="zh-CN" sz="3600" dirty="0">
                  <a:latin typeface="Times New Roman" panose="02020603050405020304" pitchFamily="18" charset="0"/>
                </a:endParaRPr>
              </a:p>
            </p:txBody>
          </p:sp>
        </p:grpSp>
        <p:grpSp>
          <p:nvGrpSpPr>
            <p:cNvPr id="4" name="Group 40"/>
            <p:cNvGrpSpPr/>
            <p:nvPr/>
          </p:nvGrpSpPr>
          <p:grpSpPr>
            <a:xfrm>
              <a:off x="7440" y="840"/>
              <a:ext cx="5668" cy="5650"/>
              <a:chOff x="2976" y="96"/>
              <a:chExt cx="2267" cy="2260"/>
            </a:xfrm>
          </p:grpSpPr>
          <p:sp>
            <p:nvSpPr>
              <p:cNvPr id="19473" name="Oval 38"/>
              <p:cNvSpPr/>
              <p:nvPr/>
            </p:nvSpPr>
            <p:spPr>
              <a:xfrm>
                <a:off x="2976" y="96"/>
                <a:ext cx="2267" cy="2260"/>
              </a:xfrm>
              <a:prstGeom prst="ellipse">
                <a:avLst/>
              </a:prstGeom>
              <a:noFill/>
              <a:ln w="2857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endParaRPr lang="zh-CN" altLang="en-US" sz="3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4" name="Line 39"/>
              <p:cNvSpPr/>
              <p:nvPr/>
            </p:nvSpPr>
            <p:spPr>
              <a:xfrm flipH="1">
                <a:off x="3984" y="96"/>
                <a:ext cx="192" cy="0"/>
              </a:xfrm>
              <a:prstGeom prst="line">
                <a:avLst/>
              </a:prstGeom>
              <a:ln w="31750" cap="flat" cmpd="sng">
                <a:solidFill>
                  <a:srgbClr val="CC0000"/>
                </a:solidFill>
                <a:prstDash val="solid"/>
                <a:headEnd type="none" w="med" len="med"/>
                <a:tailEnd type="stealth" w="lg" len="lg"/>
              </a:ln>
            </p:spPr>
          </p:sp>
        </p:grp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48DDC86-D42C-49E7-95FA-4797EF211A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55" y="1876610"/>
            <a:ext cx="2819794" cy="76210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C070CCF-8813-A57D-8FF1-62DBD5B2392D}"/>
              </a:ext>
            </a:extLst>
          </p:cNvPr>
          <p:cNvSpPr txBox="1"/>
          <p:nvPr/>
        </p:nvSpPr>
        <p:spPr>
          <a:xfrm>
            <a:off x="645101" y="6143625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涡旋电场不仅存在于磁场空间，也存在与磁场之外的空间。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3E8895-0459-08FF-F243-BE5D460B3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FA3F0C2-A769-4272-8E64-39CA91CE17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738074"/>
              </p:ext>
            </p:extLst>
          </p:nvPr>
        </p:nvGraphicFramePr>
        <p:xfrm>
          <a:off x="523744" y="2808825"/>
          <a:ext cx="4300220" cy="1196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4" imgW="1688760" imgH="469800" progId="Equation.DSMT4">
                  <p:embed/>
                </p:oleObj>
              </mc:Choice>
              <mc:Fallback>
                <p:oleObj name="Equation" r:id="rId4" imgW="16887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3744" y="2808825"/>
                        <a:ext cx="4300220" cy="1196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BDFC855-0DE4-45A2-8B77-7D2E5A924C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2354863"/>
              </p:ext>
            </p:extLst>
          </p:nvPr>
        </p:nvGraphicFramePr>
        <p:xfrm>
          <a:off x="2414653" y="3996931"/>
          <a:ext cx="1707522" cy="607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6" imgW="571320" imgH="203040" progId="Equation.DSMT4">
                  <p:embed/>
                </p:oleObj>
              </mc:Choice>
              <mc:Fallback>
                <p:oleObj name="Equation" r:id="rId6" imgW="5713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653" y="3996931"/>
                        <a:ext cx="1707522" cy="607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9D9B8385-9A95-42E6-8ABD-AC728FF0E2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5998957"/>
              </p:ext>
            </p:extLst>
          </p:nvPr>
        </p:nvGraphicFramePr>
        <p:xfrm>
          <a:off x="1935829" y="4934997"/>
          <a:ext cx="1625600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8" imgW="698400" imgH="419040" progId="Equation.DSMT4">
                  <p:embed/>
                </p:oleObj>
              </mc:Choice>
              <mc:Fallback>
                <p:oleObj name="Equation" r:id="rId8" imgW="698400" imgH="419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45F9B4B-7F47-4602-99F7-F3F039B3D2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35829" y="4934997"/>
                        <a:ext cx="1625600" cy="97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738D289C-0E79-7DBC-67D3-6B31647F0461}"/>
              </a:ext>
            </a:extLst>
          </p:cNvPr>
          <p:cNvGrpSpPr/>
          <p:nvPr/>
        </p:nvGrpSpPr>
        <p:grpSpPr>
          <a:xfrm>
            <a:off x="310480" y="796900"/>
            <a:ext cx="4845682" cy="1022350"/>
            <a:chOff x="611560" y="2690732"/>
            <a:chExt cx="4845682" cy="102235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80328D3-B382-44C5-7566-1762DDC73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517" y="2690732"/>
              <a:ext cx="3133725" cy="102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845B653-E548-638C-DD27-29B5F62354EC}"/>
                </a:ext>
              </a:extLst>
            </p:cNvPr>
            <p:cNvSpPr txBox="1"/>
            <p:nvPr/>
          </p:nvSpPr>
          <p:spPr>
            <a:xfrm>
              <a:off x="611560" y="2932961"/>
              <a:ext cx="203132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涡旋电场满足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35" grpId="0" build="p"/>
      <p:bldP spid="25637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/>
          <p:nvPr/>
        </p:nvSpPr>
        <p:spPr>
          <a:xfrm>
            <a:off x="407670" y="11113"/>
            <a:ext cx="5978525" cy="217106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</a:pPr>
            <a:r>
              <a:rPr lang="zh-CN" altLang="en-US" sz="26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6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600" b="1" dirty="0">
                <a:solidFill>
                  <a:srgbClr val="A5002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在半径为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的圆柱形空间存在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均匀磁场 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其随时间的变化率</a:t>
            </a:r>
            <a:r>
              <a:rPr lang="en-US" altLang="zh-CN" sz="2600" b="1" dirty="0">
                <a:latin typeface="Symbol" panose="05050102010706020507" pitchFamily="18" charset="2"/>
                <a:ea typeface="宋体" panose="02010600030101010101" pitchFamily="2" charset="-122"/>
              </a:rPr>
              <a:t>l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=d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B/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d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 &gt;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0,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且为常数， 求右图中磁场中静止金属棒（长度为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）上的感应电动势。</a:t>
            </a:r>
          </a:p>
        </p:txBody>
      </p:sp>
      <p:sp>
        <p:nvSpPr>
          <p:cNvPr id="25604" name="Text Box 2"/>
          <p:cNvSpPr txBox="1"/>
          <p:nvPr/>
        </p:nvSpPr>
        <p:spPr>
          <a:xfrm>
            <a:off x="377578" y="2207472"/>
            <a:ext cx="4513262" cy="522288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解：由电动势的定义式求解</a:t>
            </a:r>
          </a:p>
        </p:txBody>
      </p:sp>
      <p:sp>
        <p:nvSpPr>
          <p:cNvPr id="25605" name="Text Box 3"/>
          <p:cNvSpPr txBox="1"/>
          <p:nvPr/>
        </p:nvSpPr>
        <p:spPr>
          <a:xfrm>
            <a:off x="256163" y="3725395"/>
            <a:ext cx="5280025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上距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处取小线元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dl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，则</a:t>
            </a:r>
            <a:endParaRPr lang="zh-CN" altLang="en-US" sz="2800" b="1" i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06" name="Object 6"/>
          <p:cNvGraphicFramePr/>
          <p:nvPr>
            <p:extLst>
              <p:ext uri="{D42A27DB-BD31-4B8C-83A1-F6EECF244321}">
                <p14:modId xmlns:p14="http://schemas.microsoft.com/office/powerpoint/2010/main" val="1320874740"/>
              </p:ext>
            </p:extLst>
          </p:nvPr>
        </p:nvGraphicFramePr>
        <p:xfrm>
          <a:off x="460774" y="4466874"/>
          <a:ext cx="2054860" cy="56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2" r:id="rId3" imgW="774065" imgH="254000" progId="Equation.DSMT4">
                  <p:embed/>
                </p:oleObj>
              </mc:Choice>
              <mc:Fallback>
                <p:oleObj r:id="rId3" imgW="774065" imgH="254000" progId="Equation.DSMT4">
                  <p:embed/>
                  <p:pic>
                    <p:nvPicPr>
                      <p:cNvPr id="0" name="图片 32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774" y="4466874"/>
                        <a:ext cx="2054860" cy="5632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7"/>
          <p:cNvGraphicFramePr/>
          <p:nvPr>
            <p:extLst>
              <p:ext uri="{D42A27DB-BD31-4B8C-83A1-F6EECF244321}">
                <p14:modId xmlns:p14="http://schemas.microsoft.com/office/powerpoint/2010/main" val="1462262673"/>
              </p:ext>
            </p:extLst>
          </p:nvPr>
        </p:nvGraphicFramePr>
        <p:xfrm>
          <a:off x="187820" y="5469263"/>
          <a:ext cx="4741545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3" r:id="rId5" imgW="1841500" imgH="393700" progId="Equation.DSMT4">
                  <p:embed/>
                </p:oleObj>
              </mc:Choice>
              <mc:Fallback>
                <p:oleObj r:id="rId5" imgW="1841500" imgH="393700" progId="Equation.DSMT4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7820" y="5469263"/>
                        <a:ext cx="4741545" cy="836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583" name="Group 8"/>
          <p:cNvGrpSpPr/>
          <p:nvPr/>
        </p:nvGrpSpPr>
        <p:grpSpPr>
          <a:xfrm>
            <a:off x="6540500" y="465138"/>
            <a:ext cx="2209800" cy="2138362"/>
            <a:chOff x="0" y="0"/>
            <a:chExt cx="1728" cy="1710"/>
          </a:xfrm>
        </p:grpSpPr>
        <p:sp>
          <p:nvSpPr>
            <p:cNvPr id="24584" name="Text Box 14"/>
            <p:cNvSpPr txBox="1"/>
            <p:nvPr/>
          </p:nvSpPr>
          <p:spPr>
            <a:xfrm>
              <a:off x="1440" y="903"/>
              <a:ext cx="288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4585" name="Oval 15"/>
            <p:cNvSpPr/>
            <p:nvPr/>
          </p:nvSpPr>
          <p:spPr>
            <a:xfrm>
              <a:off x="144" y="0"/>
              <a:ext cx="1392" cy="1392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86" name="Line 16"/>
            <p:cNvSpPr/>
            <p:nvPr/>
          </p:nvSpPr>
          <p:spPr>
            <a:xfrm flipV="1">
              <a:off x="864" y="144"/>
              <a:ext cx="384" cy="528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graphicFrame>
          <p:nvGraphicFramePr>
            <p:cNvPr id="24587" name="Object 12"/>
            <p:cNvGraphicFramePr/>
            <p:nvPr/>
          </p:nvGraphicFramePr>
          <p:xfrm>
            <a:off x="372" y="392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4" r:id="rId7" imgW="114935" imgH="127635" progId="Equation.3">
                    <p:embed/>
                  </p:oleObj>
                </mc:Choice>
                <mc:Fallback>
                  <p:oleObj r:id="rId7" imgW="114935" imgH="127635" progId="Equation.3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2" y="392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8" name="Object 13"/>
            <p:cNvGraphicFramePr/>
            <p:nvPr/>
          </p:nvGraphicFramePr>
          <p:xfrm>
            <a:off x="240" y="624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5" r:id="rId9" imgW="114935" imgH="127635" progId="Equation.3">
                    <p:embed/>
                  </p:oleObj>
                </mc:Choice>
                <mc:Fallback>
                  <p:oleObj r:id="rId9" imgW="114935" imgH="127635" progId="Equation.3">
                    <p:embed/>
                    <p:pic>
                      <p:nvPicPr>
                        <p:cNvPr id="0" name="图片 327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40" y="624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9" name="Object 14"/>
            <p:cNvGraphicFramePr/>
            <p:nvPr/>
          </p:nvGraphicFramePr>
          <p:xfrm>
            <a:off x="804" y="8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6" r:id="rId10" imgW="114935" imgH="127635" progId="Equation.3">
                    <p:embed/>
                  </p:oleObj>
                </mc:Choice>
                <mc:Fallback>
                  <p:oleObj r:id="rId10" imgW="114935" imgH="127635" progId="Equation.3">
                    <p:embed/>
                    <p:pic>
                      <p:nvPicPr>
                        <p:cNvPr id="0" name="图片 327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04" y="8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0" name="Object 15"/>
            <p:cNvGraphicFramePr/>
            <p:nvPr/>
          </p:nvGraphicFramePr>
          <p:xfrm>
            <a:off x="1188" y="432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7" r:id="rId11" imgW="114935" imgH="127635" progId="Equation.3">
                    <p:embed/>
                  </p:oleObj>
                </mc:Choice>
                <mc:Fallback>
                  <p:oleObj r:id="rId11" imgW="114935" imgH="127635" progId="Equation.3">
                    <p:embed/>
                    <p:pic>
                      <p:nvPicPr>
                        <p:cNvPr id="0" name="图片 3271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88" y="432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1" name="Object 16"/>
            <p:cNvGraphicFramePr/>
            <p:nvPr/>
          </p:nvGraphicFramePr>
          <p:xfrm>
            <a:off x="708" y="680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8" r:id="rId12" imgW="114935" imgH="127635" progId="Equation.3">
                    <p:embed/>
                  </p:oleObj>
                </mc:Choice>
                <mc:Fallback>
                  <p:oleObj r:id="rId12" imgW="114935" imgH="127635" progId="Equation.3">
                    <p:embed/>
                    <p:pic>
                      <p:nvPicPr>
                        <p:cNvPr id="0" name="图片 3270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08" y="680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2" name="Object 17"/>
            <p:cNvGraphicFramePr/>
            <p:nvPr/>
          </p:nvGraphicFramePr>
          <p:xfrm>
            <a:off x="948" y="480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19" r:id="rId13" imgW="114935" imgH="127635" progId="Equation.3">
                    <p:embed/>
                  </p:oleObj>
                </mc:Choice>
                <mc:Fallback>
                  <p:oleObj r:id="rId13" imgW="114935" imgH="127635" progId="Equation.3">
                    <p:embed/>
                    <p:pic>
                      <p:nvPicPr>
                        <p:cNvPr id="0" name="图片 327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48" y="480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3" name="Object 18"/>
            <p:cNvGraphicFramePr/>
            <p:nvPr/>
          </p:nvGraphicFramePr>
          <p:xfrm>
            <a:off x="432" y="816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0" r:id="rId14" imgW="114935" imgH="127635" progId="Equation.3">
                    <p:embed/>
                  </p:oleObj>
                </mc:Choice>
                <mc:Fallback>
                  <p:oleObj r:id="rId14" imgW="114935" imgH="127635" progId="Equation.3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32" y="816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4" name="Object 19"/>
            <p:cNvGraphicFramePr/>
            <p:nvPr/>
          </p:nvGraphicFramePr>
          <p:xfrm>
            <a:off x="720" y="1064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1" r:id="rId15" imgW="114935" imgH="127635" progId="Equation.3">
                    <p:embed/>
                  </p:oleObj>
                </mc:Choice>
                <mc:Fallback>
                  <p:oleObj r:id="rId15" imgW="114935" imgH="127635" progId="Equation.3">
                    <p:embed/>
                    <p:pic>
                      <p:nvPicPr>
                        <p:cNvPr id="0" name="图片 327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20" y="1064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95" name="Object 20"/>
            <p:cNvGraphicFramePr/>
            <p:nvPr/>
          </p:nvGraphicFramePr>
          <p:xfrm>
            <a:off x="1056" y="816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2" r:id="rId16" imgW="114935" imgH="127635" progId="Equation.3">
                    <p:embed/>
                  </p:oleObj>
                </mc:Choice>
                <mc:Fallback>
                  <p:oleObj r:id="rId16" imgW="114935" imgH="127635" progId="Equation.3">
                    <p:embed/>
                    <p:pic>
                      <p:nvPicPr>
                        <p:cNvPr id="0" name="图片 326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056" y="816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96" name="Text Box 26"/>
            <p:cNvSpPr txBox="1"/>
            <p:nvPr/>
          </p:nvSpPr>
          <p:spPr>
            <a:xfrm>
              <a:off x="1104" y="239"/>
              <a:ext cx="432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4597" name="Text Box 27"/>
            <p:cNvSpPr txBox="1"/>
            <p:nvPr/>
          </p:nvSpPr>
          <p:spPr>
            <a:xfrm>
              <a:off x="432" y="192"/>
              <a:ext cx="720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B/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4598" name="Rectangle 28"/>
            <p:cNvSpPr/>
            <p:nvPr/>
          </p:nvSpPr>
          <p:spPr>
            <a:xfrm>
              <a:off x="240" y="1008"/>
              <a:ext cx="1200" cy="48"/>
            </a:xfrm>
            <a:prstGeom prst="rect">
              <a:avLst/>
            </a:prstGeom>
            <a:solidFill>
              <a:srgbClr val="FF6600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599" name="Oval 29"/>
            <p:cNvSpPr/>
            <p:nvPr/>
          </p:nvSpPr>
          <p:spPr>
            <a:xfrm>
              <a:off x="816" y="624"/>
              <a:ext cx="48" cy="48"/>
            </a:xfrm>
            <a:prstGeom prst="ellipse">
              <a:avLst/>
            </a:prstGeom>
            <a:solidFill>
              <a:srgbClr val="000099"/>
            </a:solidFill>
            <a:ln w="12700" cap="sq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0" name="Text Box 30"/>
            <p:cNvSpPr txBox="1"/>
            <p:nvPr/>
          </p:nvSpPr>
          <p:spPr>
            <a:xfrm>
              <a:off x="672" y="383"/>
              <a:ext cx="240" cy="41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4601" name="Text Box 31"/>
            <p:cNvSpPr txBox="1"/>
            <p:nvPr/>
          </p:nvSpPr>
          <p:spPr>
            <a:xfrm>
              <a:off x="0" y="903"/>
              <a:ext cx="288" cy="31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4602" name="Line 32"/>
            <p:cNvSpPr/>
            <p:nvPr/>
          </p:nvSpPr>
          <p:spPr>
            <a:xfrm>
              <a:off x="240" y="1056"/>
              <a:ext cx="0" cy="52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3" name="Line 33"/>
            <p:cNvSpPr/>
            <p:nvPr/>
          </p:nvSpPr>
          <p:spPr>
            <a:xfrm>
              <a:off x="1440" y="1056"/>
              <a:ext cx="0" cy="52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604" name="Line 34"/>
            <p:cNvSpPr/>
            <p:nvPr/>
          </p:nvSpPr>
          <p:spPr>
            <a:xfrm>
              <a:off x="1008" y="1536"/>
              <a:ext cx="432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24605" name="Line 35"/>
            <p:cNvSpPr/>
            <p:nvPr/>
          </p:nvSpPr>
          <p:spPr>
            <a:xfrm flipH="1">
              <a:off x="240" y="1536"/>
              <a:ext cx="528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24606" name="Text Box 36"/>
            <p:cNvSpPr txBox="1"/>
            <p:nvPr/>
          </p:nvSpPr>
          <p:spPr>
            <a:xfrm>
              <a:off x="768" y="1392"/>
              <a:ext cx="240" cy="318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</p:grpSp>
      <p:grpSp>
        <p:nvGrpSpPr>
          <p:cNvPr id="2" name="Group 32"/>
          <p:cNvGrpSpPr/>
          <p:nvPr/>
        </p:nvGrpSpPr>
        <p:grpSpPr>
          <a:xfrm>
            <a:off x="6921500" y="681038"/>
            <a:ext cx="1371600" cy="1295400"/>
            <a:chOff x="0" y="0"/>
            <a:chExt cx="1008" cy="1008"/>
          </a:xfrm>
        </p:grpSpPr>
        <p:sp>
          <p:nvSpPr>
            <p:cNvPr id="24608" name="Oval 38"/>
            <p:cNvSpPr/>
            <p:nvPr/>
          </p:nvSpPr>
          <p:spPr>
            <a:xfrm>
              <a:off x="240" y="224"/>
              <a:ext cx="528" cy="528"/>
            </a:xfrm>
            <a:prstGeom prst="ellipse">
              <a:avLst/>
            </a:prstGeom>
            <a:noFill/>
            <a:ln w="28575" cap="sq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09" name="Oval 39"/>
            <p:cNvSpPr/>
            <p:nvPr/>
          </p:nvSpPr>
          <p:spPr>
            <a:xfrm>
              <a:off x="0" y="0"/>
              <a:ext cx="1008" cy="1008"/>
            </a:xfrm>
            <a:prstGeom prst="ellipse">
              <a:avLst/>
            </a:prstGeom>
            <a:noFill/>
            <a:ln w="28575" cap="sq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610" name="Line 40"/>
            <p:cNvSpPr/>
            <p:nvPr/>
          </p:nvSpPr>
          <p:spPr>
            <a:xfrm flipH="1">
              <a:off x="96" y="96"/>
              <a:ext cx="96" cy="144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24611" name="Line 41"/>
            <p:cNvSpPr/>
            <p:nvPr/>
          </p:nvSpPr>
          <p:spPr>
            <a:xfrm flipH="1">
              <a:off x="240" y="288"/>
              <a:ext cx="96" cy="144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med" len="med"/>
              <a:tailEnd type="arrow" w="med" len="med"/>
            </a:ln>
          </p:spPr>
        </p:sp>
      </p:grpSp>
      <p:grpSp>
        <p:nvGrpSpPr>
          <p:cNvPr id="3" name="Group 37"/>
          <p:cNvGrpSpPr/>
          <p:nvPr/>
        </p:nvGrpSpPr>
        <p:grpSpPr>
          <a:xfrm>
            <a:off x="7151688" y="1266825"/>
            <a:ext cx="503237" cy="506413"/>
            <a:chOff x="0" y="0"/>
            <a:chExt cx="317" cy="319"/>
          </a:xfrm>
        </p:grpSpPr>
        <p:grpSp>
          <p:nvGrpSpPr>
            <p:cNvPr id="24613" name="Group 38"/>
            <p:cNvGrpSpPr/>
            <p:nvPr/>
          </p:nvGrpSpPr>
          <p:grpSpPr>
            <a:xfrm>
              <a:off x="0" y="0"/>
              <a:ext cx="317" cy="319"/>
              <a:chOff x="0" y="0"/>
              <a:chExt cx="317" cy="319"/>
            </a:xfrm>
          </p:grpSpPr>
          <p:sp>
            <p:nvSpPr>
              <p:cNvPr id="24614" name="Line 47"/>
              <p:cNvSpPr/>
              <p:nvPr/>
            </p:nvSpPr>
            <p:spPr>
              <a:xfrm flipH="1">
                <a:off x="0" y="2"/>
                <a:ext cx="317" cy="317"/>
              </a:xfrm>
              <a:prstGeom prst="line">
                <a:avLst/>
              </a:prstGeom>
              <a:ln w="222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615" name="Text Box 48"/>
              <p:cNvSpPr txBox="1"/>
              <p:nvPr/>
            </p:nvSpPr>
            <p:spPr>
              <a:xfrm>
                <a:off x="3" y="0"/>
                <a:ext cx="178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r</a:t>
                </a:r>
              </a:p>
            </p:txBody>
          </p:sp>
        </p:grpSp>
        <p:sp>
          <p:nvSpPr>
            <p:cNvPr id="24616" name="Line 49"/>
            <p:cNvSpPr/>
            <p:nvPr/>
          </p:nvSpPr>
          <p:spPr>
            <a:xfrm>
              <a:off x="317" y="0"/>
              <a:ext cx="0" cy="318"/>
            </a:xfrm>
            <a:prstGeom prst="line">
              <a:avLst/>
            </a:prstGeom>
            <a:ln w="44450" cap="flat" cmpd="sng">
              <a:solidFill>
                <a:srgbClr val="3366CC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" name="Group 42"/>
          <p:cNvGrpSpPr/>
          <p:nvPr/>
        </p:nvGrpSpPr>
        <p:grpSpPr>
          <a:xfrm>
            <a:off x="7058025" y="1695450"/>
            <a:ext cx="1533525" cy="1347788"/>
            <a:chOff x="0" y="0"/>
            <a:chExt cx="1533526" cy="1348543"/>
          </a:xfrm>
        </p:grpSpPr>
        <p:sp>
          <p:nvSpPr>
            <p:cNvPr id="24618" name="Line 12"/>
            <p:cNvSpPr/>
            <p:nvPr/>
          </p:nvSpPr>
          <p:spPr>
            <a:xfrm>
              <a:off x="93663" y="86481"/>
              <a:ext cx="1008063" cy="936625"/>
            </a:xfrm>
            <a:prstGeom prst="line">
              <a:avLst/>
            </a:prstGeom>
            <a:ln w="444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grpSp>
          <p:nvGrpSpPr>
            <p:cNvPr id="24619" name="Group 44"/>
            <p:cNvGrpSpPr/>
            <p:nvPr/>
          </p:nvGrpSpPr>
          <p:grpSpPr>
            <a:xfrm>
              <a:off x="0" y="0"/>
              <a:ext cx="381000" cy="396875"/>
              <a:chOff x="0" y="0"/>
              <a:chExt cx="240" cy="250"/>
            </a:xfrm>
          </p:grpSpPr>
          <p:sp>
            <p:nvSpPr>
              <p:cNvPr id="24620" name="Text Box 43"/>
              <p:cNvSpPr txBox="1"/>
              <p:nvPr/>
            </p:nvSpPr>
            <p:spPr>
              <a:xfrm>
                <a:off x="0" y="0"/>
                <a:ext cx="240" cy="2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r>
                  <a:rPr lang="en-US" altLang="zh-CN" sz="2000" b="1" i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dl</a:t>
                </a:r>
              </a:p>
            </p:txBody>
          </p:sp>
          <p:sp>
            <p:nvSpPr>
              <p:cNvPr id="24621" name="Line 44"/>
              <p:cNvSpPr/>
              <p:nvPr/>
            </p:nvSpPr>
            <p:spPr>
              <a:xfrm>
                <a:off x="45" y="46"/>
                <a:ext cx="136" cy="0"/>
              </a:xfrm>
              <a:prstGeom prst="line">
                <a:avLst/>
              </a:prstGeom>
              <a:ln w="44450" cap="flat" cmpd="sng">
                <a:solidFill>
                  <a:srgbClr val="3333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4622" name="Text Box 50"/>
            <p:cNvSpPr txBox="1"/>
            <p:nvPr/>
          </p:nvSpPr>
          <p:spPr>
            <a:xfrm>
              <a:off x="741363" y="951668"/>
              <a:ext cx="792163" cy="39687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</a:t>
              </a:r>
              <a:r>
                <a:rPr lang="en-US" altLang="zh-CN" sz="2000" b="1" i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</a:p>
          </p:txBody>
        </p:sp>
      </p:grpSp>
      <p:graphicFrame>
        <p:nvGraphicFramePr>
          <p:cNvPr id="5" name="Object 48"/>
          <p:cNvGraphicFramePr/>
          <p:nvPr>
            <p:extLst>
              <p:ext uri="{D42A27DB-BD31-4B8C-83A1-F6EECF244321}">
                <p14:modId xmlns:p14="http://schemas.microsoft.com/office/powerpoint/2010/main" val="515813565"/>
              </p:ext>
            </p:extLst>
          </p:nvPr>
        </p:nvGraphicFramePr>
        <p:xfrm>
          <a:off x="1288009" y="2685558"/>
          <a:ext cx="2692400" cy="87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3" r:id="rId17" imgW="824865" imgH="285750" progId="Equation.DSMT4">
                  <p:embed/>
                </p:oleObj>
              </mc:Choice>
              <mc:Fallback>
                <p:oleObj r:id="rId17" imgW="824865" imgH="285750" progId="Equation.DSMT4">
                  <p:embed/>
                  <p:pic>
                    <p:nvPicPr>
                      <p:cNvPr id="0" name="图片 3282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88009" y="2685558"/>
                        <a:ext cx="2692400" cy="877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0"/>
          <p:cNvGraphicFramePr/>
          <p:nvPr>
            <p:extLst>
              <p:ext uri="{D42A27DB-BD31-4B8C-83A1-F6EECF244321}">
                <p14:modId xmlns:p14="http://schemas.microsoft.com/office/powerpoint/2010/main" val="3370616358"/>
              </p:ext>
            </p:extLst>
          </p:nvPr>
        </p:nvGraphicFramePr>
        <p:xfrm>
          <a:off x="4702574" y="4272977"/>
          <a:ext cx="1344295" cy="869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4" r:id="rId19" imgW="508000" imgH="393700" progId="Equation.DSMT4">
                  <p:embed/>
                </p:oleObj>
              </mc:Choice>
              <mc:Fallback>
                <p:oleObj r:id="rId19" imgW="508000" imgH="393700" progId="Equation.DSMT4">
                  <p:embed/>
                  <p:pic>
                    <p:nvPicPr>
                      <p:cNvPr id="0" name="图片 327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702574" y="4272977"/>
                        <a:ext cx="1344295" cy="869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/>
          <p:nvPr>
            <p:extLst>
              <p:ext uri="{D42A27DB-BD31-4B8C-83A1-F6EECF244321}">
                <p14:modId xmlns:p14="http://schemas.microsoft.com/office/powerpoint/2010/main" val="3468492010"/>
              </p:ext>
            </p:extLst>
          </p:nvPr>
        </p:nvGraphicFramePr>
        <p:xfrm>
          <a:off x="4886185" y="5469263"/>
          <a:ext cx="3237865" cy="836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5" r:id="rId21" imgW="1257300" imgH="393700" progId="Equation.DSMT4">
                  <p:embed/>
                </p:oleObj>
              </mc:Choice>
              <mc:Fallback>
                <p:oleObj r:id="rId21" imgW="1257300" imgH="393700" progId="Equation.DSMT4">
                  <p:embed/>
                  <p:pic>
                    <p:nvPicPr>
                      <p:cNvPr id="0" name="图片 327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86185" y="5469263"/>
                        <a:ext cx="3237865" cy="8369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01F7B580-98AB-A9C7-F8D9-EA4AE8040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22AD9AE7-83D3-4A60-8552-18E8BF75AAA7}"/>
              </a:ext>
            </a:extLst>
          </p:cNvPr>
          <p:cNvGrpSpPr/>
          <p:nvPr/>
        </p:nvGrpSpPr>
        <p:grpSpPr>
          <a:xfrm>
            <a:off x="6234178" y="2927091"/>
            <a:ext cx="2730309" cy="2336566"/>
            <a:chOff x="6234178" y="2927091"/>
            <a:chExt cx="2730309" cy="2336566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1A4137BA-D570-445A-A5F9-687AF8DB4F6C}"/>
                </a:ext>
              </a:extLst>
            </p:cNvPr>
            <p:cNvGrpSpPr/>
            <p:nvPr/>
          </p:nvGrpSpPr>
          <p:grpSpPr>
            <a:xfrm>
              <a:off x="6234178" y="2927091"/>
              <a:ext cx="2730309" cy="2336566"/>
              <a:chOff x="6234178" y="2927091"/>
              <a:chExt cx="2730309" cy="2336566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DAF2A587-D008-4487-B791-A38244BE83F9}"/>
                  </a:ext>
                </a:extLst>
              </p:cNvPr>
              <p:cNvSpPr/>
              <p:nvPr/>
            </p:nvSpPr>
            <p:spPr>
              <a:xfrm>
                <a:off x="6272087" y="2927091"/>
                <a:ext cx="2692400" cy="2336566"/>
              </a:xfrm>
              <a:prstGeom prst="rect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rtlCol="0" anchor="ctr"/>
              <a:lstStyle/>
              <a:p>
                <a:pPr marL="0" indent="0" algn="ctr" eaLnBrk="1" hangingPunct="1">
                  <a:spcBef>
                    <a:spcPct val="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endParaRPr lang="zh-CN" altLang="en-US" sz="3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EAE93AC7-EADA-4376-AA1B-074E38368D89}"/>
                  </a:ext>
                </a:extLst>
              </p:cNvPr>
              <p:cNvSpPr txBox="1"/>
              <p:nvPr/>
            </p:nvSpPr>
            <p:spPr>
              <a:xfrm>
                <a:off x="6234178" y="3285637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内：</a:t>
                </a:r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47752F-EB5E-4893-BCCF-E82D1B56F3B5}"/>
                  </a:ext>
                </a:extLst>
              </p:cNvPr>
              <p:cNvSpPr txBox="1"/>
              <p:nvPr/>
            </p:nvSpPr>
            <p:spPr>
              <a:xfrm>
                <a:off x="6251910" y="4448147"/>
                <a:ext cx="8002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/>
                  <a:t>外：</a:t>
                </a:r>
              </a:p>
            </p:txBody>
          </p:sp>
        </p:grp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0CBCDED1-FBF5-438D-BFCF-4A6357ADF62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11273641"/>
                </p:ext>
              </p:extLst>
            </p:nvPr>
          </p:nvGraphicFramePr>
          <p:xfrm>
            <a:off x="7119938" y="3154363"/>
            <a:ext cx="1470025" cy="911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Equation" r:id="rId23" imgW="634680" imgH="393480" progId="Equation.DSMT4">
                    <p:embed/>
                  </p:oleObj>
                </mc:Choice>
                <mc:Fallback>
                  <p:oleObj name="Equation" r:id="rId23" imgW="63468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119938" y="3154363"/>
                          <a:ext cx="1470025" cy="911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59AE712F-B64C-46D0-B9EC-0D8857510BE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652904"/>
                </p:ext>
              </p:extLst>
            </p:nvPr>
          </p:nvGraphicFramePr>
          <p:xfrm>
            <a:off x="7154863" y="4292600"/>
            <a:ext cx="1349375" cy="8905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Equation" r:id="rId25" imgW="634680" imgH="419040" progId="Equation.DSMT4">
                    <p:embed/>
                  </p:oleObj>
                </mc:Choice>
                <mc:Fallback>
                  <p:oleObj name="Equation" r:id="rId25" imgW="63468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154863" y="4292600"/>
                          <a:ext cx="1349375" cy="89058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BF0AF2B9-BC95-9D1C-8090-1B769A5531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8463200"/>
              </p:ext>
            </p:extLst>
          </p:nvPr>
        </p:nvGraphicFramePr>
        <p:xfrm>
          <a:off x="2535811" y="4272977"/>
          <a:ext cx="2116561" cy="9373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Equation" r:id="rId27" imgW="888840" imgH="393480" progId="Equation.DSMT4">
                  <p:embed/>
                </p:oleObj>
              </mc:Choice>
              <mc:Fallback>
                <p:oleObj name="Equation" r:id="rId27" imgW="888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535811" y="4272977"/>
                        <a:ext cx="2116561" cy="9373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CCE6EF8F-7BAD-57DD-A20E-02FAACE7753A}"/>
              </a:ext>
            </a:extLst>
          </p:cNvPr>
          <p:cNvSpPr/>
          <p:nvPr/>
        </p:nvSpPr>
        <p:spPr>
          <a:xfrm>
            <a:off x="3317286" y="4520575"/>
            <a:ext cx="246601" cy="428267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04F3CE4-FB4D-0D07-45F2-DA631DF5CC84}"/>
              </a:ext>
            </a:extLst>
          </p:cNvPr>
          <p:cNvSpPr/>
          <p:nvPr/>
        </p:nvSpPr>
        <p:spPr>
          <a:xfrm>
            <a:off x="3860926" y="4548150"/>
            <a:ext cx="791445" cy="40069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2FBAFC2-6446-0433-BA52-450977128D5E}"/>
              </a:ext>
            </a:extLst>
          </p:cNvPr>
          <p:cNvSpPr/>
          <p:nvPr/>
        </p:nvSpPr>
        <p:spPr>
          <a:xfrm>
            <a:off x="5326703" y="4509120"/>
            <a:ext cx="286460" cy="40069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3E2A279-07AC-42BB-BD84-805B9F0C40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5946090"/>
              </p:ext>
            </p:extLst>
          </p:nvPr>
        </p:nvGraphicFramePr>
        <p:xfrm>
          <a:off x="7685185" y="1207907"/>
          <a:ext cx="302510" cy="423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Equation" r:id="rId29" imgW="126720" imgH="177480" progId="Equation.DSMT4">
                  <p:embed/>
                </p:oleObj>
              </mc:Choice>
              <mc:Fallback>
                <p:oleObj name="Equation" r:id="rId29" imgW="1267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685185" y="1207907"/>
                        <a:ext cx="302510" cy="423514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05" grpId="0"/>
      <p:bldP spid="12" grpId="0" animBg="1"/>
      <p:bldP spid="18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/>
          <p:cNvGrpSpPr/>
          <p:nvPr/>
        </p:nvGrpSpPr>
        <p:grpSpPr>
          <a:xfrm>
            <a:off x="179388" y="463550"/>
            <a:ext cx="6221412" cy="1871663"/>
            <a:chOff x="0" y="0"/>
            <a:chExt cx="3919" cy="1179"/>
          </a:xfrm>
        </p:grpSpPr>
        <p:sp>
          <p:nvSpPr>
            <p:cNvPr id="25602" name="Text Box 4"/>
            <p:cNvSpPr txBox="1"/>
            <p:nvPr/>
          </p:nvSpPr>
          <p:spPr>
            <a:xfrm>
              <a:off x="0" y="0"/>
              <a:ext cx="3919" cy="57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解法二：自圆心作辅助线，与金属棒构成三角形，其面积为 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：</a:t>
              </a:r>
            </a:p>
          </p:txBody>
        </p:sp>
        <p:graphicFrame>
          <p:nvGraphicFramePr>
            <p:cNvPr id="25603" name="Object 4"/>
            <p:cNvGraphicFramePr/>
            <p:nvPr/>
          </p:nvGraphicFramePr>
          <p:xfrm>
            <a:off x="1298" y="615"/>
            <a:ext cx="1680" cy="5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3" r:id="rId3" imgW="1270635" imgH="393700" progId="Equation.3">
                    <p:embed/>
                  </p:oleObj>
                </mc:Choice>
                <mc:Fallback>
                  <p:oleObj r:id="rId3" imgW="1270635" imgH="393700" progId="Equation.3">
                    <p:embed/>
                    <p:pic>
                      <p:nvPicPr>
                        <p:cNvPr id="0" name="图片 328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98" y="615"/>
                          <a:ext cx="1680" cy="5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29" name="Group 5"/>
          <p:cNvGrpSpPr/>
          <p:nvPr/>
        </p:nvGrpSpPr>
        <p:grpSpPr>
          <a:xfrm>
            <a:off x="874713" y="2500030"/>
            <a:ext cx="5281347" cy="673100"/>
            <a:chOff x="0" y="84"/>
            <a:chExt cx="3468" cy="533"/>
          </a:xfrm>
        </p:grpSpPr>
        <p:sp>
          <p:nvSpPr>
            <p:cNvPr id="25605" name="Text Box 7"/>
            <p:cNvSpPr txBox="1"/>
            <p:nvPr/>
          </p:nvSpPr>
          <p:spPr>
            <a:xfrm>
              <a:off x="0" y="121"/>
              <a:ext cx="163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过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的磁通量为</a:t>
              </a:r>
            </a:p>
          </p:txBody>
        </p:sp>
        <p:graphicFrame>
          <p:nvGraphicFramePr>
            <p:cNvPr id="25606" name="Object 7"/>
            <p:cNvGraphicFramePr/>
            <p:nvPr>
              <p:extLst>
                <p:ext uri="{D42A27DB-BD31-4B8C-83A1-F6EECF244321}">
                  <p14:modId xmlns:p14="http://schemas.microsoft.com/office/powerpoint/2010/main" val="2754423759"/>
                </p:ext>
              </p:extLst>
            </p:nvPr>
          </p:nvGraphicFramePr>
          <p:xfrm>
            <a:off x="1535" y="84"/>
            <a:ext cx="1933" cy="5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4" r:id="rId5" imgW="1739265" imgH="400050" progId="Equation.DSMT4">
                    <p:embed/>
                  </p:oleObj>
                </mc:Choice>
                <mc:Fallback>
                  <p:oleObj r:id="rId5" imgW="1739265" imgH="400050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FF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35" y="84"/>
                          <a:ext cx="1933" cy="53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632" name="Group 8"/>
          <p:cNvGrpSpPr/>
          <p:nvPr/>
        </p:nvGrpSpPr>
        <p:grpSpPr>
          <a:xfrm>
            <a:off x="836613" y="3173413"/>
            <a:ext cx="7104062" cy="841542"/>
            <a:chOff x="0" y="0"/>
            <a:chExt cx="4475" cy="623"/>
          </a:xfrm>
        </p:grpSpPr>
        <p:sp>
          <p:nvSpPr>
            <p:cNvPr id="25608" name="Text Box 10"/>
            <p:cNvSpPr txBox="1"/>
            <p:nvPr/>
          </p:nvSpPr>
          <p:spPr>
            <a:xfrm>
              <a:off x="0" y="0"/>
              <a:ext cx="1056" cy="52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该回路感应电动势</a:t>
              </a:r>
            </a:p>
          </p:txBody>
        </p:sp>
        <p:graphicFrame>
          <p:nvGraphicFramePr>
            <p:cNvPr id="25609" name="Object 10"/>
            <p:cNvGraphicFramePr/>
            <p:nvPr>
              <p:extLst>
                <p:ext uri="{D42A27DB-BD31-4B8C-83A1-F6EECF244321}">
                  <p14:modId xmlns:p14="http://schemas.microsoft.com/office/powerpoint/2010/main" val="2331558469"/>
                </p:ext>
              </p:extLst>
            </p:nvPr>
          </p:nvGraphicFramePr>
          <p:xfrm>
            <a:off x="1018" y="19"/>
            <a:ext cx="3457" cy="6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5" name="Equation" r:id="rId7" imgW="2261235" imgH="334645" progId="Equation.DSMT4">
                    <p:embed/>
                  </p:oleObj>
                </mc:Choice>
                <mc:Fallback>
                  <p:oleObj name="Equation" r:id="rId7" imgW="2261235" imgH="334645" progId="Equation.DSMT4">
                    <p:embed/>
                    <p:pic>
                      <p:nvPicPr>
                        <p:cNvPr id="0" name="图片 3286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018" y="19"/>
                          <a:ext cx="3457" cy="60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35" name="Text Box 12"/>
          <p:cNvSpPr txBox="1"/>
          <p:nvPr/>
        </p:nvSpPr>
        <p:spPr>
          <a:xfrm>
            <a:off x="865188" y="5946775"/>
            <a:ext cx="6781800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所以以上结果就是金属棒的感应电动势。</a:t>
            </a:r>
          </a:p>
        </p:txBody>
      </p:sp>
      <p:grpSp>
        <p:nvGrpSpPr>
          <p:cNvPr id="26636" name="Group 12"/>
          <p:cNvGrpSpPr/>
          <p:nvPr/>
        </p:nvGrpSpPr>
        <p:grpSpPr>
          <a:xfrm>
            <a:off x="836613" y="4102100"/>
            <a:ext cx="7504112" cy="838200"/>
            <a:chOff x="0" y="0"/>
            <a:chExt cx="4727" cy="528"/>
          </a:xfrm>
        </p:grpSpPr>
        <p:graphicFrame>
          <p:nvGraphicFramePr>
            <p:cNvPr id="25612" name="Object 13"/>
            <p:cNvGraphicFramePr/>
            <p:nvPr/>
          </p:nvGraphicFramePr>
          <p:xfrm>
            <a:off x="582" y="0"/>
            <a:ext cx="4145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6" r:id="rId9" imgW="2792730" imgH="330200" progId="Equation.DSMT4">
                    <p:embed/>
                  </p:oleObj>
                </mc:Choice>
                <mc:Fallback>
                  <p:oleObj r:id="rId9" imgW="2792730" imgH="330200" progId="Equation.DSMT4">
                    <p:embed/>
                    <p:pic>
                      <p:nvPicPr>
                        <p:cNvPr id="0" name="图片 328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82" y="0"/>
                          <a:ext cx="4145" cy="52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3" name="Text Box 15"/>
            <p:cNvSpPr txBox="1"/>
            <p:nvPr/>
          </p:nvSpPr>
          <p:spPr>
            <a:xfrm>
              <a:off x="0" y="99"/>
              <a:ext cx="672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由于</a:t>
              </a:r>
            </a:p>
          </p:txBody>
        </p:sp>
      </p:grpSp>
      <p:grpSp>
        <p:nvGrpSpPr>
          <p:cNvPr id="26639" name="Group 15"/>
          <p:cNvGrpSpPr/>
          <p:nvPr/>
        </p:nvGrpSpPr>
        <p:grpSpPr>
          <a:xfrm>
            <a:off x="828675" y="5032375"/>
            <a:ext cx="6445250" cy="762000"/>
            <a:chOff x="0" y="0"/>
            <a:chExt cx="4060" cy="480"/>
          </a:xfrm>
        </p:grpSpPr>
        <p:graphicFrame>
          <p:nvGraphicFramePr>
            <p:cNvPr id="25615" name="Object 16"/>
            <p:cNvGraphicFramePr/>
            <p:nvPr/>
          </p:nvGraphicFramePr>
          <p:xfrm>
            <a:off x="2060" y="0"/>
            <a:ext cx="2000" cy="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7" r:id="rId11" imgW="1588135" imgH="330200" progId="Equation.DSMT4">
                    <p:embed/>
                  </p:oleObj>
                </mc:Choice>
                <mc:Fallback>
                  <p:oleObj r:id="rId11" imgW="1588135" imgH="330200" progId="Equation.DSMT4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060" y="0"/>
                          <a:ext cx="2000" cy="4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6" name="Rectangle 23"/>
            <p:cNvSpPr/>
            <p:nvPr/>
          </p:nvSpPr>
          <p:spPr>
            <a:xfrm>
              <a:off x="0" y="85"/>
              <a:ext cx="1724" cy="29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>
              <a:spAutoFit/>
            </a:bodyPr>
            <a:lstStyle/>
            <a:p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而辅助线上 的积分</a:t>
              </a:r>
            </a:p>
          </p:txBody>
        </p:sp>
      </p:grpSp>
      <p:graphicFrame>
        <p:nvGraphicFramePr>
          <p:cNvPr id="25617" name="Object 18"/>
          <p:cNvGraphicFramePr/>
          <p:nvPr/>
        </p:nvGraphicFramePr>
        <p:xfrm>
          <a:off x="4379913" y="2887663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8" r:id="rId13" imgW="114300" imgH="215900" progId="Equation.3">
                  <p:embed/>
                </p:oleObj>
              </mc:Choice>
              <mc:Fallback>
                <p:oleObj r:id="rId13" imgW="114300" imgH="215900" progId="Equation.3">
                  <p:embed/>
                  <p:pic>
                    <p:nvPicPr>
                      <p:cNvPr id="0" name="图片 32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379913" y="2887663"/>
                        <a:ext cx="1143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8" name="Text Box 60"/>
          <p:cNvSpPr txBox="1"/>
          <p:nvPr/>
        </p:nvSpPr>
        <p:spPr>
          <a:xfrm>
            <a:off x="6994525" y="1355725"/>
            <a:ext cx="792163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</a:p>
        </p:txBody>
      </p:sp>
      <p:grpSp>
        <p:nvGrpSpPr>
          <p:cNvPr id="25619" name="Group 20"/>
          <p:cNvGrpSpPr/>
          <p:nvPr/>
        </p:nvGrpSpPr>
        <p:grpSpPr>
          <a:xfrm>
            <a:off x="6697980" y="257175"/>
            <a:ext cx="2209800" cy="2272819"/>
            <a:chOff x="0" y="0"/>
            <a:chExt cx="1728" cy="1739"/>
          </a:xfrm>
        </p:grpSpPr>
        <p:sp>
          <p:nvSpPr>
            <p:cNvPr id="25620" name="Text Box 27"/>
            <p:cNvSpPr txBox="1"/>
            <p:nvPr/>
          </p:nvSpPr>
          <p:spPr>
            <a:xfrm>
              <a:off x="1440" y="945"/>
              <a:ext cx="288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25621" name="Oval 28"/>
            <p:cNvSpPr/>
            <p:nvPr/>
          </p:nvSpPr>
          <p:spPr>
            <a:xfrm>
              <a:off x="144" y="42"/>
              <a:ext cx="1392" cy="1392"/>
            </a:xfrm>
            <a:prstGeom prst="ellipse">
              <a:avLst/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22" name="Line 29"/>
            <p:cNvSpPr/>
            <p:nvPr/>
          </p:nvSpPr>
          <p:spPr>
            <a:xfrm flipV="1">
              <a:off x="864" y="186"/>
              <a:ext cx="384" cy="528"/>
            </a:xfrm>
            <a:prstGeom prst="line">
              <a:avLst/>
            </a:prstGeom>
            <a:ln w="19050" cap="sq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graphicFrame>
          <p:nvGraphicFramePr>
            <p:cNvPr id="25623" name="Object 24"/>
            <p:cNvGraphicFramePr/>
            <p:nvPr/>
          </p:nvGraphicFramePr>
          <p:xfrm>
            <a:off x="267" y="63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39" r:id="rId15" imgW="114935" imgH="127635" progId="Equation.3">
                    <p:embed/>
                  </p:oleObj>
                </mc:Choice>
                <mc:Fallback>
                  <p:oleObj r:id="rId15" imgW="114935" imgH="127635" progId="Equation.3">
                    <p:embed/>
                    <p:pic>
                      <p:nvPicPr>
                        <p:cNvPr id="0" name="图片 329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67" y="63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4" name="Object 25"/>
            <p:cNvGraphicFramePr/>
            <p:nvPr/>
          </p:nvGraphicFramePr>
          <p:xfrm>
            <a:off x="294" y="577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r:id="rId17" imgW="114935" imgH="127635" progId="Equation.3">
                    <p:embed/>
                  </p:oleObj>
                </mc:Choice>
                <mc:Fallback>
                  <p:oleObj r:id="rId17" imgW="114935" imgH="127635" progId="Equation.3">
                    <p:embed/>
                    <p:pic>
                      <p:nvPicPr>
                        <p:cNvPr id="0" name="图片 329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94" y="577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5" name="Object 26"/>
            <p:cNvGraphicFramePr/>
            <p:nvPr/>
          </p:nvGraphicFramePr>
          <p:xfrm>
            <a:off x="770" y="0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1" r:id="rId18" imgW="114935" imgH="127635" progId="Equation.3">
                    <p:embed/>
                  </p:oleObj>
                </mc:Choice>
                <mc:Fallback>
                  <p:oleObj r:id="rId18" imgW="114935" imgH="127635" progId="Equation.3">
                    <p:embed/>
                    <p:pic>
                      <p:nvPicPr>
                        <p:cNvPr id="0" name="图片 3287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70" y="0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6" name="Object 27"/>
            <p:cNvGraphicFramePr/>
            <p:nvPr/>
          </p:nvGraphicFramePr>
          <p:xfrm>
            <a:off x="1244" y="0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2" r:id="rId19" imgW="114935" imgH="127635" progId="Equation.3">
                    <p:embed/>
                  </p:oleObj>
                </mc:Choice>
                <mc:Fallback>
                  <p:oleObj r:id="rId19" imgW="114935" imgH="127635" progId="Equation.3">
                    <p:embed/>
                    <p:pic>
                      <p:nvPicPr>
                        <p:cNvPr id="0" name="图片 329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44" y="0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7" name="Object 28"/>
            <p:cNvGraphicFramePr/>
            <p:nvPr/>
          </p:nvGraphicFramePr>
          <p:xfrm>
            <a:off x="741" y="577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3" r:id="rId20" imgW="114935" imgH="127635" progId="Equation.3">
                    <p:embed/>
                  </p:oleObj>
                </mc:Choice>
                <mc:Fallback>
                  <p:oleObj r:id="rId20" imgW="114935" imgH="127635" progId="Equation.3">
                    <p:embed/>
                    <p:pic>
                      <p:nvPicPr>
                        <p:cNvPr id="0" name="图片 3293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41" y="577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8" name="Object 29"/>
            <p:cNvGraphicFramePr/>
            <p:nvPr/>
          </p:nvGraphicFramePr>
          <p:xfrm>
            <a:off x="1244" y="577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4" r:id="rId21" imgW="114935" imgH="127635" progId="Equation.3">
                    <p:embed/>
                  </p:oleObj>
                </mc:Choice>
                <mc:Fallback>
                  <p:oleObj r:id="rId21" imgW="114935" imgH="127635" progId="Equation.3">
                    <p:embed/>
                    <p:pic>
                      <p:nvPicPr>
                        <p:cNvPr id="0" name="图片 3291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44" y="577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9" name="Object 30"/>
            <p:cNvGraphicFramePr/>
            <p:nvPr/>
          </p:nvGraphicFramePr>
          <p:xfrm>
            <a:off x="323" y="1034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5" r:id="rId22" imgW="114935" imgH="127635" progId="Equation.3">
                    <p:embed/>
                  </p:oleObj>
                </mc:Choice>
                <mc:Fallback>
                  <p:oleObj r:id="rId22" imgW="114935" imgH="127635" progId="Equation.3">
                    <p:embed/>
                    <p:pic>
                      <p:nvPicPr>
                        <p:cNvPr id="0" name="图片 328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23" y="1034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0" name="Object 31"/>
            <p:cNvGraphicFramePr/>
            <p:nvPr/>
          </p:nvGraphicFramePr>
          <p:xfrm>
            <a:off x="720" y="1034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6" r:id="rId23" imgW="114935" imgH="127635" progId="Equation.3">
                    <p:embed/>
                  </p:oleObj>
                </mc:Choice>
                <mc:Fallback>
                  <p:oleObj r:id="rId23" imgW="114935" imgH="127635" progId="Equation.3">
                    <p:embed/>
                    <p:pic>
                      <p:nvPicPr>
                        <p:cNvPr id="0" name="图片 3289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20" y="1034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31" name="Object 32"/>
            <p:cNvGraphicFramePr/>
            <p:nvPr/>
          </p:nvGraphicFramePr>
          <p:xfrm>
            <a:off x="1244" y="1034"/>
            <a:ext cx="25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7" r:id="rId24" imgW="114935" imgH="127635" progId="Equation.3">
                    <p:embed/>
                  </p:oleObj>
                </mc:Choice>
                <mc:Fallback>
                  <p:oleObj r:id="rId24" imgW="114935" imgH="127635" progId="Equation.3">
                    <p:embed/>
                    <p:pic>
                      <p:nvPicPr>
                        <p:cNvPr id="0" name="图片 3292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244" y="1034"/>
                          <a:ext cx="252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32" name="Text Box 39"/>
            <p:cNvSpPr txBox="1"/>
            <p:nvPr/>
          </p:nvSpPr>
          <p:spPr>
            <a:xfrm>
              <a:off x="1104" y="281"/>
              <a:ext cx="432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R</a:t>
              </a:r>
            </a:p>
          </p:txBody>
        </p:sp>
        <p:sp>
          <p:nvSpPr>
            <p:cNvPr id="25633" name="Text Box 40"/>
            <p:cNvSpPr txBox="1"/>
            <p:nvPr/>
          </p:nvSpPr>
          <p:spPr>
            <a:xfrm>
              <a:off x="432" y="234"/>
              <a:ext cx="720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B/</a:t>
              </a:r>
              <a:r>
                <a:rPr lang="en-US" altLang="zh-CN" sz="2000" b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d</a:t>
              </a:r>
              <a:r>
                <a:rPr lang="en-US" altLang="zh-CN" sz="20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sp>
          <p:nvSpPr>
            <p:cNvPr id="25634" name="Rectangle 41"/>
            <p:cNvSpPr/>
            <p:nvPr/>
          </p:nvSpPr>
          <p:spPr>
            <a:xfrm>
              <a:off x="240" y="1050"/>
              <a:ext cx="1200" cy="48"/>
            </a:xfrm>
            <a:prstGeom prst="rect">
              <a:avLst/>
            </a:prstGeom>
            <a:solidFill>
              <a:srgbClr val="FF6600"/>
            </a:solidFill>
            <a:ln w="12700" cap="sq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35" name="Oval 42"/>
            <p:cNvSpPr/>
            <p:nvPr/>
          </p:nvSpPr>
          <p:spPr>
            <a:xfrm>
              <a:off x="816" y="666"/>
              <a:ext cx="48" cy="48"/>
            </a:xfrm>
            <a:prstGeom prst="ellipse">
              <a:avLst/>
            </a:prstGeom>
            <a:solidFill>
              <a:srgbClr val="000099"/>
            </a:solidFill>
            <a:ln w="12700" cap="sq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36" name="Text Box 43"/>
            <p:cNvSpPr txBox="1"/>
            <p:nvPr/>
          </p:nvSpPr>
          <p:spPr>
            <a:xfrm>
              <a:off x="672" y="425"/>
              <a:ext cx="240" cy="399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o</a:t>
              </a:r>
            </a:p>
          </p:txBody>
        </p:sp>
        <p:sp>
          <p:nvSpPr>
            <p:cNvPr id="25637" name="Text Box 44"/>
            <p:cNvSpPr txBox="1"/>
            <p:nvPr/>
          </p:nvSpPr>
          <p:spPr>
            <a:xfrm>
              <a:off x="0" y="945"/>
              <a:ext cx="288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25638" name="Line 45"/>
            <p:cNvSpPr/>
            <p:nvPr/>
          </p:nvSpPr>
          <p:spPr>
            <a:xfrm>
              <a:off x="240" y="1098"/>
              <a:ext cx="0" cy="52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39" name="Line 46"/>
            <p:cNvSpPr/>
            <p:nvPr/>
          </p:nvSpPr>
          <p:spPr>
            <a:xfrm>
              <a:off x="1440" y="1098"/>
              <a:ext cx="0" cy="528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40" name="Line 47"/>
            <p:cNvSpPr/>
            <p:nvPr/>
          </p:nvSpPr>
          <p:spPr>
            <a:xfrm>
              <a:off x="1008" y="1578"/>
              <a:ext cx="432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25641" name="Line 48"/>
            <p:cNvSpPr/>
            <p:nvPr/>
          </p:nvSpPr>
          <p:spPr>
            <a:xfrm flipH="1">
              <a:off x="240" y="1578"/>
              <a:ext cx="528" cy="0"/>
            </a:xfrm>
            <a:prstGeom prst="line">
              <a:avLst/>
            </a:prstGeom>
            <a:ln w="12700" cap="sq" cmpd="sng">
              <a:solidFill>
                <a:schemeClr val="tx1"/>
              </a:solidFill>
              <a:prstDash val="solid"/>
              <a:round/>
              <a:headEnd type="none" w="med" len="med"/>
              <a:tailEnd type="triangle" w="sm" len="sm"/>
            </a:ln>
          </p:spPr>
        </p:sp>
        <p:sp>
          <p:nvSpPr>
            <p:cNvPr id="25642" name="Text Box 49"/>
            <p:cNvSpPr txBox="1"/>
            <p:nvPr/>
          </p:nvSpPr>
          <p:spPr>
            <a:xfrm>
              <a:off x="768" y="1434"/>
              <a:ext cx="240" cy="30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0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L</a:t>
              </a:r>
            </a:p>
          </p:txBody>
        </p:sp>
      </p:grpSp>
      <p:grpSp>
        <p:nvGrpSpPr>
          <p:cNvPr id="3" name="Group 44"/>
          <p:cNvGrpSpPr/>
          <p:nvPr/>
        </p:nvGrpSpPr>
        <p:grpSpPr>
          <a:xfrm>
            <a:off x="7046595" y="1186180"/>
            <a:ext cx="1447800" cy="460834"/>
            <a:chOff x="0" y="0"/>
            <a:chExt cx="912" cy="224"/>
          </a:xfrm>
        </p:grpSpPr>
        <p:sp>
          <p:nvSpPr>
            <p:cNvPr id="25644" name="Line 51"/>
            <p:cNvSpPr/>
            <p:nvPr/>
          </p:nvSpPr>
          <p:spPr>
            <a:xfrm flipH="1">
              <a:off x="0" y="7"/>
              <a:ext cx="474" cy="210"/>
            </a:xfrm>
            <a:prstGeom prst="line">
              <a:avLst/>
            </a:prstGeom>
            <a:ln w="28575" cap="sq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45" name="Line 52"/>
            <p:cNvSpPr/>
            <p:nvPr/>
          </p:nvSpPr>
          <p:spPr>
            <a:xfrm>
              <a:off x="474" y="7"/>
              <a:ext cx="438" cy="210"/>
            </a:xfrm>
            <a:prstGeom prst="line">
              <a:avLst/>
            </a:prstGeom>
            <a:ln w="38100" cap="sq" cmpd="sng">
              <a:solidFill>
                <a:srgbClr val="000099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646" name="Text Box 53"/>
            <p:cNvSpPr txBox="1"/>
            <p:nvPr/>
          </p:nvSpPr>
          <p:spPr>
            <a:xfrm>
              <a:off x="384" y="0"/>
              <a:ext cx="240" cy="22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</a:p>
          </p:txBody>
        </p:sp>
      </p:grpSp>
      <p:grpSp>
        <p:nvGrpSpPr>
          <p:cNvPr id="25647" name="Group 48"/>
          <p:cNvGrpSpPr/>
          <p:nvPr/>
        </p:nvGrpSpPr>
        <p:grpSpPr>
          <a:xfrm>
            <a:off x="7096125" y="549275"/>
            <a:ext cx="1371600" cy="1295400"/>
            <a:chOff x="0" y="0"/>
            <a:chExt cx="1008" cy="1008"/>
          </a:xfrm>
        </p:grpSpPr>
        <p:sp>
          <p:nvSpPr>
            <p:cNvPr id="25648" name="Oval 55"/>
            <p:cNvSpPr/>
            <p:nvPr/>
          </p:nvSpPr>
          <p:spPr>
            <a:xfrm>
              <a:off x="240" y="240"/>
              <a:ext cx="528" cy="528"/>
            </a:xfrm>
            <a:prstGeom prst="ellipse">
              <a:avLst/>
            </a:prstGeom>
            <a:noFill/>
            <a:ln w="28575" cap="sq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49" name="Oval 56"/>
            <p:cNvSpPr/>
            <p:nvPr/>
          </p:nvSpPr>
          <p:spPr>
            <a:xfrm>
              <a:off x="0" y="0"/>
              <a:ext cx="1008" cy="1008"/>
            </a:xfrm>
            <a:prstGeom prst="ellipse">
              <a:avLst/>
            </a:prstGeom>
            <a:noFill/>
            <a:ln w="28575" cap="sq" cmpd="sng">
              <a:solidFill>
                <a:srgbClr val="8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/>
            <a:lstStyle/>
            <a:p>
              <a:endParaRPr lang="zh-CN" altLang="en-US" sz="24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650" name="Line 57"/>
            <p:cNvSpPr/>
            <p:nvPr/>
          </p:nvSpPr>
          <p:spPr>
            <a:xfrm flipH="1">
              <a:off x="96" y="96"/>
              <a:ext cx="96" cy="144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25651" name="Line 58"/>
            <p:cNvSpPr/>
            <p:nvPr/>
          </p:nvSpPr>
          <p:spPr>
            <a:xfrm flipH="1">
              <a:off x="240" y="288"/>
              <a:ext cx="96" cy="144"/>
            </a:xfrm>
            <a:prstGeom prst="line">
              <a:avLst/>
            </a:prstGeom>
            <a:ln w="38100" cap="sq" cmpd="sng">
              <a:solidFill>
                <a:srgbClr val="800000"/>
              </a:solidFill>
              <a:prstDash val="solid"/>
              <a:round/>
              <a:headEnd type="none" w="med" len="med"/>
              <a:tailEnd type="arrow" w="med" len="med"/>
            </a:ln>
          </p:spPr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E84CBF-A88A-2F70-C961-C77B383122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BAE1E2D-F975-BCAF-5B38-B66A3E043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BCDB10-547F-2709-08CB-73C2BE307361}"/>
              </a:ext>
            </a:extLst>
          </p:cNvPr>
          <p:cNvSpPr txBox="1"/>
          <p:nvPr/>
        </p:nvSpPr>
        <p:spPr>
          <a:xfrm>
            <a:off x="1804407" y="267324"/>
            <a:ext cx="48013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电磁感应与相对性原理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6C98B06-6C27-2D07-CCB5-1E1250909C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62" y="1944432"/>
            <a:ext cx="3023592" cy="3868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625FBA4-3CA0-ABC3-3E0B-FB137EFE3A5C}"/>
              </a:ext>
            </a:extLst>
          </p:cNvPr>
          <p:cNvSpPr txBox="1"/>
          <p:nvPr/>
        </p:nvSpPr>
        <p:spPr>
          <a:xfrm>
            <a:off x="3629000" y="1731735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线圈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坐标系：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电动势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磁铁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坐标系：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动生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电动势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E381B3-6217-9810-4D9F-5A0239DA2AD6}"/>
              </a:ext>
            </a:extLst>
          </p:cNvPr>
          <p:cNvSpPr txBox="1"/>
          <p:nvPr/>
        </p:nvSpPr>
        <p:spPr>
          <a:xfrm>
            <a:off x="3629000" y="3279835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争议：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洛伦兹力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涡旋电场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哪个更本质？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BCE9E2-A744-66F9-768C-846E044F9E16}"/>
              </a:ext>
            </a:extLst>
          </p:cNvPr>
          <p:cNvSpPr txBox="1"/>
          <p:nvPr/>
        </p:nvSpPr>
        <p:spPr>
          <a:xfrm>
            <a:off x="3640968" y="4707370"/>
            <a:ext cx="5119404" cy="1123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电场和磁场在不同坐标系下的变换：洛伦兹变化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E52A87A-E707-A6B5-198D-D44F1B705CDD}"/>
              </a:ext>
            </a:extLst>
          </p:cNvPr>
          <p:cNvSpPr txBox="1"/>
          <p:nvPr/>
        </p:nvSpPr>
        <p:spPr>
          <a:xfrm>
            <a:off x="4290224" y="4029846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电磁场的统一性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60F0B7D-C702-4B22-85DA-C6B07040F5FC}"/>
              </a:ext>
            </a:extLst>
          </p:cNvPr>
          <p:cNvSpPr txBox="1"/>
          <p:nvPr/>
        </p:nvSpPr>
        <p:spPr>
          <a:xfrm>
            <a:off x="236317" y="1104026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感生电动势和动生电动势取决于坐标系的选择。</a:t>
            </a:r>
          </a:p>
        </p:txBody>
      </p:sp>
    </p:spTree>
    <p:extLst>
      <p:ext uri="{BB962C8B-B14F-4D97-AF65-F5344CB8AC3E}">
        <p14:creationId xmlns:p14="http://schemas.microsoft.com/office/powerpoint/2010/main" val="429171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11760" y="2564904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dirty="0">
                <a:latin typeface="黑体" pitchFamily="49" charset="-122"/>
                <a:ea typeface="黑体" pitchFamily="49" charset="-122"/>
              </a:rPr>
              <a:t>二、自感与互感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9749EF3-B2A0-523E-C5D0-13DDB96516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3579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283845" y="180400"/>
            <a:ext cx="3822065" cy="584775"/>
          </a:xfrm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、互感现象</a:t>
            </a:r>
          </a:p>
        </p:txBody>
      </p:sp>
      <p:sp>
        <p:nvSpPr>
          <p:cNvPr id="6" name="矩形 5"/>
          <p:cNvSpPr/>
          <p:nvPr/>
        </p:nvSpPr>
        <p:spPr>
          <a:xfrm>
            <a:off x="22225" y="823243"/>
            <a:ext cx="9121775" cy="146745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3200" b="1" dirty="0">
                <a:solidFill>
                  <a:srgbClr val="66003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互感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：其它电路中电流变化在回路中引起感应电动势的现象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971600" y="3329275"/>
          <a:ext cx="311594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4" imgW="1574800" imgH="393700" progId="Equation.DSMT4">
                  <p:embed/>
                </p:oleObj>
              </mc:Choice>
              <mc:Fallback>
                <p:oleObj name="Equation" r:id="rId4" imgW="1574800" imgH="393700" progId="Equation.DSMT4">
                  <p:embed/>
                  <p:pic>
                    <p:nvPicPr>
                      <p:cNvPr id="11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71600" y="3329275"/>
                        <a:ext cx="3115945" cy="7778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8"/>
          <p:cNvGraphicFramePr>
            <a:graphicFrameLocks noChangeAspect="1"/>
          </p:cNvGraphicFramePr>
          <p:nvPr/>
        </p:nvGraphicFramePr>
        <p:xfrm>
          <a:off x="971600" y="4293096"/>
          <a:ext cx="30956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Equation" r:id="rId6" imgW="1574800" imgH="393700" progId="Equation.DSMT4">
                  <p:embed/>
                </p:oleObj>
              </mc:Choice>
              <mc:Fallback>
                <p:oleObj name="Equation" r:id="rId6" imgW="1574800" imgH="393700" progId="Equation.DSMT4">
                  <p:embed/>
                  <p:pic>
                    <p:nvPicPr>
                      <p:cNvPr id="12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71600" y="4293096"/>
                        <a:ext cx="3095625" cy="76993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/>
        </p:nvGraphicFramePr>
        <p:xfrm>
          <a:off x="1619672" y="2492896"/>
          <a:ext cx="1744980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r:id="rId8" imgW="749300" imgH="215900" progId="Equation.KSEE3">
                  <p:embed/>
                </p:oleObj>
              </mc:Choice>
              <mc:Fallback>
                <p:oleObj r:id="rId8" imgW="749300" imgH="215900" progId="Equation.KSEE3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19672" y="2492896"/>
                        <a:ext cx="1744980" cy="5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1259632" y="5445224"/>
          <a:ext cx="2737893" cy="5895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9" r:id="rId10" imgW="1002665" imgH="215900" progId="Equation.3">
                  <p:embed/>
                </p:oleObj>
              </mc:Choice>
              <mc:Fallback>
                <p:oleObj r:id="rId10" imgW="1002665" imgH="215900" progId="Equation.3">
                  <p:embed/>
                  <p:pic>
                    <p:nvPicPr>
                      <p:cNvPr id="14" name="Object 1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59632" y="5445224"/>
                        <a:ext cx="2737893" cy="58953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22" name="Picture 4" descr="Ne337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4836" y="2060848"/>
            <a:ext cx="4642944" cy="307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7C1C5DC-56AB-C05A-404C-357E1C92E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6248B9-6196-4752-9073-88F13266E7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0105235-88EE-431A-A5EA-6B0D106ACF8C}"/>
              </a:ext>
            </a:extLst>
          </p:cNvPr>
          <p:cNvSpPr txBox="1"/>
          <p:nvPr/>
        </p:nvSpPr>
        <p:spPr>
          <a:xfrm>
            <a:off x="4427984" y="5445224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互感系数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BA276B6-141A-42CC-851B-B2B351B061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85163"/>
            <a:ext cx="3786188" cy="584775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2.</a:t>
            </a:r>
            <a:r>
              <a:rPr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自感现象</a:t>
            </a:r>
          </a:p>
        </p:txBody>
      </p:sp>
      <p:pic>
        <p:nvPicPr>
          <p:cNvPr id="33797" name="Picture 8">
            <a:extLst>
              <a:ext uri="{FF2B5EF4-FFF2-40B4-BE49-F238E27FC236}">
                <a16:creationId xmlns:a16="http://schemas.microsoft.com/office/drawing/2014/main" id="{29AB5629-119A-48BD-A042-376871F18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244" y="3510813"/>
            <a:ext cx="3255962" cy="256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>
          <a:xfrm>
            <a:off x="-252536" y="1034300"/>
            <a:ext cx="5765200" cy="129554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b="1" dirty="0">
                <a:solidFill>
                  <a:srgbClr val="660033"/>
                </a:solidFill>
              </a:rPr>
              <a:t>自感</a:t>
            </a:r>
            <a:r>
              <a:rPr lang="zh-CN" altLang="en-US" b="1" dirty="0"/>
              <a:t>：因线圈中电流变化而在线圈自身产生感应电动势的现象。</a:t>
            </a:r>
            <a:r>
              <a:rPr lang="zh-CN" altLang="en-US" dirty="0"/>
              <a:t> </a:t>
            </a: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148064"/>
              </p:ext>
            </p:extLst>
          </p:nvPr>
        </p:nvGraphicFramePr>
        <p:xfrm>
          <a:off x="1328895" y="4221088"/>
          <a:ext cx="3275965" cy="957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r:id="rId4" imgW="1181100" imgH="393700" progId="Equations">
                  <p:embed/>
                </p:oleObj>
              </mc:Choice>
              <mc:Fallback>
                <p:oleObj r:id="rId4" imgW="1181100" imgH="393700" progId="Equations">
                  <p:embed/>
                  <p:pic>
                    <p:nvPicPr>
                      <p:cNvPr id="6" name="Object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28895" y="4221088"/>
                        <a:ext cx="3275965" cy="9575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/>
          <p:nvPr>
            <p:extLst>
              <p:ext uri="{D42A27DB-BD31-4B8C-83A1-F6EECF244321}">
                <p14:modId xmlns:p14="http://schemas.microsoft.com/office/powerpoint/2010/main" val="1342982106"/>
              </p:ext>
            </p:extLst>
          </p:nvPr>
        </p:nvGraphicFramePr>
        <p:xfrm>
          <a:off x="1618814" y="2832340"/>
          <a:ext cx="1616710" cy="591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r:id="rId6" imgW="1079500" imgH="466725" progId="Equation.KSEE3">
                  <p:embed/>
                </p:oleObj>
              </mc:Choice>
              <mc:Fallback>
                <p:oleObj r:id="rId6" imgW="1079500" imgH="466725" progId="Equation.KSEE3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18814" y="2832340"/>
                        <a:ext cx="1616710" cy="591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右箭头 7"/>
          <p:cNvSpPr/>
          <p:nvPr/>
        </p:nvSpPr>
        <p:spPr>
          <a:xfrm rot="5400000">
            <a:off x="2372755" y="3602873"/>
            <a:ext cx="504190" cy="28765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A1259FD-A91B-EA36-6DC2-444046AFC2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6248B9-6196-4752-9073-88F13266E7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6" name="Picture 2" descr="https://img1.baidu.com/it/u=241522924,1576864354&amp;fm=253&amp;fmt=auto&amp;app=138&amp;f=JPEG?w=469&amp;h=287">
            <a:extLst>
              <a:ext uri="{FF2B5EF4-FFF2-40B4-BE49-F238E27FC236}">
                <a16:creationId xmlns:a16="http://schemas.microsoft.com/office/drawing/2014/main" id="{575FDF24-FE7E-4070-9E34-9ACA335FE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018" y="745774"/>
            <a:ext cx="3786188" cy="231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85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文本框 4"/>
          <p:cNvSpPr txBox="1"/>
          <p:nvPr/>
        </p:nvSpPr>
        <p:spPr>
          <a:xfrm>
            <a:off x="409329" y="177512"/>
            <a:ext cx="3894015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自感及互感的计算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2340" y="1474831"/>
            <a:ext cx="24790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）从定义式出发</a:t>
            </a:r>
          </a:p>
        </p:txBody>
      </p:sp>
      <p:graphicFrame>
        <p:nvGraphicFramePr>
          <p:cNvPr id="6" name="对象 5"/>
          <p:cNvGraphicFramePr/>
          <p:nvPr>
            <p:extLst>
              <p:ext uri="{D42A27DB-BD31-4B8C-83A1-F6EECF244321}">
                <p14:modId xmlns:p14="http://schemas.microsoft.com/office/powerpoint/2010/main" val="1301167528"/>
              </p:ext>
            </p:extLst>
          </p:nvPr>
        </p:nvGraphicFramePr>
        <p:xfrm>
          <a:off x="3509530" y="1488483"/>
          <a:ext cx="1490345" cy="447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r:id="rId3" imgW="1079500" imgH="466725" progId="Equation.KSEE3">
                  <p:embed/>
                </p:oleObj>
              </mc:Choice>
              <mc:Fallback>
                <p:oleObj r:id="rId3" imgW="1079500" imgH="466725" progId="Equation.KSEE3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09530" y="1488483"/>
                        <a:ext cx="1490345" cy="447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96200" y="2403836"/>
            <a:ext cx="20193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螺线管自感：</a:t>
            </a:r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7459271"/>
              </p:ext>
            </p:extLst>
          </p:nvPr>
        </p:nvGraphicFramePr>
        <p:xfrm>
          <a:off x="3449612" y="2143283"/>
          <a:ext cx="2503591" cy="995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5" imgW="989965" imgH="393700" progId="Equation.DSMT4">
                  <p:embed/>
                </p:oleObj>
              </mc:Choice>
              <mc:Fallback>
                <p:oleObj name="Equation" r:id="rId5" imgW="989965" imgH="393700" progId="Equation.DSMT4">
                  <p:embed/>
                  <p:pic>
                    <p:nvPicPr>
                      <p:cNvPr id="276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9612" y="2143283"/>
                        <a:ext cx="2503591" cy="9953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889125" y="3464155"/>
            <a:ext cx="26314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共轴长圆筒自感：</a:t>
            </a:r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03957"/>
              </p:ext>
            </p:extLst>
          </p:nvPr>
        </p:nvGraphicFramePr>
        <p:xfrm>
          <a:off x="3529783" y="3346413"/>
          <a:ext cx="2686082" cy="96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7" imgW="1206500" imgH="431800" progId="Equation.3">
                  <p:embed/>
                </p:oleObj>
              </mc:Choice>
              <mc:Fallback>
                <p:oleObj name="Equation" r:id="rId7" imgW="1206500" imgH="431800" progId="Equation.3">
                  <p:embed/>
                  <p:pic>
                    <p:nvPicPr>
                      <p:cNvPr id="92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9783" y="3346413"/>
                        <a:ext cx="2686082" cy="961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0" name="Picture 4" descr="Ne34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975722"/>
            <a:ext cx="1496695" cy="267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1794109-9FE9-D43A-74E3-AC5C6BBD301D}"/>
              </a:ext>
            </a:extLst>
          </p:cNvPr>
          <p:cNvSpPr txBox="1"/>
          <p:nvPr/>
        </p:nvSpPr>
        <p:spPr>
          <a:xfrm>
            <a:off x="573121" y="4626027"/>
            <a:ext cx="18870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）实验获得</a:t>
            </a:r>
          </a:p>
        </p:txBody>
      </p:sp>
      <p:graphicFrame>
        <p:nvGraphicFramePr>
          <p:cNvPr id="21" name="Object 7">
            <a:extLst>
              <a:ext uri="{FF2B5EF4-FFF2-40B4-BE49-F238E27FC236}">
                <a16:creationId xmlns:a16="http://schemas.microsoft.com/office/drawing/2014/main" id="{0A4470FA-CB0C-AB73-75FF-FB8178B77E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696249"/>
              </p:ext>
            </p:extLst>
          </p:nvPr>
        </p:nvGraphicFramePr>
        <p:xfrm>
          <a:off x="3092801" y="4521884"/>
          <a:ext cx="2860402" cy="8361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r:id="rId10" imgW="1181100" imgH="393700" progId="Equations">
                  <p:embed/>
                </p:oleObj>
              </mc:Choice>
              <mc:Fallback>
                <p:oleObj r:id="rId10" imgW="1181100" imgH="393700" progId="Equations">
                  <p:embed/>
                  <p:pic>
                    <p:nvPicPr>
                      <p:cNvPr id="6" name="Object 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92801" y="4521884"/>
                        <a:ext cx="2860402" cy="836109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E20B52-4342-0EDC-B9BF-17D2D9228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6248B9-6196-4752-9073-88F13266E7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F374AE8-2A76-E7F6-4BBE-B8A20583F7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587333"/>
              </p:ext>
            </p:extLst>
          </p:nvPr>
        </p:nvGraphicFramePr>
        <p:xfrm>
          <a:off x="3106188" y="5212037"/>
          <a:ext cx="1954296" cy="1486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12" imgW="583920" imgH="444240" progId="Equation.DSMT4">
                  <p:embed/>
                </p:oleObj>
              </mc:Choice>
              <mc:Fallback>
                <p:oleObj name="Equation" r:id="rId12" imgW="58392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106188" y="5212037"/>
                        <a:ext cx="1954296" cy="14866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0165AA47-9D09-BEA3-468A-E6C40348DA6E}"/>
              </a:ext>
            </a:extLst>
          </p:cNvPr>
          <p:cNvSpPr txBox="1"/>
          <p:nvPr/>
        </p:nvSpPr>
        <p:spPr>
          <a:xfrm>
            <a:off x="573121" y="91871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自感：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1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B77884-663D-CCFD-06DA-90D42057E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6248B9-6196-4752-9073-88F13266E7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B1F009E4-362D-9313-D995-09EF45C425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4439766"/>
              </p:ext>
            </p:extLst>
          </p:nvPr>
        </p:nvGraphicFramePr>
        <p:xfrm>
          <a:off x="1725043" y="1757827"/>
          <a:ext cx="1744980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r:id="rId3" imgW="749300" imgH="215900" progId="Equation.KSEE3">
                  <p:embed/>
                </p:oleObj>
              </mc:Choice>
              <mc:Fallback>
                <p:oleObj r:id="rId3" imgW="749300" imgH="215900" progId="Equation.KSEE3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25043" y="1757827"/>
                        <a:ext cx="1744980" cy="5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B2BD022-AF7C-E505-681C-89BF4F5B6305}"/>
              </a:ext>
            </a:extLst>
          </p:cNvPr>
          <p:cNvSpPr txBox="1"/>
          <p:nvPr/>
        </p:nvSpPr>
        <p:spPr>
          <a:xfrm>
            <a:off x="458350" y="368882"/>
            <a:ext cx="1266693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互感：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CFA7D76C-017D-6B11-DB93-36C9D12515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588261"/>
              </p:ext>
            </p:extLst>
          </p:nvPr>
        </p:nvGraphicFramePr>
        <p:xfrm>
          <a:off x="3887676" y="1757827"/>
          <a:ext cx="1774825" cy="541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r:id="rId5" imgW="762000" imgH="215900" progId="Equation.KSEE3">
                  <p:embed/>
                </p:oleObj>
              </mc:Choice>
              <mc:Fallback>
                <p:oleObj r:id="rId5" imgW="762000" imgH="215900" progId="Equation.KSEE3">
                  <p:embed/>
                  <p:pic>
                    <p:nvPicPr>
                      <p:cNvPr id="14" name="对象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887676" y="1757827"/>
                        <a:ext cx="1774825" cy="541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5">
            <a:extLst>
              <a:ext uri="{FF2B5EF4-FFF2-40B4-BE49-F238E27FC236}">
                <a16:creationId xmlns:a16="http://schemas.microsoft.com/office/drawing/2014/main" id="{6B1772A9-C0D5-2903-6C27-FCE2D64724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555" y="462508"/>
            <a:ext cx="3005370" cy="2376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7641B98B-F2B1-49A4-79F6-CCBCF8771F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26674"/>
              </p:ext>
            </p:extLst>
          </p:nvPr>
        </p:nvGraphicFramePr>
        <p:xfrm>
          <a:off x="1900238" y="4605338"/>
          <a:ext cx="3040062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Equation" r:id="rId8" imgW="1574800" imgH="393700" progId="Equation.DSMT4">
                  <p:embed/>
                </p:oleObj>
              </mc:Choice>
              <mc:Fallback>
                <p:oleObj name="Equation" r:id="rId8" imgW="1574800" imgH="393700" progId="Equation.DSMT4">
                  <p:embed/>
                  <p:pic>
                    <p:nvPicPr>
                      <p:cNvPr id="19" name="Object 5">
                        <a:extLst>
                          <a:ext uri="{FF2B5EF4-FFF2-40B4-BE49-F238E27FC236}">
                            <a16:creationId xmlns:a16="http://schemas.microsoft.com/office/drawing/2014/main" id="{0CB78807-83CB-B4FD-20AB-AAB39ACF13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00238" y="4605338"/>
                        <a:ext cx="3040062" cy="76041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A4ACCE3A-0C6A-8FB8-69ED-7278F55EC405}"/>
              </a:ext>
            </a:extLst>
          </p:cNvPr>
          <p:cNvSpPr txBox="1"/>
          <p:nvPr/>
        </p:nvSpPr>
        <p:spPr>
          <a:xfrm>
            <a:off x="755576" y="1094777"/>
            <a:ext cx="247904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）从定义式出发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0F953AD-143F-C05F-41C2-148690E7DF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2369913"/>
              </p:ext>
            </p:extLst>
          </p:nvPr>
        </p:nvGraphicFramePr>
        <p:xfrm>
          <a:off x="1836886" y="2636912"/>
          <a:ext cx="1633136" cy="10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Equation" r:id="rId10" imgW="698400" imgH="431640" progId="Equation.DSMT4">
                  <p:embed/>
                </p:oleObj>
              </mc:Choice>
              <mc:Fallback>
                <p:oleObj name="Equation" r:id="rId10" imgW="698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836886" y="2636912"/>
                        <a:ext cx="1633136" cy="10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95F077B-9124-A99E-6E68-AAFEBF3A5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2451108"/>
              </p:ext>
            </p:extLst>
          </p:nvPr>
        </p:nvGraphicFramePr>
        <p:xfrm>
          <a:off x="3914653" y="2664766"/>
          <a:ext cx="1588079" cy="981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0" name="Equation" r:id="rId12" imgW="698400" imgH="431640" progId="Equation.DSMT4">
                  <p:embed/>
                </p:oleObj>
              </mc:Choice>
              <mc:Fallback>
                <p:oleObj name="Equation" r:id="rId12" imgW="698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914653" y="2664766"/>
                        <a:ext cx="1588079" cy="9817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>
            <a:extLst>
              <a:ext uri="{FF2B5EF4-FFF2-40B4-BE49-F238E27FC236}">
                <a16:creationId xmlns:a16="http://schemas.microsoft.com/office/drawing/2014/main" id="{5FEE3EE4-8AED-B11C-9166-6FA2255C49DF}"/>
              </a:ext>
            </a:extLst>
          </p:cNvPr>
          <p:cNvSpPr txBox="1"/>
          <p:nvPr/>
        </p:nvSpPr>
        <p:spPr>
          <a:xfrm>
            <a:off x="5983675" y="2839195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哪个好算用哪个算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9A0C07-B644-CDD8-3A18-CE4D2D49343A}"/>
              </a:ext>
            </a:extLst>
          </p:cNvPr>
          <p:cNvSpPr txBox="1"/>
          <p:nvPr/>
        </p:nvSpPr>
        <p:spPr>
          <a:xfrm>
            <a:off x="742666" y="3862353"/>
            <a:ext cx="1887055" cy="4616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）实验获得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914C78F-FAA1-3956-49A6-3ADAB77017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161457"/>
              </p:ext>
            </p:extLst>
          </p:nvPr>
        </p:nvGraphicFramePr>
        <p:xfrm>
          <a:off x="1836886" y="5486252"/>
          <a:ext cx="1887055" cy="1257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1" name="Equation" r:id="rId14" imgW="723600" imgH="482400" progId="Equation.DSMT4">
                  <p:embed/>
                </p:oleObj>
              </mc:Choice>
              <mc:Fallback>
                <p:oleObj name="Equation" r:id="rId14" imgW="723600" imgH="482400" progId="Equation.DSMT4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70F953AD-143F-C05F-41C2-148690E7DF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836886" y="5486252"/>
                        <a:ext cx="1887055" cy="12574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4" descr="Ne337">
            <a:extLst>
              <a:ext uri="{FF2B5EF4-FFF2-40B4-BE49-F238E27FC236}">
                <a16:creationId xmlns:a16="http://schemas.microsoft.com/office/drawing/2014/main" id="{A3B606ED-53C1-79A0-F5AB-1C3939D3B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9298" y="3907361"/>
            <a:ext cx="2895632" cy="1917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3747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ext Box 2"/>
          <p:cNvSpPr txBox="1"/>
          <p:nvPr/>
        </p:nvSpPr>
        <p:spPr>
          <a:xfrm>
            <a:off x="262552" y="206410"/>
            <a:ext cx="8794750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ClrTx/>
              <a:buSzPct val="100000"/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求无限长直导线和矩形线框的互感系数。</a:t>
            </a:r>
          </a:p>
        </p:txBody>
      </p:sp>
      <p:graphicFrame>
        <p:nvGraphicFramePr>
          <p:cNvPr id="7680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12278"/>
              </p:ext>
            </p:extLst>
          </p:nvPr>
        </p:nvGraphicFramePr>
        <p:xfrm>
          <a:off x="626249" y="2478579"/>
          <a:ext cx="4594225" cy="1859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r:id="rId3" imgW="3302000" imgH="1308100" progId="Equation.DSMT4">
                  <p:embed/>
                </p:oleObj>
              </mc:Choice>
              <mc:Fallback>
                <p:oleObj r:id="rId3" imgW="3302000" imgH="1308100" progId="Equation.DSMT4">
                  <p:embed/>
                  <p:pic>
                    <p:nvPicPr>
                      <p:cNvPr id="76803" name="Object 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26249" y="2478579"/>
                        <a:ext cx="4594225" cy="1859091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2"/>
          <p:cNvGrpSpPr/>
          <p:nvPr/>
        </p:nvGrpSpPr>
        <p:grpSpPr>
          <a:xfrm>
            <a:off x="671809" y="4033043"/>
            <a:ext cx="6973889" cy="1122362"/>
            <a:chOff x="-164" y="2443"/>
            <a:chExt cx="4393" cy="707"/>
          </a:xfrm>
        </p:grpSpPr>
        <p:sp>
          <p:nvSpPr>
            <p:cNvPr id="24613" name="Text Box 5"/>
            <p:cNvSpPr txBox="1"/>
            <p:nvPr/>
          </p:nvSpPr>
          <p:spPr>
            <a:xfrm>
              <a:off x="-164" y="2661"/>
              <a:ext cx="2457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由互感系数的定义：</a:t>
              </a:r>
            </a:p>
          </p:txBody>
        </p:sp>
        <p:graphicFrame>
          <p:nvGraphicFramePr>
            <p:cNvPr id="24614" name="Object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6732806"/>
                </p:ext>
              </p:extLst>
            </p:nvPr>
          </p:nvGraphicFramePr>
          <p:xfrm>
            <a:off x="2084" y="2443"/>
            <a:ext cx="2145" cy="7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7" r:id="rId5" imgW="2260600" imgH="609600" progId="Equation.DSMT4">
                    <p:embed/>
                  </p:oleObj>
                </mc:Choice>
                <mc:Fallback>
                  <p:oleObj r:id="rId5" imgW="2260600" imgH="609600" progId="Equation.DSMT4">
                    <p:embed/>
                    <p:pic>
                      <p:nvPicPr>
                        <p:cNvPr id="24614" name="Object 3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FF0000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084" y="2443"/>
                          <a:ext cx="2145" cy="70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6807" name="Text Box 7"/>
          <p:cNvSpPr txBox="1"/>
          <p:nvPr/>
        </p:nvSpPr>
        <p:spPr>
          <a:xfrm>
            <a:off x="626249" y="5377242"/>
            <a:ext cx="8153400" cy="656846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对图（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），互感系数为零。</a:t>
            </a:r>
          </a:p>
        </p:txBody>
      </p:sp>
      <p:grpSp>
        <p:nvGrpSpPr>
          <p:cNvPr id="3" name="Group 51"/>
          <p:cNvGrpSpPr/>
          <p:nvPr/>
        </p:nvGrpSpPr>
        <p:grpSpPr>
          <a:xfrm>
            <a:off x="7950497" y="953170"/>
            <a:ext cx="990600" cy="2905125"/>
            <a:chOff x="4656" y="528"/>
            <a:chExt cx="624" cy="1830"/>
          </a:xfrm>
        </p:grpSpPr>
        <p:grpSp>
          <p:nvGrpSpPr>
            <p:cNvPr id="24604" name="Group 44"/>
            <p:cNvGrpSpPr/>
            <p:nvPr/>
          </p:nvGrpSpPr>
          <p:grpSpPr>
            <a:xfrm>
              <a:off x="4656" y="537"/>
              <a:ext cx="624" cy="1821"/>
              <a:chOff x="4992" y="384"/>
              <a:chExt cx="624" cy="1821"/>
            </a:xfrm>
          </p:grpSpPr>
          <p:sp>
            <p:nvSpPr>
              <p:cNvPr id="24606" name="Line 30"/>
              <p:cNvSpPr/>
              <p:nvPr/>
            </p:nvSpPr>
            <p:spPr>
              <a:xfrm>
                <a:off x="5280" y="384"/>
                <a:ext cx="0" cy="1344"/>
              </a:xfrm>
              <a:prstGeom prst="line">
                <a:avLst/>
              </a:prstGeom>
              <a:ln w="38100" cap="flat" cmpd="sng">
                <a:solidFill>
                  <a:srgbClr val="0000CC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7" name="Line 31"/>
              <p:cNvSpPr/>
              <p:nvPr/>
            </p:nvSpPr>
            <p:spPr>
              <a:xfrm flipV="1">
                <a:off x="5280" y="768"/>
                <a:ext cx="0" cy="48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stealth" w="sm" len="lg"/>
              </a:ln>
            </p:spPr>
          </p:sp>
          <p:sp>
            <p:nvSpPr>
              <p:cNvPr id="24608" name="Line 32"/>
              <p:cNvSpPr/>
              <p:nvPr/>
            </p:nvSpPr>
            <p:spPr>
              <a:xfrm>
                <a:off x="5088" y="720"/>
                <a:ext cx="0" cy="72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09" name="Line 33"/>
              <p:cNvSpPr/>
              <p:nvPr/>
            </p:nvSpPr>
            <p:spPr>
              <a:xfrm>
                <a:off x="5088" y="720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10" name="Line 34"/>
              <p:cNvSpPr/>
              <p:nvPr/>
            </p:nvSpPr>
            <p:spPr>
              <a:xfrm>
                <a:off x="5472" y="720"/>
                <a:ext cx="0" cy="72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11" name="Line 35"/>
              <p:cNvSpPr/>
              <p:nvPr/>
            </p:nvSpPr>
            <p:spPr>
              <a:xfrm flipH="1">
                <a:off x="5088" y="1440"/>
                <a:ext cx="3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4612" name="Text Box 36"/>
              <p:cNvSpPr txBox="1"/>
              <p:nvPr/>
            </p:nvSpPr>
            <p:spPr>
              <a:xfrm>
                <a:off x="4992" y="1914"/>
                <a:ext cx="624" cy="291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5000"/>
                  <a:buFont typeface="Wingdings" panose="05000000000000000000" pitchFamily="2" charset="2"/>
                  <a:buChar char="n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70000"/>
                  <a:buFont typeface="Wingdings" panose="05000000000000000000" pitchFamily="2" charset="2"/>
                  <a:buChar char="n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SzPct val="85000"/>
                  <a:buChar char="•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ClrTx/>
                  <a:buSzPct val="100000"/>
                  <a:buNone/>
                </a:pP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（</a:t>
                </a:r>
                <a:r>
                  <a:rPr lang="en-US" altLang="zh-CN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2</a:t>
                </a:r>
                <a:r>
                  <a:rPr lang="zh-CN" altLang="en-US" sz="2400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）      </a:t>
                </a:r>
              </a:p>
            </p:txBody>
          </p:sp>
        </p:grpSp>
        <p:sp>
          <p:nvSpPr>
            <p:cNvPr id="24605" name="Text Box 37"/>
            <p:cNvSpPr txBox="1"/>
            <p:nvPr/>
          </p:nvSpPr>
          <p:spPr>
            <a:xfrm>
              <a:off x="5040" y="528"/>
              <a:ext cx="19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</a:p>
          </p:txBody>
        </p:sp>
      </p:grpSp>
      <p:grpSp>
        <p:nvGrpSpPr>
          <p:cNvPr id="5" name="Group 49"/>
          <p:cNvGrpSpPr/>
          <p:nvPr/>
        </p:nvGrpSpPr>
        <p:grpSpPr>
          <a:xfrm>
            <a:off x="6012160" y="908720"/>
            <a:ext cx="1600200" cy="2895600"/>
            <a:chOff x="3648" y="336"/>
            <a:chExt cx="1008" cy="1824"/>
          </a:xfrm>
        </p:grpSpPr>
        <p:sp>
          <p:nvSpPr>
            <p:cNvPr id="24585" name="Line 11"/>
            <p:cNvSpPr/>
            <p:nvPr/>
          </p:nvSpPr>
          <p:spPr>
            <a:xfrm>
              <a:off x="3648" y="480"/>
              <a:ext cx="0" cy="1344"/>
            </a:xfrm>
            <a:prstGeom prst="line">
              <a:avLst/>
            </a:prstGeom>
            <a:ln w="38100" cap="flat" cmpd="sng">
              <a:solidFill>
                <a:srgbClr val="0000CC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6" name="Line 12"/>
            <p:cNvSpPr/>
            <p:nvPr/>
          </p:nvSpPr>
          <p:spPr>
            <a:xfrm flipV="1">
              <a:off x="3648" y="672"/>
              <a:ext cx="0" cy="38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stealth" w="sm" len="lg"/>
            </a:ln>
          </p:spPr>
        </p:sp>
        <p:sp>
          <p:nvSpPr>
            <p:cNvPr id="24587" name="Line 13"/>
            <p:cNvSpPr/>
            <p:nvPr/>
          </p:nvSpPr>
          <p:spPr>
            <a:xfrm>
              <a:off x="3888" y="720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8" name="Line 14"/>
            <p:cNvSpPr/>
            <p:nvPr/>
          </p:nvSpPr>
          <p:spPr>
            <a:xfrm>
              <a:off x="3888" y="720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89" name="Line 15"/>
            <p:cNvSpPr/>
            <p:nvPr/>
          </p:nvSpPr>
          <p:spPr>
            <a:xfrm>
              <a:off x="4368" y="720"/>
              <a:ext cx="0" cy="72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0" name="Line 16"/>
            <p:cNvSpPr/>
            <p:nvPr/>
          </p:nvSpPr>
          <p:spPr>
            <a:xfrm flipH="1">
              <a:off x="3888" y="1440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1" name="Line 17"/>
            <p:cNvSpPr/>
            <p:nvPr/>
          </p:nvSpPr>
          <p:spPr>
            <a:xfrm>
              <a:off x="4416" y="72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2" name="Line 19"/>
            <p:cNvSpPr/>
            <p:nvPr/>
          </p:nvSpPr>
          <p:spPr>
            <a:xfrm flipV="1">
              <a:off x="4512" y="720"/>
              <a:ext cx="0" cy="24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lg"/>
            </a:ln>
          </p:spPr>
        </p:sp>
        <p:sp>
          <p:nvSpPr>
            <p:cNvPr id="24593" name="Line 20"/>
            <p:cNvSpPr/>
            <p:nvPr/>
          </p:nvSpPr>
          <p:spPr>
            <a:xfrm>
              <a:off x="4512" y="1152"/>
              <a:ext cx="0" cy="288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lg"/>
            </a:ln>
          </p:spPr>
        </p:sp>
        <p:sp>
          <p:nvSpPr>
            <p:cNvPr id="24594" name="Line 21"/>
            <p:cNvSpPr/>
            <p:nvPr/>
          </p:nvSpPr>
          <p:spPr>
            <a:xfrm>
              <a:off x="3888" y="1488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595" name="Text Box 23"/>
            <p:cNvSpPr txBox="1"/>
            <p:nvPr/>
          </p:nvSpPr>
          <p:spPr>
            <a:xfrm>
              <a:off x="4032" y="1488"/>
              <a:ext cx="336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</a:p>
          </p:txBody>
        </p:sp>
        <p:sp>
          <p:nvSpPr>
            <p:cNvPr id="24596" name="Text Box 24"/>
            <p:cNvSpPr txBox="1"/>
            <p:nvPr/>
          </p:nvSpPr>
          <p:spPr>
            <a:xfrm>
              <a:off x="3648" y="1440"/>
              <a:ext cx="288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</a:p>
          </p:txBody>
        </p:sp>
        <p:sp>
          <p:nvSpPr>
            <p:cNvPr id="24597" name="Text Box 25"/>
            <p:cNvSpPr txBox="1"/>
            <p:nvPr/>
          </p:nvSpPr>
          <p:spPr>
            <a:xfrm>
              <a:off x="4416" y="912"/>
              <a:ext cx="240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L</a:t>
              </a:r>
            </a:p>
          </p:txBody>
        </p:sp>
        <p:sp>
          <p:nvSpPr>
            <p:cNvPr id="24598" name="Text Box 26"/>
            <p:cNvSpPr txBox="1"/>
            <p:nvPr/>
          </p:nvSpPr>
          <p:spPr>
            <a:xfrm>
              <a:off x="3696" y="336"/>
              <a:ext cx="240" cy="291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Pct val="100000"/>
                <a:buNone/>
              </a:pPr>
              <a:r>
                <a:rPr lang="en-US" altLang="zh-CN" sz="2400" i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I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</a:p>
          </p:txBody>
        </p:sp>
        <p:sp>
          <p:nvSpPr>
            <p:cNvPr id="24599" name="Text Box 27"/>
            <p:cNvSpPr txBox="1"/>
            <p:nvPr/>
          </p:nvSpPr>
          <p:spPr>
            <a:xfrm>
              <a:off x="3744" y="1872"/>
              <a:ext cx="672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Pct val="100000"/>
                <a:buNone/>
              </a:pP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（</a:t>
              </a:r>
              <a:r>
                <a:rPr lang="en-US" altLang="zh-CN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zh-CN" altLang="en-US" sz="24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）</a:t>
              </a:r>
            </a:p>
          </p:txBody>
        </p:sp>
        <p:sp>
          <p:nvSpPr>
            <p:cNvPr id="24600" name="Line 45"/>
            <p:cNvSpPr/>
            <p:nvPr/>
          </p:nvSpPr>
          <p:spPr>
            <a:xfrm>
              <a:off x="4416" y="1440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1" name="Line 46"/>
            <p:cNvSpPr/>
            <p:nvPr/>
          </p:nvSpPr>
          <p:spPr>
            <a:xfrm>
              <a:off x="4368" y="1488"/>
              <a:ext cx="0" cy="19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2" name="Line 47"/>
            <p:cNvSpPr/>
            <p:nvPr/>
          </p:nvSpPr>
          <p:spPr>
            <a:xfrm>
              <a:off x="4176" y="158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stealth" w="sm" len="lg"/>
            </a:ln>
          </p:spPr>
        </p:sp>
        <p:sp>
          <p:nvSpPr>
            <p:cNvPr id="24603" name="Line 48"/>
            <p:cNvSpPr/>
            <p:nvPr/>
          </p:nvSpPr>
          <p:spPr>
            <a:xfrm>
              <a:off x="3888" y="1584"/>
              <a:ext cx="192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stealth" w="sm" len="lg"/>
              <a:tailEnd type="none" w="sm" len="lg"/>
            </a:ln>
          </p:spPr>
        </p:sp>
      </p:grpSp>
      <p:sp>
        <p:nvSpPr>
          <p:cNvPr id="76850" name="Rectangle 50"/>
          <p:cNvSpPr/>
          <p:nvPr/>
        </p:nvSpPr>
        <p:spPr>
          <a:xfrm>
            <a:off x="501947" y="1051595"/>
            <a:ext cx="5019675" cy="130317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ct val="0"/>
              </a:spcBef>
              <a:buClrTx/>
              <a:buSzPct val="100000"/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解：对图（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），在直导线中通有电流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时，线框中的磁通为：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D0BF54-E065-A98A-63C3-0297196B7E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19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68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/>
      <p:bldP spid="7685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文本框 156">
            <a:extLst>
              <a:ext uri="{FF2B5EF4-FFF2-40B4-BE49-F238E27FC236}">
                <a16:creationId xmlns:a16="http://schemas.microsoft.com/office/drawing/2014/main" id="{538028A3-D422-43D2-B0A4-60561F6EDA80}"/>
              </a:ext>
            </a:extLst>
          </p:cNvPr>
          <p:cNvSpPr txBox="1"/>
          <p:nvPr/>
        </p:nvSpPr>
        <p:spPr>
          <a:xfrm>
            <a:off x="323529" y="198713"/>
            <a:ext cx="5472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一、法拉第电磁感应定律</a:t>
            </a:r>
            <a:endParaRPr lang="zh-CN" altLang="en-US" sz="3600" dirty="0"/>
          </a:p>
        </p:txBody>
      </p:sp>
      <p:graphicFrame>
        <p:nvGraphicFramePr>
          <p:cNvPr id="158" name="Object 4">
            <a:extLst>
              <a:ext uri="{FF2B5EF4-FFF2-40B4-BE49-F238E27FC236}">
                <a16:creationId xmlns:a16="http://schemas.microsoft.com/office/drawing/2014/main" id="{730E7020-5DFD-4A65-93A7-3AC14FB6F5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805294"/>
              </p:ext>
            </p:extLst>
          </p:nvPr>
        </p:nvGraphicFramePr>
        <p:xfrm>
          <a:off x="1313557" y="1093736"/>
          <a:ext cx="1722437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647700" imgH="393700" progId="Equations">
                  <p:embed/>
                </p:oleObj>
              </mc:Choice>
              <mc:Fallback>
                <p:oleObj r:id="rId3" imgW="647700" imgH="393700" progId="Equations">
                  <p:embed/>
                  <p:pic>
                    <p:nvPicPr>
                      <p:cNvPr id="16387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13557" y="1093736"/>
                        <a:ext cx="1722437" cy="1009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9" name="Object 4">
            <a:extLst>
              <a:ext uri="{FF2B5EF4-FFF2-40B4-BE49-F238E27FC236}">
                <a16:creationId xmlns:a16="http://schemas.microsoft.com/office/drawing/2014/main" id="{6F275AFB-A1E0-4454-8A7E-8DF4192C80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215470"/>
              </p:ext>
            </p:extLst>
          </p:nvPr>
        </p:nvGraphicFramePr>
        <p:xfrm>
          <a:off x="3035994" y="1061192"/>
          <a:ext cx="1824038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r:id="rId5" imgW="685800" imgH="419100" progId="Equations">
                  <p:embed/>
                </p:oleObj>
              </mc:Choice>
              <mc:Fallback>
                <p:oleObj r:id="rId5" imgW="685800" imgH="419100" progId="Equations">
                  <p:embed/>
                  <p:pic>
                    <p:nvPicPr>
                      <p:cNvPr id="11" name="Object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35994" y="1061192"/>
                        <a:ext cx="1824038" cy="10747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0" name="Object 4">
            <a:extLst>
              <a:ext uri="{FF2B5EF4-FFF2-40B4-BE49-F238E27FC236}">
                <a16:creationId xmlns:a16="http://schemas.microsoft.com/office/drawing/2014/main" id="{EBC7F218-2597-4B98-9575-9371051BBC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380144"/>
              </p:ext>
            </p:extLst>
          </p:nvPr>
        </p:nvGraphicFramePr>
        <p:xfrm>
          <a:off x="4860032" y="1077067"/>
          <a:ext cx="2544762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r:id="rId7" imgW="927100" imgH="393700" progId="Equations">
                  <p:embed/>
                </p:oleObj>
              </mc:Choice>
              <mc:Fallback>
                <p:oleObj r:id="rId7" imgW="927100" imgH="393700" progId="Equations">
                  <p:embed/>
                  <p:pic>
                    <p:nvPicPr>
                      <p:cNvPr id="4" name="Object 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0032" y="1077067"/>
                        <a:ext cx="2544762" cy="104298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459C99C8-80D0-46C5-B661-5FDFDBC8C0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303597"/>
              </p:ext>
            </p:extLst>
          </p:nvPr>
        </p:nvGraphicFramePr>
        <p:xfrm>
          <a:off x="899592" y="2317807"/>
          <a:ext cx="6734484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Equation" r:id="rId9" imgW="3086100" imgH="762000" progId="Equation.DSMT4">
                  <p:embed/>
                </p:oleObj>
              </mc:Choice>
              <mc:Fallback>
                <p:oleObj name="Equation" r:id="rId9" imgW="3086100" imgH="762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97D1FF3-0601-84D5-D2C0-8C91BC780FD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2317807"/>
                        <a:ext cx="6734484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D4B1A62C-4F5B-A894-0818-A2423ACA79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196980"/>
              </p:ext>
            </p:extLst>
          </p:nvPr>
        </p:nvGraphicFramePr>
        <p:xfrm>
          <a:off x="1619672" y="5925562"/>
          <a:ext cx="2570388" cy="78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Equation" r:id="rId11" imgW="1079280" imgH="291960" progId="Equation.DSMT4">
                  <p:embed/>
                </p:oleObj>
              </mc:Choice>
              <mc:Fallback>
                <p:oleObj name="Equation" r:id="rId11" imgW="1079280" imgH="291960" progId="Equation.DSMT4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A233CFB0-6801-39E5-561B-E4ACBBF35D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5925562"/>
                        <a:ext cx="2570388" cy="783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文本框 35">
            <a:extLst>
              <a:ext uri="{FF2B5EF4-FFF2-40B4-BE49-F238E27FC236}">
                <a16:creationId xmlns:a16="http://schemas.microsoft.com/office/drawing/2014/main" id="{D55DB4C4-E2C1-8FB3-6B9F-5D1A29C62F74}"/>
              </a:ext>
            </a:extLst>
          </p:cNvPr>
          <p:cNvSpPr txBox="1"/>
          <p:nvPr/>
        </p:nvSpPr>
        <p:spPr>
          <a:xfrm>
            <a:off x="683568" y="4262270"/>
            <a:ext cx="3262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动生电动势：洛伦兹力</a:t>
            </a:r>
          </a:p>
        </p:txBody>
      </p:sp>
      <p:pic>
        <p:nvPicPr>
          <p:cNvPr id="37" name="Picture 4" descr="Ne315">
            <a:extLst>
              <a:ext uri="{FF2B5EF4-FFF2-40B4-BE49-F238E27FC236}">
                <a16:creationId xmlns:a16="http://schemas.microsoft.com/office/drawing/2014/main" id="{3D6E1DCF-2C90-F1AA-F2D8-C2F164899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4278877"/>
            <a:ext cx="2819400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336ADABC-A093-85DC-0BB8-6E24BC900A98}"/>
              </a:ext>
            </a:extLst>
          </p:cNvPr>
          <p:cNvCxnSpPr>
            <a:cxnSpLocks/>
          </p:cNvCxnSpPr>
          <p:nvPr/>
        </p:nvCxnSpPr>
        <p:spPr bwMode="auto">
          <a:xfrm>
            <a:off x="611560" y="4077072"/>
            <a:ext cx="828092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ysDash"/>
            <a:miter lim="800000"/>
            <a:headEnd type="none" w="med" len="med"/>
            <a:tailEnd type="none" w="med" len="med"/>
          </a:ln>
        </p:spPr>
      </p:cxn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2C6D187-DDB5-C91D-A6B8-99E215F5E1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E0E601BC-C5C7-487A-B81B-932C67833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637484"/>
              </p:ext>
            </p:extLst>
          </p:nvPr>
        </p:nvGraphicFramePr>
        <p:xfrm>
          <a:off x="1714464" y="4797152"/>
          <a:ext cx="2236788" cy="1227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Equation" r:id="rId14" imgW="939600" imgH="457200" progId="Equation.DSMT4">
                  <p:embed/>
                </p:oleObj>
              </mc:Choice>
              <mc:Fallback>
                <p:oleObj name="Equation" r:id="rId14" imgW="939600" imgH="457200" progId="Equation.DSMT4">
                  <p:embed/>
                  <p:pic>
                    <p:nvPicPr>
                      <p:cNvPr id="12" name="Object 3">
                        <a:extLst>
                          <a:ext uri="{FF2B5EF4-FFF2-40B4-BE49-F238E27FC236}">
                            <a16:creationId xmlns:a16="http://schemas.microsoft.com/office/drawing/2014/main" id="{D4B1A62C-4F5B-A894-0818-A2423ACA79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464" y="4797152"/>
                        <a:ext cx="2236788" cy="1227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9258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2CCC54D-A998-9156-2AA0-E162919DADB8}"/>
              </a:ext>
            </a:extLst>
          </p:cNvPr>
          <p:cNvSpPr txBox="1"/>
          <p:nvPr/>
        </p:nvSpPr>
        <p:spPr>
          <a:xfrm>
            <a:off x="429260" y="286068"/>
            <a:ext cx="5953874" cy="5847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5.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自感及互感的关系及串联问题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C1184829-25D5-FD70-0B07-0D51AC7733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9629" y="997833"/>
            <a:ext cx="3038298" cy="1374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8B92B01-9567-188C-D519-38BC9B0FA9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9029039"/>
              </p:ext>
            </p:extLst>
          </p:nvPr>
        </p:nvGraphicFramePr>
        <p:xfrm>
          <a:off x="990841" y="1676013"/>
          <a:ext cx="194564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r:id="rId4" imgW="1575435" imgH="551815" progId="Equation.KSEE3">
                  <p:embed/>
                </p:oleObj>
              </mc:Choice>
              <mc:Fallback>
                <p:oleObj r:id="rId4" imgW="1575435" imgH="551815" progId="Equation.KSEE3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0841" y="1676013"/>
                        <a:ext cx="1945640" cy="606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E5B0E948-CCA1-CCBA-4233-74D45CD2CE31}"/>
              </a:ext>
            </a:extLst>
          </p:cNvPr>
          <p:cNvSpPr txBox="1"/>
          <p:nvPr/>
        </p:nvSpPr>
        <p:spPr>
          <a:xfrm>
            <a:off x="963536" y="1063556"/>
            <a:ext cx="232537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两线圈无漏磁：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51773E22-D241-EC59-5CF8-F192FDE59C3F}"/>
              </a:ext>
            </a:extLst>
          </p:cNvPr>
          <p:cNvSpPr txBox="1">
            <a:spLocks noChangeArrowheads="1"/>
          </p:cNvSpPr>
          <p:nvPr/>
        </p:nvSpPr>
        <p:spPr>
          <a:xfrm>
            <a:off x="187083" y="3129354"/>
            <a:ext cx="4896544" cy="138187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rgbClr val="C00000"/>
              </a:buClr>
              <a:buSzPct val="80000"/>
            </a:pPr>
            <a:r>
              <a:rPr lang="zh-CN" altLang="en-US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串联顺接：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L</a:t>
            </a: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kern="0" baseline="-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kern="0" baseline="-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+2M</a:t>
            </a:r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2C4EB4AE-BAA6-E3EA-BECD-324479EDC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1392764"/>
              </p:ext>
            </p:extLst>
          </p:nvPr>
        </p:nvGraphicFramePr>
        <p:xfrm>
          <a:off x="963536" y="3659398"/>
          <a:ext cx="1614488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位图图像" r:id="rId6" imgW="1419048" imgH="2142857" progId="Paint.Picture">
                  <p:embed/>
                </p:oleObj>
              </mc:Choice>
              <mc:Fallback>
                <p:oleObj name="位图图像" r:id="rId6" imgW="1419048" imgH="2142857" progId="Paint.Picture">
                  <p:embed/>
                  <p:pic>
                    <p:nvPicPr>
                      <p:cNvPr id="32773" name="Object 6">
                        <a:extLst>
                          <a:ext uri="{FF2B5EF4-FFF2-40B4-BE49-F238E27FC236}">
                            <a16:creationId xmlns:a16="http://schemas.microsoft.com/office/drawing/2014/main" id="{FF14D1FE-5073-98F8-BDC1-305EE3F8C4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536" y="3659398"/>
                        <a:ext cx="1614488" cy="243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46977229-1EDA-98FF-9238-D04598B82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394408"/>
              </p:ext>
            </p:extLst>
          </p:nvPr>
        </p:nvGraphicFramePr>
        <p:xfrm>
          <a:off x="6221338" y="3712590"/>
          <a:ext cx="1681163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5" name="位图图像" r:id="rId8" imgW="1504762" imgH="2114845" progId="Paint.Picture">
                  <p:embed/>
                </p:oleObj>
              </mc:Choice>
              <mc:Fallback>
                <p:oleObj name="位图图像" r:id="rId8" imgW="1504762" imgH="2114845" progId="Paint.Picture">
                  <p:embed/>
                  <p:pic>
                    <p:nvPicPr>
                      <p:cNvPr id="32774" name="Object 7">
                        <a:extLst>
                          <a:ext uri="{FF2B5EF4-FFF2-40B4-BE49-F238E27FC236}">
                            <a16:creationId xmlns:a16="http://schemas.microsoft.com/office/drawing/2014/main" id="{4E3ACDE0-AE9B-F34B-F7E1-F3F922659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1338" y="3712590"/>
                        <a:ext cx="1681163" cy="236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653B312D-1F7F-0962-F9F1-F14A93A18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65194"/>
              </p:ext>
            </p:extLst>
          </p:nvPr>
        </p:nvGraphicFramePr>
        <p:xfrm>
          <a:off x="2868536" y="4421398"/>
          <a:ext cx="2756520" cy="53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6" name="Equation" r:id="rId10" imgW="1307532" imgH="253890" progId="Equation.3">
                  <p:embed/>
                </p:oleObj>
              </mc:Choice>
              <mc:Fallback>
                <p:oleObj name="Equation" r:id="rId10" imgW="1307532" imgH="253890" progId="Equation.3">
                  <p:embed/>
                  <p:pic>
                    <p:nvPicPr>
                      <p:cNvPr id="32775" name="Object 8">
                        <a:extLst>
                          <a:ext uri="{FF2B5EF4-FFF2-40B4-BE49-F238E27FC236}">
                            <a16:creationId xmlns:a16="http://schemas.microsoft.com/office/drawing/2014/main" id="{7D63D717-EBE9-4E22-10F1-1904C57D8B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536" y="4421398"/>
                        <a:ext cx="2756520" cy="53599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9">
            <a:extLst>
              <a:ext uri="{FF2B5EF4-FFF2-40B4-BE49-F238E27FC236}">
                <a16:creationId xmlns:a16="http://schemas.microsoft.com/office/drawing/2014/main" id="{46C89B1E-1FD6-AFED-4950-07C3ACF2E3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741128"/>
              </p:ext>
            </p:extLst>
          </p:nvPr>
        </p:nvGraphicFramePr>
        <p:xfrm>
          <a:off x="2868536" y="5183398"/>
          <a:ext cx="2807494" cy="545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Equation" r:id="rId12" imgW="1307532" imgH="253890" progId="Equation.3">
                  <p:embed/>
                </p:oleObj>
              </mc:Choice>
              <mc:Fallback>
                <p:oleObj name="Equation" r:id="rId12" imgW="1307532" imgH="253890" progId="Equation.3">
                  <p:embed/>
                  <p:pic>
                    <p:nvPicPr>
                      <p:cNvPr id="32776" name="Object 9">
                        <a:extLst>
                          <a:ext uri="{FF2B5EF4-FFF2-40B4-BE49-F238E27FC236}">
                            <a16:creationId xmlns:a16="http://schemas.microsoft.com/office/drawing/2014/main" id="{B6CB4B4B-49C0-A1DE-7E3D-84B07ABAFF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536" y="5183398"/>
                        <a:ext cx="2807494" cy="545902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0">
            <a:extLst>
              <a:ext uri="{FF2B5EF4-FFF2-40B4-BE49-F238E27FC236}">
                <a16:creationId xmlns:a16="http://schemas.microsoft.com/office/drawing/2014/main" id="{1FD8B70D-B399-0906-12A0-8CE78EC83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8536" y="3735598"/>
            <a:ext cx="3048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无漏磁时</a:t>
            </a:r>
          </a:p>
        </p:txBody>
      </p:sp>
      <p:sp>
        <p:nvSpPr>
          <p:cNvPr id="17" name="Line 11">
            <a:extLst>
              <a:ext uri="{FF2B5EF4-FFF2-40B4-BE49-F238E27FC236}">
                <a16:creationId xmlns:a16="http://schemas.microsoft.com/office/drawing/2014/main" id="{602D0FA0-FCB0-FC8F-B2FE-AAB7FF90F3F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335136" y="4116598"/>
            <a:ext cx="5334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" name="Line 12">
            <a:extLst>
              <a:ext uri="{FF2B5EF4-FFF2-40B4-BE49-F238E27FC236}">
                <a16:creationId xmlns:a16="http://schemas.microsoft.com/office/drawing/2014/main" id="{E03CD5F4-F25E-82B3-C49B-BDEEF73945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81230" y="5327276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34B781E1-258F-30DC-4511-22FFCDA998C3}"/>
              </a:ext>
            </a:extLst>
          </p:cNvPr>
          <p:cNvSpPr txBox="1">
            <a:spLocks noChangeArrowheads="1"/>
          </p:cNvSpPr>
          <p:nvPr/>
        </p:nvSpPr>
        <p:spPr>
          <a:xfrm>
            <a:off x="516731" y="6148232"/>
            <a:ext cx="8110538" cy="22145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zh-CN" altLang="en-US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实际的电感（自感）</a:t>
            </a:r>
            <a:endParaRPr lang="en-US" altLang="zh-CN" sz="24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37FC2E1-FA45-56AD-C7ED-D626FCBCF4F6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3627" y="5903030"/>
            <a:ext cx="1204876" cy="956128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E8C6A75-B0EE-DD19-10DF-E5FCC1362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6248B9-6196-4752-9073-88F13266E7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39A6C52-C6F2-A9EE-6C47-1CE769BE1DAE}"/>
              </a:ext>
            </a:extLst>
          </p:cNvPr>
          <p:cNvSpPr txBox="1"/>
          <p:nvPr/>
        </p:nvSpPr>
        <p:spPr>
          <a:xfrm>
            <a:off x="4607497" y="3115882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eaLnBrk="1" hangingPunct="1"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串联反接：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kern="0" baseline="-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＋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b="1" kern="0" baseline="-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 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-2M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084F43C-4242-2716-3055-13784329C579}"/>
              </a:ext>
            </a:extLst>
          </p:cNvPr>
          <p:cNvSpPr txBox="1"/>
          <p:nvPr/>
        </p:nvSpPr>
        <p:spPr>
          <a:xfrm>
            <a:off x="578169" y="2515949"/>
            <a:ext cx="47166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en-US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串联关系：</a:t>
            </a:r>
            <a:endParaRPr lang="zh-CN" altLang="en-US" sz="24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36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/>
      <p:bldP spid="17" grpId="0" animBg="1"/>
      <p:bldP spid="18" grpId="0" animBg="1"/>
      <p:bldP spid="19" grpId="0"/>
      <p:bldP spid="4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84138" y="127000"/>
            <a:ext cx="5184775" cy="646113"/>
          </a:xfrm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6.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自感和互感的磁能 </a:t>
            </a:r>
          </a:p>
        </p:txBody>
      </p:sp>
      <p:sp>
        <p:nvSpPr>
          <p:cNvPr id="21507" name="Rectangle 3"/>
          <p:cNvSpPr>
            <a:spLocks noGrp="1"/>
          </p:cNvSpPr>
          <p:nvPr>
            <p:ph idx="1"/>
          </p:nvPr>
        </p:nvSpPr>
        <p:spPr>
          <a:xfrm>
            <a:off x="233680" y="953187"/>
            <a:ext cx="5230495" cy="630555"/>
          </a:xfrm>
        </p:spPr>
        <p:txBody>
          <a:bodyPr vert="horz" wrap="square" lIns="91440" tIns="45720" rIns="91440" bIns="45720" anchor="t"/>
          <a:lstStyle/>
          <a:p>
            <a:pPr marL="0" lvl="2" indent="0" eaLnBrk="1" hangingPunct="1">
              <a:lnSpc>
                <a:spcPct val="150000"/>
              </a:lnSpc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自感磁能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: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电源克服感应电动势所做功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sym typeface="+mn-ea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0" indent="0" eaLnBrk="1" hangingPunct="1">
              <a:lnSpc>
                <a:spcPct val="150000"/>
              </a:lnSpc>
              <a:buNone/>
            </a:pPr>
            <a:endParaRPr lang="en-US" altLang="zh-CN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21508" name="Object 4"/>
          <p:cNvGraphicFramePr>
            <a:graphicFrameLocks noChangeAspect="1"/>
          </p:cNvGraphicFramePr>
          <p:nvPr/>
        </p:nvGraphicFramePr>
        <p:xfrm>
          <a:off x="5464175" y="302260"/>
          <a:ext cx="3505200" cy="230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r:id="rId4" imgW="2476500" imgH="1628775" progId="Paint.Picture">
                  <p:embed/>
                </p:oleObj>
              </mc:Choice>
              <mc:Fallback>
                <p:oleObj r:id="rId4" imgW="2476500" imgH="1628775" progId="Paint.Picture">
                  <p:embed/>
                  <p:pic>
                    <p:nvPicPr>
                      <p:cNvPr id="21508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64175" y="302260"/>
                        <a:ext cx="3505200" cy="2303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6" name="Object 12"/>
          <p:cNvGraphicFramePr>
            <a:graphicFrameLocks noChangeAspect="1"/>
          </p:cNvGraphicFramePr>
          <p:nvPr/>
        </p:nvGraphicFramePr>
        <p:xfrm>
          <a:off x="595630" y="2430780"/>
          <a:ext cx="5059045" cy="107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r:id="rId6" imgW="1917065" imgH="406400" progId="Equation.3">
                  <p:embed/>
                </p:oleObj>
              </mc:Choice>
              <mc:Fallback>
                <p:oleObj r:id="rId6" imgW="1917065" imgH="406400" progId="Equation.3">
                  <p:embed/>
                  <p:pic>
                    <p:nvPicPr>
                      <p:cNvPr id="21516" name="Object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95630" y="2430780"/>
                        <a:ext cx="5059045" cy="107759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/>
          <p:cNvSpPr/>
          <p:nvPr/>
        </p:nvSpPr>
        <p:spPr>
          <a:xfrm>
            <a:off x="2287270" y="1224280"/>
            <a:ext cx="370078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914400" lvl="2" indent="0" eaLnBrk="1" hangingPunct="1">
              <a:spcBef>
                <a:spcPct val="0"/>
              </a:spcBef>
              <a:buClrTx/>
              <a:buNone/>
            </a:pP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93688" y="3633470"/>
            <a:ext cx="2862263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互感磁能</a:t>
            </a:r>
          </a:p>
        </p:txBody>
      </p:sp>
      <p:pic>
        <p:nvPicPr>
          <p:cNvPr id="43022" name="Picture 4" descr="Ne33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050" y="3735705"/>
            <a:ext cx="3074035" cy="20358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DFBC6D1-B64F-4C82-8596-0AE109695D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621" y="4499078"/>
            <a:ext cx="5401429" cy="1543265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6D9346-FA3E-DAAE-987A-45FD09627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6248B9-6196-4752-9073-88F13266E7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bldLvl="5"/>
      <p:bldP spid="15" grpId="0"/>
      <p:bldP spid="12" grpId="0" build="p" bldLvl="5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284730" y="320030"/>
            <a:ext cx="4514377" cy="52322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Pct val="100000"/>
              <a:buNone/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7.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自感与互感的应用与危害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11560" y="997508"/>
            <a:ext cx="3432350" cy="2954712"/>
            <a:chOff x="611560" y="997508"/>
            <a:chExt cx="3432350" cy="2954712"/>
          </a:xfrm>
        </p:grpSpPr>
        <p:pic>
          <p:nvPicPr>
            <p:cNvPr id="4" name="Picture 6">
              <a:extLst>
                <a:ext uri="{FF2B5EF4-FFF2-40B4-BE49-F238E27FC236}">
                  <a16:creationId xmlns:a16="http://schemas.microsoft.com/office/drawing/2014/main" id="{152F0FC9-EF8C-4935-B2EB-8BDA7FA273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077" y="997508"/>
              <a:ext cx="2736304" cy="24684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611560" y="3429000"/>
              <a:ext cx="343235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变压器原理图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互感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4211960" y="377192"/>
            <a:ext cx="5090660" cy="2944506"/>
            <a:chOff x="4211960" y="377192"/>
            <a:chExt cx="4989183" cy="2887818"/>
          </a:xfrm>
        </p:grpSpPr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74357" y="377192"/>
              <a:ext cx="3172293" cy="2132292"/>
            </a:xfrm>
            <a:prstGeom prst="rect">
              <a:avLst/>
            </a:prstGeom>
          </p:spPr>
        </p:pic>
        <p:sp>
          <p:nvSpPr>
            <p:cNvPr id="13" name="矩形 12"/>
            <p:cNvSpPr/>
            <p:nvPr/>
          </p:nvSpPr>
          <p:spPr>
            <a:xfrm>
              <a:off x="4211960" y="2741790"/>
              <a:ext cx="4989183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在回路产生很大的互感电压。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923928" y="3447765"/>
            <a:ext cx="5277215" cy="3186754"/>
            <a:chOff x="3923928" y="3447765"/>
            <a:chExt cx="5277215" cy="318675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574343" y="3512707"/>
              <a:ext cx="2125858" cy="2078368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506468" y="3585305"/>
              <a:ext cx="2199875" cy="1924795"/>
            </a:xfrm>
            <a:prstGeom prst="rect">
              <a:avLst/>
            </a:prstGeom>
          </p:spPr>
        </p:pic>
        <p:sp>
          <p:nvSpPr>
            <p:cNvPr id="14" name="矩形 13"/>
            <p:cNvSpPr/>
            <p:nvPr/>
          </p:nvSpPr>
          <p:spPr>
            <a:xfrm>
              <a:off x="3923928" y="5680412"/>
              <a:ext cx="5277215" cy="9541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实际测量中用到的双绞线和同轴电缆，可以降低或避免互感现象</a:t>
              </a: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491578" y="4034944"/>
            <a:ext cx="3480373" cy="2384131"/>
            <a:chOff x="491578" y="4034944"/>
            <a:chExt cx="3480373" cy="2384131"/>
          </a:xfrm>
        </p:grpSpPr>
        <p:pic>
          <p:nvPicPr>
            <p:cNvPr id="15" name="Picture 9" descr="https://gss0.baidu.com/9vo3dSag_xI4khGko9WTAnF6hhy/zhidao/wh%3D600%2C800/sign=c2bda9af6b600c33f02cd6ce2a7c7d37/f703738da97739121ac5efdaf8198618377ae2ae.jpg">
              <a:extLst>
                <a:ext uri="{FF2B5EF4-FFF2-40B4-BE49-F238E27FC236}">
                  <a16:creationId xmlns:a16="http://schemas.microsoft.com/office/drawing/2014/main" id="{CF7F6224-6E7B-40F0-BD39-CA90F4257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8584" y="4034944"/>
              <a:ext cx="3253367" cy="1708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矩形 15"/>
            <p:cNvSpPr/>
            <p:nvPr/>
          </p:nvSpPr>
          <p:spPr>
            <a:xfrm>
              <a:off x="491578" y="5895855"/>
              <a:ext cx="3432350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ClrTx/>
                <a:buSzPct val="100000"/>
                <a:buNone/>
              </a:pP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日光灯原理图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自感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8AC789-F489-A34A-9F28-9ED1AED4F7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404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4EB5136-C0AD-4311-AA80-8939B35294AC}"/>
              </a:ext>
            </a:extLst>
          </p:cNvPr>
          <p:cNvSpPr txBox="1">
            <a:spLocks/>
          </p:cNvSpPr>
          <p:nvPr/>
        </p:nvSpPr>
        <p:spPr>
          <a:xfrm>
            <a:off x="2807804" y="2564904"/>
            <a:ext cx="3528392" cy="684803"/>
          </a:xfrm>
          <a:prstGeom prst="rect">
            <a:avLst/>
          </a:prstGeom>
        </p:spPr>
        <p:txBody>
          <a:bodyPr vert="horz" wrap="square" lIns="68580" tIns="34290" rIns="68580" bIns="34290" rtlCol="0" anchor="b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000" b="1" kern="0">
                <a:latin typeface="Times New Roman" panose="02020603050405020304" pitchFamily="18" charset="0"/>
                <a:ea typeface="华文中宋" panose="02010600040101010101" pitchFamily="2" charset="-122"/>
              </a:rPr>
              <a:t>三、暂态电路</a:t>
            </a:r>
            <a:endParaRPr lang="zh-CN" altLang="en-US" sz="4000" b="1" kern="0" dirty="0"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B7264D-91A5-FB70-2E19-28AFF88B0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9688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417748" y="370420"/>
            <a:ext cx="8229600" cy="645160"/>
          </a:xfrm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电路：直流电路、交流电路、</a:t>
            </a:r>
            <a:r>
              <a:rPr lang="zh-CN" alt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暂态电路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xfrm>
            <a:off x="493204" y="1221326"/>
            <a:ext cx="8157592" cy="1559602"/>
          </a:xfrm>
        </p:spPr>
        <p:txBody>
          <a:bodyPr vert="horz" wrap="square" lIns="91440" tIns="45720" rIns="91440" bIns="45720" anchor="t"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直流电路：由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稳恒电源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和电阻组成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交流电流：由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交流电源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和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电阻、电感、电容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组成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;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暂态电路：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由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稳恒电源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和</a:t>
            </a:r>
            <a:r>
              <a:rPr lang="zh-CN" altLang="en-US" sz="28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电阻、电感、电容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组成。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4847B29-4E24-6D48-7740-A8088FF558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10659" y="6330956"/>
            <a:ext cx="19050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6248B9-6196-4752-9073-88F13266E7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EB53504-FDE2-BA71-B371-7E044C8E6090}"/>
              </a:ext>
            </a:extLst>
          </p:cNvPr>
          <p:cNvSpPr txBox="1"/>
          <p:nvPr/>
        </p:nvSpPr>
        <p:spPr>
          <a:xfrm>
            <a:off x="611560" y="4712985"/>
            <a:ext cx="4572000" cy="1949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1.RL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电路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2.RC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电路</a:t>
            </a:r>
          </a:p>
          <a:p>
            <a:pPr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3.RLC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电路</a:t>
            </a:r>
            <a:endParaRPr lang="zh-CN" altLang="en-US" sz="28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F9F8D0-1E59-00C9-0B45-093B5C75309F}"/>
              </a:ext>
            </a:extLst>
          </p:cNvPr>
          <p:cNvSpPr txBox="1"/>
          <p:nvPr/>
        </p:nvSpPr>
        <p:spPr>
          <a:xfrm>
            <a:off x="536104" y="3417438"/>
            <a:ext cx="8157592" cy="129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存在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电感、电容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的回路，在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阶跃电压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作用下，元件上电流、电压的变化规律。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5"/>
      <p:bldP spid="10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8B4F82-407B-4B12-D6D2-7CCF1CE9C7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6248B9-6196-4752-9073-88F13266E7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B839AE4-0EFD-DA8A-BA3D-1FC3381B1B6E}"/>
              </a:ext>
            </a:extLst>
          </p:cNvPr>
          <p:cNvSpPr/>
          <p:nvPr/>
        </p:nvSpPr>
        <p:spPr>
          <a:xfrm>
            <a:off x="611560" y="1289616"/>
            <a:ext cx="5138020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欧姆定律仍然成立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基尔霍夫定律不再严格成立！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C6B9F9B2-13BE-DD41-D90B-A2C01946A6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6175678"/>
              </p:ext>
            </p:extLst>
          </p:nvPr>
        </p:nvGraphicFramePr>
        <p:xfrm>
          <a:off x="4652351" y="1326228"/>
          <a:ext cx="1368152" cy="666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3" imgW="495000" imgH="241200" progId="Equation.DSMT4">
                  <p:embed/>
                </p:oleObj>
              </mc:Choice>
              <mc:Fallback>
                <p:oleObj name="Equation" r:id="rId3" imgW="495000" imgH="241200" progId="Equation.DSMT4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EED3ED4A-E338-46A0-9009-1D2722CE75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52351" y="1326228"/>
                        <a:ext cx="1368152" cy="666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E1ADCCB-1D06-B1FF-C8F3-56799D5ADE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00023"/>
              </p:ext>
            </p:extLst>
          </p:nvPr>
        </p:nvGraphicFramePr>
        <p:xfrm>
          <a:off x="6408244" y="1310052"/>
          <a:ext cx="2523781" cy="616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5" imgW="1091880" imgH="266400" progId="Equation.DSMT4">
                  <p:embed/>
                </p:oleObj>
              </mc:Choice>
              <mc:Fallback>
                <p:oleObj name="Equation" r:id="rId5" imgW="1091880" imgH="2664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BF3575A8-53FD-4A46-9037-50B945A78D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08244" y="1310052"/>
                        <a:ext cx="2523781" cy="616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6E21EDE-FB5A-54ED-75BE-40244BC020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6312642"/>
              </p:ext>
            </p:extLst>
          </p:nvPr>
        </p:nvGraphicFramePr>
        <p:xfrm>
          <a:off x="4660388" y="2186259"/>
          <a:ext cx="1096292" cy="529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2" name="Equation" r:id="rId7" imgW="368280" imgH="177480" progId="Equation.DSMT4">
                  <p:embed/>
                </p:oleObj>
              </mc:Choice>
              <mc:Fallback>
                <p:oleObj name="Equation" r:id="rId7" imgW="368280" imgH="177480" progId="Equation.DSMT4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FD5AA590-060E-498C-9B18-44D71CBDA6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60388" y="2186259"/>
                        <a:ext cx="1096292" cy="529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00EFB4A-841E-D353-25E0-1F84556B2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2904175"/>
              </p:ext>
            </p:extLst>
          </p:nvPr>
        </p:nvGraphicFramePr>
        <p:xfrm>
          <a:off x="6446434" y="2131790"/>
          <a:ext cx="2216839" cy="638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3" name="Equation" r:id="rId9" imgW="838080" imgH="241200" progId="Equation.DSMT4">
                  <p:embed/>
                </p:oleObj>
              </mc:Choice>
              <mc:Fallback>
                <p:oleObj name="Equation" r:id="rId9" imgW="838080" imgH="2412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2E9C3AF6-3518-4E2F-BEA1-0A4789949A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46434" y="2131790"/>
                        <a:ext cx="2216839" cy="638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932BAC6D-65A9-5C7F-8F81-328730F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1680" y="304806"/>
            <a:ext cx="8229600" cy="645160"/>
          </a:xfrm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sz="3600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处理暂态电路的基本思路</a:t>
            </a:r>
            <a:endParaRPr lang="zh-CN" altLang="en-US" sz="3600" b="1" dirty="0">
              <a:solidFill>
                <a:srgbClr val="0000CC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D10E549-8032-DF10-85DF-6368B0ED0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3583485"/>
            <a:ext cx="90216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稳恒电流</a:t>
            </a:r>
            <a:r>
              <a:rPr lang="zh-CN" altLang="en-US" sz="2400" dirty="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电流场、电场分布、电荷分布不随时间变化。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A50A9FC-1CB8-C454-E548-22DDB50CFCDF}"/>
              </a:ext>
            </a:extLst>
          </p:cNvPr>
          <p:cNvSpPr txBox="1"/>
          <p:nvPr/>
        </p:nvSpPr>
        <p:spPr>
          <a:xfrm>
            <a:off x="611560" y="4473327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基尔霍尔定律在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似稳条件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下近似成立。</a:t>
            </a:r>
          </a:p>
        </p:txBody>
      </p:sp>
    </p:spTree>
    <p:extLst>
      <p:ext uri="{BB962C8B-B14F-4D97-AF65-F5344CB8AC3E}">
        <p14:creationId xmlns:p14="http://schemas.microsoft.com/office/powerpoint/2010/main" val="4165375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251520" y="265994"/>
            <a:ext cx="6770688" cy="725487"/>
          </a:xfrm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1.RL</a:t>
            </a:r>
            <a:r>
              <a:rPr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电路中的暂态过程 </a:t>
            </a:r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533400" y="1219200"/>
            <a:ext cx="7010400" cy="609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</a:rPr>
              <a:t>接通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en-US" altLang="zh-CN" dirty="0"/>
          </a:p>
        </p:txBody>
      </p:sp>
      <p:sp>
        <p:nvSpPr>
          <p:cNvPr id="29700" name="Rectangle 4"/>
          <p:cNvSpPr/>
          <p:nvPr/>
        </p:nvSpPr>
        <p:spPr>
          <a:xfrm>
            <a:off x="401955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1295400" y="3276600"/>
          <a:ext cx="2438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r:id="rId3" imgW="723900" imgH="215900" progId="Equation.3">
                  <p:embed/>
                </p:oleObj>
              </mc:Choice>
              <mc:Fallback>
                <p:oleObj r:id="rId3" imgW="723900" imgH="215900" progId="Equation.3">
                  <p:embed/>
                  <p:pic>
                    <p:nvPicPr>
                      <p:cNvPr id="5125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3276600"/>
                        <a:ext cx="2438400" cy="7366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Rectangle 7"/>
          <p:cNvSpPr/>
          <p:nvPr/>
        </p:nvSpPr>
        <p:spPr>
          <a:xfrm>
            <a:off x="4181475" y="31908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5128" name="Object 8"/>
          <p:cNvGraphicFramePr>
            <a:graphicFrameLocks noChangeAspect="1"/>
          </p:cNvGraphicFramePr>
          <p:nvPr/>
        </p:nvGraphicFramePr>
        <p:xfrm>
          <a:off x="1543050" y="2057400"/>
          <a:ext cx="15621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r:id="rId5" imgW="698500" imgH="393700" progId="Equation.3">
                  <p:embed/>
                </p:oleObj>
              </mc:Choice>
              <mc:Fallback>
                <p:oleObj r:id="rId5" imgW="698500" imgH="393700" progId="Equation.3">
                  <p:embed/>
                  <p:pic>
                    <p:nvPicPr>
                      <p:cNvPr id="5128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43050" y="2057400"/>
                        <a:ext cx="1562100" cy="8826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10"/>
          <p:cNvSpPr/>
          <p:nvPr/>
        </p:nvSpPr>
        <p:spPr>
          <a:xfrm>
            <a:off x="3986213" y="31575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513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577762"/>
              </p:ext>
            </p:extLst>
          </p:nvPr>
        </p:nvGraphicFramePr>
        <p:xfrm>
          <a:off x="1295400" y="4518003"/>
          <a:ext cx="22860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r:id="rId7" imgW="837565" imgH="393700" progId="Equation.3">
                  <p:embed/>
                </p:oleObj>
              </mc:Choice>
              <mc:Fallback>
                <p:oleObj r:id="rId7" imgW="837565" imgH="393700" progId="Equation.3">
                  <p:embed/>
                  <p:pic>
                    <p:nvPicPr>
                      <p:cNvPr id="5131" name="Object 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95400" y="4518003"/>
                        <a:ext cx="2286000" cy="10588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2" name="AutoShape 12"/>
          <p:cNvSpPr/>
          <p:nvPr/>
        </p:nvSpPr>
        <p:spPr>
          <a:xfrm>
            <a:off x="2324100" y="4060507"/>
            <a:ext cx="152400" cy="457200"/>
          </a:xfrm>
          <a:prstGeom prst="downArrow">
            <a:avLst>
              <a:gd name="adj1" fmla="val 50000"/>
              <a:gd name="adj2" fmla="val 112500"/>
            </a:avLst>
          </a:prstGeom>
          <a:solidFill>
            <a:schemeClr val="hlink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5133" name="Text Box 13"/>
          <p:cNvSpPr txBox="1"/>
          <p:nvPr/>
        </p:nvSpPr>
        <p:spPr>
          <a:xfrm>
            <a:off x="1543050" y="5830570"/>
            <a:ext cx="1676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800" b="1" dirty="0">
                <a:ea typeface="华文中宋" panose="02010600040101010101" pitchFamily="2" charset="-122"/>
              </a:rPr>
              <a:t>微分方程</a:t>
            </a:r>
          </a:p>
        </p:txBody>
      </p:sp>
      <p:sp>
        <p:nvSpPr>
          <p:cNvPr id="29708" name="Rectangle 14"/>
          <p:cNvSpPr/>
          <p:nvPr/>
        </p:nvSpPr>
        <p:spPr>
          <a:xfrm>
            <a:off x="4052888" y="3267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9710" name="Rectangle 19"/>
          <p:cNvSpPr/>
          <p:nvPr/>
        </p:nvSpPr>
        <p:spPr>
          <a:xfrm>
            <a:off x="3938588" y="30289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29711" name="Rectangle 27"/>
          <p:cNvSpPr/>
          <p:nvPr/>
        </p:nvSpPr>
        <p:spPr>
          <a:xfrm>
            <a:off x="4572000" y="3048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pic>
        <p:nvPicPr>
          <p:cNvPr id="5149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64038" y="1341437"/>
            <a:ext cx="4194175" cy="30781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DD81CCE-3C92-4EC1-C25A-463AC54AC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6248B9-6196-4752-9073-88F13266E7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  <p:bldP spid="5132" grpId="0" animBg="1"/>
      <p:bldP spid="513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Text Box 4"/>
          <p:cNvSpPr txBox="1"/>
          <p:nvPr/>
        </p:nvSpPr>
        <p:spPr>
          <a:xfrm>
            <a:off x="469890" y="459577"/>
            <a:ext cx="3581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用分离变量法求解</a:t>
            </a:r>
            <a:r>
              <a:rPr lang="zh-CN" altLang="en-US" sz="2400" dirty="0"/>
              <a:t> </a:t>
            </a:r>
          </a:p>
        </p:txBody>
      </p:sp>
      <p:graphicFrame>
        <p:nvGraphicFramePr>
          <p:cNvPr id="143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682040"/>
              </p:ext>
            </p:extLst>
          </p:nvPr>
        </p:nvGraphicFramePr>
        <p:xfrm>
          <a:off x="670550" y="1523508"/>
          <a:ext cx="41148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2" r:id="rId3" imgW="1574800" imgH="393700" progId="Equation.3">
                  <p:embed/>
                </p:oleObj>
              </mc:Choice>
              <mc:Fallback>
                <p:oleObj r:id="rId3" imgW="1574800" imgH="393700" progId="Equation.3">
                  <p:embed/>
                  <p:pic>
                    <p:nvPicPr>
                      <p:cNvPr id="14341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550" y="1523508"/>
                        <a:ext cx="4114800" cy="1028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83903"/>
              </p:ext>
            </p:extLst>
          </p:nvPr>
        </p:nvGraphicFramePr>
        <p:xfrm>
          <a:off x="5292080" y="1484784"/>
          <a:ext cx="28194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3" r:id="rId5" imgW="1091565" imgH="584200" progId="Equation.3">
                  <p:embed/>
                </p:oleObj>
              </mc:Choice>
              <mc:Fallback>
                <p:oleObj r:id="rId5" imgW="1091565" imgH="584200" progId="Equation.3">
                  <p:embed/>
                  <p:pic>
                    <p:nvPicPr>
                      <p:cNvPr id="14342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2080" y="1484784"/>
                        <a:ext cx="2819400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609064"/>
              </p:ext>
            </p:extLst>
          </p:nvPr>
        </p:nvGraphicFramePr>
        <p:xfrm>
          <a:off x="2411760" y="5496308"/>
          <a:ext cx="31623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4" r:id="rId7" imgW="1206500" imgH="558800" progId="Equation.3">
                  <p:embed/>
                </p:oleObj>
              </mc:Choice>
              <mc:Fallback>
                <p:oleObj r:id="rId7" imgW="1206500" imgH="558800" progId="Equation.3">
                  <p:embed/>
                  <p:pic>
                    <p:nvPicPr>
                      <p:cNvPr id="14346" name="Object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411760" y="5496308"/>
                        <a:ext cx="3162300" cy="11731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7" name="Line 11"/>
          <p:cNvSpPr/>
          <p:nvPr/>
        </p:nvSpPr>
        <p:spPr>
          <a:xfrm flipH="1">
            <a:off x="3629015" y="2018184"/>
            <a:ext cx="1815465" cy="1391285"/>
          </a:xfrm>
          <a:prstGeom prst="line">
            <a:avLst/>
          </a:prstGeom>
          <a:ln w="38100" cap="flat" cmpd="sng">
            <a:solidFill>
              <a:srgbClr val="FF66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1434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7446759"/>
              </p:ext>
            </p:extLst>
          </p:nvPr>
        </p:nvGraphicFramePr>
        <p:xfrm>
          <a:off x="4563100" y="3409469"/>
          <a:ext cx="4196080" cy="928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5" r:id="rId9" imgW="1917700" imgH="419100" progId="Equation.3">
                  <p:embed/>
                </p:oleObj>
              </mc:Choice>
              <mc:Fallback>
                <p:oleObj r:id="rId9" imgW="1917700" imgH="419100" progId="Equation.3">
                  <p:embed/>
                  <p:pic>
                    <p:nvPicPr>
                      <p:cNvPr id="14348" name="Object 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563100" y="3409469"/>
                        <a:ext cx="4196080" cy="92899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311551"/>
              </p:ext>
            </p:extLst>
          </p:nvPr>
        </p:nvGraphicFramePr>
        <p:xfrm>
          <a:off x="567680" y="4833139"/>
          <a:ext cx="41148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6" r:id="rId11" imgW="1713865" imgH="215900" progId="Equation.3">
                  <p:embed/>
                </p:oleObj>
              </mc:Choice>
              <mc:Fallback>
                <p:oleObj r:id="rId11" imgW="1713865" imgH="215900" progId="Equation.3">
                  <p:embed/>
                  <p:pic>
                    <p:nvPicPr>
                      <p:cNvPr id="14349" name="Object 1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67680" y="4833139"/>
                        <a:ext cx="411480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64930"/>
              </p:ext>
            </p:extLst>
          </p:nvPr>
        </p:nvGraphicFramePr>
        <p:xfrm>
          <a:off x="6054080" y="4600094"/>
          <a:ext cx="1447800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7" r:id="rId13" imgW="596900" imgH="393700" progId="Equation.3">
                  <p:embed/>
                </p:oleObj>
              </mc:Choice>
              <mc:Fallback>
                <p:oleObj r:id="rId13" imgW="596900" imgH="393700" progId="Equation.3">
                  <p:embed/>
                  <p:pic>
                    <p:nvPicPr>
                      <p:cNvPr id="14351" name="Object 1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54080" y="4600094"/>
                        <a:ext cx="1447800" cy="955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2" name="AutoShape 16"/>
          <p:cNvSpPr/>
          <p:nvPr/>
        </p:nvSpPr>
        <p:spPr>
          <a:xfrm>
            <a:off x="4758680" y="4985539"/>
            <a:ext cx="1219200" cy="152400"/>
          </a:xfrm>
          <a:prstGeom prst="rightArrow">
            <a:avLst>
              <a:gd name="adj1" fmla="val 50000"/>
              <a:gd name="adj2" fmla="val 2000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14353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6137787"/>
              </p:ext>
            </p:extLst>
          </p:nvPr>
        </p:nvGraphicFramePr>
        <p:xfrm>
          <a:off x="3896376" y="188529"/>
          <a:ext cx="2286000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8" r:id="rId15" imgW="837565" imgH="393700" progId="Equation.3">
                  <p:embed/>
                </p:oleObj>
              </mc:Choice>
              <mc:Fallback>
                <p:oleObj r:id="rId15" imgW="837565" imgH="393700" progId="Equation.3">
                  <p:embed/>
                  <p:pic>
                    <p:nvPicPr>
                      <p:cNvPr id="14353" name="Object 1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96376" y="188529"/>
                        <a:ext cx="2286000" cy="105886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11E4C2F9-B22E-854F-7D2B-844537825EF8}"/>
              </a:ext>
            </a:extLst>
          </p:cNvPr>
          <p:cNvSpPr/>
          <p:nvPr/>
        </p:nvSpPr>
        <p:spPr>
          <a:xfrm>
            <a:off x="720080" y="1484784"/>
            <a:ext cx="495300" cy="519112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7F8FEB2-895A-5A1C-5A21-EA00DE88C033}"/>
              </a:ext>
            </a:extLst>
          </p:cNvPr>
          <p:cNvSpPr/>
          <p:nvPr/>
        </p:nvSpPr>
        <p:spPr>
          <a:xfrm>
            <a:off x="3629015" y="1525686"/>
            <a:ext cx="1129664" cy="1010351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78981D1-EC8B-40D3-E2CE-E571550288A1}"/>
              </a:ext>
            </a:extLst>
          </p:cNvPr>
          <p:cNvSpPr/>
          <p:nvPr/>
        </p:nvSpPr>
        <p:spPr>
          <a:xfrm>
            <a:off x="5694036" y="1509878"/>
            <a:ext cx="1004668" cy="1486206"/>
          </a:xfrm>
          <a:prstGeom prst="rect">
            <a:avLst/>
          </a:prstGeom>
          <a:noFill/>
          <a:ln w="31750" cap="flat" cmpd="sng">
            <a:solidFill>
              <a:srgbClr val="FF0000"/>
            </a:solidFill>
            <a:prstDash val="sysDot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845AE8-C54A-21B6-7CC1-E75979C56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19836AD2-6B90-282A-1797-7DDFC2DE0C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989598"/>
              </p:ext>
            </p:extLst>
          </p:nvPr>
        </p:nvGraphicFramePr>
        <p:xfrm>
          <a:off x="1430900" y="3385006"/>
          <a:ext cx="2620390" cy="11817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9" name="Equation" r:id="rId17" imgW="1295280" imgH="583920" progId="Equation.DSMT4">
                  <p:embed/>
                </p:oleObj>
              </mc:Choice>
              <mc:Fallback>
                <p:oleObj name="Equation" r:id="rId17" imgW="1295280" imgH="583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430900" y="3385006"/>
                        <a:ext cx="2620390" cy="11817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14352" grpId="0" bldLvl="0" animBg="1"/>
      <p:bldP spid="2" grpId="0" animBg="1"/>
      <p:bldP spid="3" grpId="0" animBg="1"/>
      <p:bldP spid="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3"/>
          <p:cNvSpPr>
            <a:spLocks noGrp="1"/>
          </p:cNvSpPr>
          <p:nvPr>
            <p:ph type="title"/>
          </p:nvPr>
        </p:nvSpPr>
        <p:spPr>
          <a:xfrm>
            <a:off x="0" y="0"/>
            <a:ext cx="1338263" cy="762000"/>
          </a:xfrm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</a:p>
        </p:txBody>
      </p:sp>
      <p:sp>
        <p:nvSpPr>
          <p:cNvPr id="6148" name="Rectangle 4"/>
          <p:cNvSpPr>
            <a:spLocks noGrp="1"/>
          </p:cNvSpPr>
          <p:nvPr>
            <p:ph type="body"/>
          </p:nvPr>
        </p:nvSpPr>
        <p:spPr>
          <a:xfrm>
            <a:off x="668338" y="4657313"/>
            <a:ext cx="7391400" cy="762000"/>
          </a:xfrm>
        </p:spPr>
        <p:txBody>
          <a:bodyPr vert="horz" wrap="square" lIns="91440" tIns="45720" rIns="91440" bIns="45720" anchor="t"/>
          <a:lstStyle/>
          <a:p>
            <a:pPr eaLnBrk="1" hangingPunct="1">
              <a:buNone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时间常数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：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是电流从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增加到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0.63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baseline="-30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所需时间</a:t>
            </a:r>
          </a:p>
        </p:txBody>
      </p:sp>
      <p:graphicFrame>
        <p:nvGraphicFramePr>
          <p:cNvPr id="615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8937670"/>
              </p:ext>
            </p:extLst>
          </p:nvPr>
        </p:nvGraphicFramePr>
        <p:xfrm>
          <a:off x="323211" y="2473642"/>
          <a:ext cx="297973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r:id="rId3" imgW="1054100" imgH="381000" progId="Equation.3">
                  <p:embed/>
                </p:oleObj>
              </mc:Choice>
              <mc:Fallback>
                <p:oleObj r:id="rId3" imgW="1054100" imgH="381000" progId="Equation.3">
                  <p:embed/>
                  <p:pic>
                    <p:nvPicPr>
                      <p:cNvPr id="6152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211" y="2473642"/>
                        <a:ext cx="2979737" cy="1082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Rectangle 12"/>
          <p:cNvSpPr/>
          <p:nvPr/>
        </p:nvSpPr>
        <p:spPr>
          <a:xfrm>
            <a:off x="3124200" y="28194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615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42472"/>
              </p:ext>
            </p:extLst>
          </p:nvPr>
        </p:nvGraphicFramePr>
        <p:xfrm>
          <a:off x="3169598" y="3770947"/>
          <a:ext cx="40147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r:id="rId5" imgW="1536700" imgH="241300" progId="Equation.3">
                  <p:embed/>
                </p:oleObj>
              </mc:Choice>
              <mc:Fallback>
                <p:oleObj r:id="rId5" imgW="1536700" imgH="241300" progId="Equation.3">
                  <p:embed/>
                  <p:pic>
                    <p:nvPicPr>
                      <p:cNvPr id="6157" name="Object 1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69598" y="3770947"/>
                        <a:ext cx="4014788" cy="63500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5137837"/>
              </p:ext>
            </p:extLst>
          </p:nvPr>
        </p:nvGraphicFramePr>
        <p:xfrm>
          <a:off x="323528" y="807402"/>
          <a:ext cx="4419600" cy="1309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r:id="rId7" imgW="1206500" imgH="558800" progId="Equation.3">
                  <p:embed/>
                </p:oleObj>
              </mc:Choice>
              <mc:Fallback>
                <p:oleObj r:id="rId7" imgW="1206500" imgH="558800" progId="Equation.3">
                  <p:embed/>
                  <p:pic>
                    <p:nvPicPr>
                      <p:cNvPr id="31751" name="Object 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23528" y="807402"/>
                        <a:ext cx="4419600" cy="130968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6265128"/>
              </p:ext>
            </p:extLst>
          </p:nvPr>
        </p:nvGraphicFramePr>
        <p:xfrm>
          <a:off x="578798" y="3770947"/>
          <a:ext cx="1524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r:id="rId9" imgW="469900" imgH="203200" progId="Equation.3">
                  <p:embed/>
                </p:oleObj>
              </mc:Choice>
              <mc:Fallback>
                <p:oleObj r:id="rId9" imgW="469900" imgH="203200" progId="Equation.3">
                  <p:embed/>
                  <p:pic>
                    <p:nvPicPr>
                      <p:cNvPr id="6167" name="Object 2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8798" y="3770947"/>
                        <a:ext cx="1524000" cy="660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68" name="AutoShape 24"/>
          <p:cNvSpPr/>
          <p:nvPr/>
        </p:nvSpPr>
        <p:spPr>
          <a:xfrm>
            <a:off x="2255198" y="4075747"/>
            <a:ext cx="685800" cy="15240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69" name="Text Box 25"/>
          <p:cNvSpPr txBox="1"/>
          <p:nvPr/>
        </p:nvSpPr>
        <p:spPr>
          <a:xfrm>
            <a:off x="5684198" y="3062922"/>
            <a:ext cx="2895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电路的时间常量</a:t>
            </a:r>
          </a:p>
        </p:txBody>
      </p:sp>
      <p:grpSp>
        <p:nvGrpSpPr>
          <p:cNvPr id="2" name="Group 28"/>
          <p:cNvGrpSpPr/>
          <p:nvPr/>
        </p:nvGrpSpPr>
        <p:grpSpPr>
          <a:xfrm>
            <a:off x="3779198" y="1615122"/>
            <a:ext cx="963613" cy="1809750"/>
            <a:chOff x="2400" y="1200"/>
            <a:chExt cx="607" cy="1140"/>
          </a:xfrm>
        </p:grpSpPr>
        <p:graphicFrame>
          <p:nvGraphicFramePr>
            <p:cNvPr id="31759" name="Object 9"/>
            <p:cNvGraphicFramePr>
              <a:graphicFrameLocks noChangeAspect="1"/>
            </p:cNvGraphicFramePr>
            <p:nvPr/>
          </p:nvGraphicFramePr>
          <p:xfrm>
            <a:off x="2400" y="1824"/>
            <a:ext cx="607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467" r:id="rId11" imgW="457200" imgH="393700" progId="Equation.3">
                    <p:embed/>
                  </p:oleObj>
                </mc:Choice>
                <mc:Fallback>
                  <p:oleObj r:id="rId11" imgW="457200" imgH="393700" progId="Equation.3">
                    <p:embed/>
                    <p:pic>
                      <p:nvPicPr>
                        <p:cNvPr id="31759" name="Object 9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400" y="1824"/>
                          <a:ext cx="607" cy="51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760" name="Line 27"/>
            <p:cNvSpPr/>
            <p:nvPr/>
          </p:nvSpPr>
          <p:spPr>
            <a:xfrm flipH="1" flipV="1">
              <a:off x="2688" y="1200"/>
              <a:ext cx="0" cy="672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pic>
        <p:nvPicPr>
          <p:cNvPr id="6173" name="Picture 2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24450" y="228600"/>
            <a:ext cx="4019550" cy="277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74" name="Line 30"/>
          <p:cNvSpPr/>
          <p:nvPr/>
        </p:nvSpPr>
        <p:spPr>
          <a:xfrm>
            <a:off x="4693598" y="3139122"/>
            <a:ext cx="1066800" cy="152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3" name="矩形 2"/>
          <p:cNvSpPr/>
          <p:nvPr/>
        </p:nvSpPr>
        <p:spPr>
          <a:xfrm>
            <a:off x="467544" y="5242878"/>
            <a:ext cx="7993063" cy="13893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 是表征暂态过程持续时间长短的特征物理量。 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u"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 越大，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电流从</a:t>
            </a:r>
            <a:r>
              <a:rPr kumimoji="1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增加到</a:t>
            </a:r>
            <a:r>
              <a:rPr kumimoji="1" lang="en-US" altLang="zh-CN" sz="2800" b="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0" u="none" strike="noStrike" kern="0" cap="none" spc="0" normalizeH="0" baseline="-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所需时间越长。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7B7550-35CB-C158-0687-95951571C3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8" grpId="0" build="p"/>
      <p:bldP spid="6168" grpId="0" bldLvl="0" animBg="1"/>
      <p:bldP spid="6169" grpId="0"/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5"/>
          <p:cNvSpPr/>
          <p:nvPr/>
        </p:nvSpPr>
        <p:spPr>
          <a:xfrm>
            <a:off x="365919" y="372903"/>
            <a:ext cx="32766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断电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: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将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K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拨到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2 </a:t>
            </a:r>
          </a:p>
        </p:txBody>
      </p:sp>
      <p:graphicFrame>
        <p:nvGraphicFramePr>
          <p:cNvPr id="1639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944795"/>
              </p:ext>
            </p:extLst>
          </p:nvPr>
        </p:nvGraphicFramePr>
        <p:xfrm>
          <a:off x="398576" y="1277064"/>
          <a:ext cx="35052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r:id="rId3" imgW="1497965" imgH="393700" progId="Equation.3">
                  <p:embed/>
                </p:oleObj>
              </mc:Choice>
              <mc:Fallback>
                <p:oleObj r:id="rId3" imgW="1497965" imgH="393700" progId="Equation.3">
                  <p:embed/>
                  <p:pic>
                    <p:nvPicPr>
                      <p:cNvPr id="16390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8576" y="1277064"/>
                        <a:ext cx="3505200" cy="9350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228283" y="4396740"/>
          <a:ext cx="429101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r:id="rId5" imgW="1726565" imgH="533400" progId="Equation.3">
                  <p:embed/>
                </p:oleObj>
              </mc:Choice>
              <mc:Fallback>
                <p:oleObj r:id="rId5" imgW="1726565" imgH="533400" progId="Equation.3">
                  <p:embed/>
                  <p:pic>
                    <p:nvPicPr>
                      <p:cNvPr id="16391" name="Object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8283" y="4396740"/>
                        <a:ext cx="4291012" cy="13049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2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03018" y="3572785"/>
            <a:ext cx="4088798" cy="278564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639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301761"/>
              </p:ext>
            </p:extLst>
          </p:nvPr>
        </p:nvGraphicFramePr>
        <p:xfrm>
          <a:off x="398576" y="2597150"/>
          <a:ext cx="1524000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8" r:id="rId8" imgW="723900" imgH="393700" progId="Equation.3">
                  <p:embed/>
                </p:oleObj>
              </mc:Choice>
              <mc:Fallback>
                <p:oleObj r:id="rId8" imgW="723900" imgH="393700" progId="Equation.3">
                  <p:embed/>
                  <p:pic>
                    <p:nvPicPr>
                      <p:cNvPr id="16393" name="Object 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8576" y="2597150"/>
                        <a:ext cx="1524000" cy="8286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5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37588" y="399112"/>
            <a:ext cx="3795599" cy="2785643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639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1033520"/>
              </p:ext>
            </p:extLst>
          </p:nvPr>
        </p:nvGraphicFramePr>
        <p:xfrm>
          <a:off x="2005709" y="2609056"/>
          <a:ext cx="3306762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9" r:id="rId11" imgW="1562100" imgH="393700" progId="Equation.3">
                  <p:embed/>
                </p:oleObj>
              </mc:Choice>
              <mc:Fallback>
                <p:oleObj r:id="rId11" imgW="1562100" imgH="393700" progId="Equation.3">
                  <p:embed/>
                  <p:pic>
                    <p:nvPicPr>
                      <p:cNvPr id="16396" name="Object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005709" y="2609056"/>
                        <a:ext cx="3306762" cy="83502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65AB947-AA41-751B-6E58-34BDB30CA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29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0">
            <a:extLst>
              <a:ext uri="{FF2B5EF4-FFF2-40B4-BE49-F238E27FC236}">
                <a16:creationId xmlns:a16="http://schemas.microsoft.com/office/drawing/2014/main" id="{40F50FE1-5B81-CB3C-548C-E14C6A7F3A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5926194"/>
            <a:ext cx="5339908" cy="559769"/>
          </a:xfrm>
          <a:prstGeom prst="rect">
            <a:avLst/>
          </a:prstGeom>
          <a:solidFill>
            <a:srgbClr val="92D050">
              <a:alpha val="26000"/>
            </a:srgbClr>
          </a:solidFill>
          <a:ln w="25400">
            <a:solidFill>
              <a:srgbClr val="FF0000"/>
            </a:solidFill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涡旋电场为非保守场，是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无源有旋</a:t>
            </a: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场。 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BEA21AC1-07D9-73E2-D632-45B790251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4341" y="5051267"/>
            <a:ext cx="1720423" cy="45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微分形式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EFC7A804-ACC9-F2FF-B917-811595A02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236" y="1416830"/>
            <a:ext cx="5469454" cy="1667764"/>
          </a:xfrm>
          <a:prstGeom prst="rect">
            <a:avLst/>
          </a:prstGeom>
          <a:noFill/>
          <a:ln w="57150" cmpd="thickThin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400" b="1" dirty="0">
                <a:solidFill>
                  <a:srgbClr val="33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变化的磁场在其周围空间激发出一种新的涡旋状电场，这种电场被称为感生电场（涡旋电场</a:t>
            </a:r>
            <a:r>
              <a:rPr kumimoji="1" lang="en-US" altLang="zh-CN" sz="2400" b="1" dirty="0">
                <a:solidFill>
                  <a:srgbClr val="33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kumimoji="1" lang="zh-CN" altLang="en-US" sz="2400" b="1" dirty="0">
                <a:solidFill>
                  <a:srgbClr val="3366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kumimoji="1"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	</a:t>
            </a:r>
            <a:r>
              <a:rPr kumimoji="1" lang="zh-CN" altLang="en-US" sz="2400" b="1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     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86B1E1F1-BE49-A90F-DB01-BC3258A899F6}"/>
              </a:ext>
            </a:extLst>
          </p:cNvPr>
          <p:cNvGrpSpPr/>
          <p:nvPr/>
        </p:nvGrpSpPr>
        <p:grpSpPr>
          <a:xfrm>
            <a:off x="6468163" y="2682632"/>
            <a:ext cx="2586965" cy="1901716"/>
            <a:chOff x="5644477" y="2256472"/>
            <a:chExt cx="3320137" cy="2362200"/>
          </a:xfrm>
        </p:grpSpPr>
        <p:graphicFrame>
          <p:nvGraphicFramePr>
            <p:cNvPr id="13" name="Object 4">
              <a:extLst>
                <a:ext uri="{FF2B5EF4-FFF2-40B4-BE49-F238E27FC236}">
                  <a16:creationId xmlns:a16="http://schemas.microsoft.com/office/drawing/2014/main" id="{C067CF18-DE3B-A594-B829-EB4A4D96C3F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74728566"/>
                </p:ext>
              </p:extLst>
            </p:nvPr>
          </p:nvGraphicFramePr>
          <p:xfrm>
            <a:off x="8850314" y="4397976"/>
            <a:ext cx="114300" cy="215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Equation" r:id="rId3" imgW="114151" imgH="215619" progId="Equation.3">
                    <p:embed/>
                  </p:oleObj>
                </mc:Choice>
                <mc:Fallback>
                  <p:oleObj name="Equation" r:id="rId3" imgW="114151" imgH="215619" progId="Equation.3">
                    <p:embed/>
                    <p:pic>
                      <p:nvPicPr>
                        <p:cNvPr id="4" name="Object 4">
                          <a:extLst>
                            <a:ext uri="{FF2B5EF4-FFF2-40B4-BE49-F238E27FC236}">
                              <a16:creationId xmlns:a16="http://schemas.microsoft.com/office/drawing/2014/main" id="{BB555331-573B-4984-8D52-448C5382688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50314" y="4397976"/>
                          <a:ext cx="114300" cy="2159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D5F5AEA6-BBA6-A33F-4C56-E284F92A25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6364" y="3220954"/>
              <a:ext cx="2419444" cy="559518"/>
            </a:xfrm>
            <a:prstGeom prst="ellipse">
              <a:avLst/>
            </a:prstGeom>
            <a:noFill/>
            <a:ln w="38100">
              <a:solidFill>
                <a:srgbClr val="33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pSp>
          <p:nvGrpSpPr>
            <p:cNvPr id="15" name="Group 8">
              <a:extLst>
                <a:ext uri="{FF2B5EF4-FFF2-40B4-BE49-F238E27FC236}">
                  <a16:creationId xmlns:a16="http://schemas.microsoft.com/office/drawing/2014/main" id="{C6E6176F-6FF0-E4CF-DF20-F77E4CBD2B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7901" y="2561272"/>
              <a:ext cx="2286000" cy="2057400"/>
              <a:chOff x="384" y="816"/>
              <a:chExt cx="1440" cy="1296"/>
            </a:xfrm>
          </p:grpSpPr>
          <p:sp>
            <p:nvSpPr>
              <p:cNvPr id="26" name="Line 9">
                <a:extLst>
                  <a:ext uri="{FF2B5EF4-FFF2-40B4-BE49-F238E27FC236}">
                    <a16:creationId xmlns:a16="http://schemas.microsoft.com/office/drawing/2014/main" id="{FDB1B760-8D24-A625-84C0-55D62B9A36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1584"/>
                <a:ext cx="0" cy="528"/>
              </a:xfrm>
              <a:prstGeom prst="line">
                <a:avLst/>
              </a:prstGeom>
              <a:noFill/>
              <a:ln w="38100">
                <a:solidFill>
                  <a:srgbClr val="FF0B0B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" name="Line 10">
                <a:extLst>
                  <a:ext uri="{FF2B5EF4-FFF2-40B4-BE49-F238E27FC236}">
                    <a16:creationId xmlns:a16="http://schemas.microsoft.com/office/drawing/2014/main" id="{476B7675-CA9A-9DEB-E315-585BEF7DEB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1392"/>
                <a:ext cx="0" cy="144"/>
              </a:xfrm>
              <a:prstGeom prst="line">
                <a:avLst/>
              </a:prstGeom>
              <a:noFill/>
              <a:ln w="38100">
                <a:solidFill>
                  <a:srgbClr val="FF0B0B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8" name="Line 11">
                <a:extLst>
                  <a:ext uri="{FF2B5EF4-FFF2-40B4-BE49-F238E27FC236}">
                    <a16:creationId xmlns:a16="http://schemas.microsoft.com/office/drawing/2014/main" id="{E39E98CB-F38B-0351-1913-DEE01C648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04" y="816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0B0B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Freeform 12">
                <a:extLst>
                  <a:ext uri="{FF2B5EF4-FFF2-40B4-BE49-F238E27FC236}">
                    <a16:creationId xmlns:a16="http://schemas.microsoft.com/office/drawing/2014/main" id="{519F74C8-B7CD-A3CF-A206-34B8FC0A019B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87" y="1344"/>
                <a:ext cx="1" cy="192"/>
              </a:xfrm>
              <a:custGeom>
                <a:avLst/>
                <a:gdLst>
                  <a:gd name="T0" fmla="*/ 0 w 1"/>
                  <a:gd name="T1" fmla="*/ 0 h 192"/>
                  <a:gd name="T2" fmla="*/ 0 w 1"/>
                  <a:gd name="T3" fmla="*/ 192 h 192"/>
                  <a:gd name="T4" fmla="*/ 0 60000 65536"/>
                  <a:gd name="T5" fmla="*/ 0 60000 65536"/>
                  <a:gd name="T6" fmla="*/ 0 w 1"/>
                  <a:gd name="T7" fmla="*/ 0 h 192"/>
                  <a:gd name="T8" fmla="*/ 1 w 1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2">
                    <a:moveTo>
                      <a:pt x="0" y="0"/>
                    </a:moveTo>
                    <a:cubicBezTo>
                      <a:pt x="0" y="80"/>
                      <a:pt x="0" y="160"/>
                      <a:pt x="0" y="192"/>
                    </a:cubicBezTo>
                  </a:path>
                </a:pathLst>
              </a:custGeom>
              <a:noFill/>
              <a:ln w="38100">
                <a:solidFill>
                  <a:srgbClr val="FF0B0B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0" name="Freeform 13">
                <a:extLst>
                  <a:ext uri="{FF2B5EF4-FFF2-40B4-BE49-F238E27FC236}">
                    <a16:creationId xmlns:a16="http://schemas.microsoft.com/office/drawing/2014/main" id="{98F24F53-AE8B-D8E7-A497-0FD58C608B5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296" y="1584"/>
                <a:ext cx="56" cy="528"/>
              </a:xfrm>
              <a:custGeom>
                <a:avLst/>
                <a:gdLst>
                  <a:gd name="T0" fmla="*/ 56 w 56"/>
                  <a:gd name="T1" fmla="*/ 0 h 528"/>
                  <a:gd name="T2" fmla="*/ 8 w 56"/>
                  <a:gd name="T3" fmla="*/ 288 h 528"/>
                  <a:gd name="T4" fmla="*/ 8 w 56"/>
                  <a:gd name="T5" fmla="*/ 432 h 528"/>
                  <a:gd name="T6" fmla="*/ 8 w 56"/>
                  <a:gd name="T7" fmla="*/ 528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528"/>
                  <a:gd name="T14" fmla="*/ 56 w 56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528">
                    <a:moveTo>
                      <a:pt x="56" y="0"/>
                    </a:moveTo>
                    <a:cubicBezTo>
                      <a:pt x="36" y="108"/>
                      <a:pt x="16" y="216"/>
                      <a:pt x="8" y="288"/>
                    </a:cubicBezTo>
                    <a:cubicBezTo>
                      <a:pt x="0" y="360"/>
                      <a:pt x="8" y="392"/>
                      <a:pt x="8" y="432"/>
                    </a:cubicBezTo>
                    <a:cubicBezTo>
                      <a:pt x="8" y="472"/>
                      <a:pt x="8" y="512"/>
                      <a:pt x="8" y="528"/>
                    </a:cubicBezTo>
                  </a:path>
                </a:pathLst>
              </a:custGeom>
              <a:noFill/>
              <a:ln w="38100">
                <a:solidFill>
                  <a:srgbClr val="FF0B0B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1" name="Line 14">
                <a:extLst>
                  <a:ext uri="{FF2B5EF4-FFF2-40B4-BE49-F238E27FC236}">
                    <a16:creationId xmlns:a16="http://schemas.microsoft.com/office/drawing/2014/main" id="{2B0520EC-7D80-BD3A-6CB8-5214925CE6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96" y="1344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B0B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2" name="Freeform 15">
                <a:extLst>
                  <a:ext uri="{FF2B5EF4-FFF2-40B4-BE49-F238E27FC236}">
                    <a16:creationId xmlns:a16="http://schemas.microsoft.com/office/drawing/2014/main" id="{8DFD7DE0-DF61-BB81-38AC-A3148471A6A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296" y="816"/>
                <a:ext cx="56" cy="528"/>
              </a:xfrm>
              <a:custGeom>
                <a:avLst/>
                <a:gdLst>
                  <a:gd name="T0" fmla="*/ 8 w 56"/>
                  <a:gd name="T1" fmla="*/ 0 h 528"/>
                  <a:gd name="T2" fmla="*/ 8 w 56"/>
                  <a:gd name="T3" fmla="*/ 96 h 528"/>
                  <a:gd name="T4" fmla="*/ 56 w 56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56"/>
                  <a:gd name="T10" fmla="*/ 0 h 528"/>
                  <a:gd name="T11" fmla="*/ 56 w 56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" h="528">
                    <a:moveTo>
                      <a:pt x="8" y="0"/>
                    </a:moveTo>
                    <a:cubicBezTo>
                      <a:pt x="4" y="4"/>
                      <a:pt x="0" y="8"/>
                      <a:pt x="8" y="96"/>
                    </a:cubicBezTo>
                    <a:cubicBezTo>
                      <a:pt x="16" y="184"/>
                      <a:pt x="48" y="456"/>
                      <a:pt x="56" y="528"/>
                    </a:cubicBezTo>
                  </a:path>
                </a:pathLst>
              </a:custGeom>
              <a:noFill/>
              <a:ln w="38100">
                <a:solidFill>
                  <a:srgbClr val="FF0B0B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3" name="Freeform 16">
                <a:extLst>
                  <a:ext uri="{FF2B5EF4-FFF2-40B4-BE49-F238E27FC236}">
                    <a16:creationId xmlns:a16="http://schemas.microsoft.com/office/drawing/2014/main" id="{97F8B435-5E1E-F358-5684-957A83F9B5D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88" y="1056"/>
                <a:ext cx="192" cy="288"/>
              </a:xfrm>
              <a:custGeom>
                <a:avLst/>
                <a:gdLst>
                  <a:gd name="T0" fmla="*/ 0 w 192"/>
                  <a:gd name="T1" fmla="*/ 0 h 288"/>
                  <a:gd name="T2" fmla="*/ 48 w 192"/>
                  <a:gd name="T3" fmla="*/ 144 h 288"/>
                  <a:gd name="T4" fmla="*/ 192 w 192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88"/>
                  <a:gd name="T11" fmla="*/ 192 w 192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88">
                    <a:moveTo>
                      <a:pt x="0" y="0"/>
                    </a:moveTo>
                    <a:cubicBezTo>
                      <a:pt x="8" y="48"/>
                      <a:pt x="16" y="96"/>
                      <a:pt x="48" y="144"/>
                    </a:cubicBezTo>
                    <a:cubicBezTo>
                      <a:pt x="80" y="192"/>
                      <a:pt x="168" y="264"/>
                      <a:pt x="192" y="288"/>
                    </a:cubicBezTo>
                  </a:path>
                </a:pathLst>
              </a:custGeom>
              <a:noFill/>
              <a:ln w="38100">
                <a:solidFill>
                  <a:srgbClr val="FF0B0B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4" name="Freeform 17">
                <a:extLst>
                  <a:ext uri="{FF2B5EF4-FFF2-40B4-BE49-F238E27FC236}">
                    <a16:creationId xmlns:a16="http://schemas.microsoft.com/office/drawing/2014/main" id="{2940F5CC-DB1B-34F7-D6D8-E7E619D70B0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680" y="1536"/>
                <a:ext cx="144" cy="288"/>
              </a:xfrm>
              <a:custGeom>
                <a:avLst/>
                <a:gdLst>
                  <a:gd name="T0" fmla="*/ 2 w 192"/>
                  <a:gd name="T1" fmla="*/ 0 h 336"/>
                  <a:gd name="T2" fmla="*/ 2 w 192"/>
                  <a:gd name="T3" fmla="*/ 3 h 336"/>
                  <a:gd name="T4" fmla="*/ 0 w 192"/>
                  <a:gd name="T5" fmla="*/ 3 h 33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336"/>
                  <a:gd name="T11" fmla="*/ 192 w 192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336">
                    <a:moveTo>
                      <a:pt x="192" y="0"/>
                    </a:moveTo>
                    <a:cubicBezTo>
                      <a:pt x="136" y="68"/>
                      <a:pt x="80" y="136"/>
                      <a:pt x="48" y="192"/>
                    </a:cubicBezTo>
                    <a:cubicBezTo>
                      <a:pt x="16" y="248"/>
                      <a:pt x="8" y="312"/>
                      <a:pt x="0" y="336"/>
                    </a:cubicBezTo>
                  </a:path>
                </a:pathLst>
              </a:custGeom>
              <a:noFill/>
              <a:ln w="38100">
                <a:solidFill>
                  <a:srgbClr val="FF0B0B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5" name="Freeform 18">
                <a:extLst>
                  <a:ext uri="{FF2B5EF4-FFF2-40B4-BE49-F238E27FC236}">
                    <a16:creationId xmlns:a16="http://schemas.microsoft.com/office/drawing/2014/main" id="{03537F8D-0153-7F98-2D30-C8D8B8FB287C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679" y="1296"/>
                <a:ext cx="1" cy="192"/>
              </a:xfrm>
              <a:custGeom>
                <a:avLst/>
                <a:gdLst>
                  <a:gd name="T0" fmla="*/ 0 w 1"/>
                  <a:gd name="T1" fmla="*/ 0 h 192"/>
                  <a:gd name="T2" fmla="*/ 0 w 1"/>
                  <a:gd name="T3" fmla="*/ 192 h 192"/>
                  <a:gd name="T4" fmla="*/ 0 60000 65536"/>
                  <a:gd name="T5" fmla="*/ 0 60000 65536"/>
                  <a:gd name="T6" fmla="*/ 0 w 1"/>
                  <a:gd name="T7" fmla="*/ 0 h 192"/>
                  <a:gd name="T8" fmla="*/ 1 w 1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2">
                    <a:moveTo>
                      <a:pt x="0" y="0"/>
                    </a:moveTo>
                    <a:cubicBezTo>
                      <a:pt x="0" y="80"/>
                      <a:pt x="0" y="160"/>
                      <a:pt x="0" y="192"/>
                    </a:cubicBezTo>
                  </a:path>
                </a:pathLst>
              </a:custGeom>
              <a:noFill/>
              <a:ln w="38100">
                <a:solidFill>
                  <a:srgbClr val="FF0B0B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6" name="Freeform 19">
                <a:extLst>
                  <a:ext uri="{FF2B5EF4-FFF2-40B4-BE49-F238E27FC236}">
                    <a16:creationId xmlns:a16="http://schemas.microsoft.com/office/drawing/2014/main" id="{6A6BE08E-3975-9D14-DB78-9A97BDB5E4D0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680" y="1152"/>
                <a:ext cx="144" cy="144"/>
              </a:xfrm>
              <a:custGeom>
                <a:avLst/>
                <a:gdLst>
                  <a:gd name="T0" fmla="*/ 0 w 144"/>
                  <a:gd name="T1" fmla="*/ 0 h 144"/>
                  <a:gd name="T2" fmla="*/ 48 w 144"/>
                  <a:gd name="T3" fmla="*/ 96 h 144"/>
                  <a:gd name="T4" fmla="*/ 144 w 144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144"/>
                  <a:gd name="T11" fmla="*/ 144 w 144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144">
                    <a:moveTo>
                      <a:pt x="0" y="0"/>
                    </a:moveTo>
                    <a:cubicBezTo>
                      <a:pt x="12" y="36"/>
                      <a:pt x="24" y="72"/>
                      <a:pt x="48" y="96"/>
                    </a:cubicBezTo>
                    <a:cubicBezTo>
                      <a:pt x="72" y="120"/>
                      <a:pt x="128" y="136"/>
                      <a:pt x="144" y="144"/>
                    </a:cubicBezTo>
                  </a:path>
                </a:pathLst>
              </a:custGeom>
              <a:noFill/>
              <a:ln w="38100">
                <a:solidFill>
                  <a:srgbClr val="FF0B0B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7" name="Freeform 20">
                <a:extLst>
                  <a:ext uri="{FF2B5EF4-FFF2-40B4-BE49-F238E27FC236}">
                    <a16:creationId xmlns:a16="http://schemas.microsoft.com/office/drawing/2014/main" id="{5F9100A1-8492-FC6C-2142-2914947392F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1488" y="1584"/>
                <a:ext cx="144" cy="384"/>
              </a:xfrm>
              <a:custGeom>
                <a:avLst/>
                <a:gdLst>
                  <a:gd name="T0" fmla="*/ 144 w 144"/>
                  <a:gd name="T1" fmla="*/ 0 h 384"/>
                  <a:gd name="T2" fmla="*/ 48 w 144"/>
                  <a:gd name="T3" fmla="*/ 144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384"/>
                  <a:gd name="T11" fmla="*/ 144 w 144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384">
                    <a:moveTo>
                      <a:pt x="144" y="0"/>
                    </a:moveTo>
                    <a:cubicBezTo>
                      <a:pt x="108" y="40"/>
                      <a:pt x="72" y="80"/>
                      <a:pt x="48" y="144"/>
                    </a:cubicBezTo>
                    <a:cubicBezTo>
                      <a:pt x="24" y="208"/>
                      <a:pt x="8" y="344"/>
                      <a:pt x="0" y="384"/>
                    </a:cubicBezTo>
                  </a:path>
                </a:pathLst>
              </a:custGeom>
              <a:noFill/>
              <a:ln w="38100">
                <a:solidFill>
                  <a:srgbClr val="FF0B0B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8" name="Freeform 21">
                <a:extLst>
                  <a:ext uri="{FF2B5EF4-FFF2-40B4-BE49-F238E27FC236}">
                    <a16:creationId xmlns:a16="http://schemas.microsoft.com/office/drawing/2014/main" id="{2ADF362E-7AED-20E3-8806-2A7B317E55F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719" y="1296"/>
                <a:ext cx="1" cy="192"/>
              </a:xfrm>
              <a:custGeom>
                <a:avLst/>
                <a:gdLst>
                  <a:gd name="T0" fmla="*/ 0 w 1"/>
                  <a:gd name="T1" fmla="*/ 0 h 192"/>
                  <a:gd name="T2" fmla="*/ 0 w 1"/>
                  <a:gd name="T3" fmla="*/ 192 h 192"/>
                  <a:gd name="T4" fmla="*/ 0 60000 65536"/>
                  <a:gd name="T5" fmla="*/ 0 60000 65536"/>
                  <a:gd name="T6" fmla="*/ 0 w 1"/>
                  <a:gd name="T7" fmla="*/ 0 h 192"/>
                  <a:gd name="T8" fmla="*/ 1 w 1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2">
                    <a:moveTo>
                      <a:pt x="0" y="0"/>
                    </a:moveTo>
                    <a:cubicBezTo>
                      <a:pt x="0" y="80"/>
                      <a:pt x="0" y="160"/>
                      <a:pt x="0" y="192"/>
                    </a:cubicBezTo>
                  </a:path>
                </a:pathLst>
              </a:custGeom>
              <a:noFill/>
              <a:ln w="38100">
                <a:solidFill>
                  <a:srgbClr val="FF0B0B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39" name="Freeform 22">
                <a:extLst>
                  <a:ext uri="{FF2B5EF4-FFF2-40B4-BE49-F238E27FC236}">
                    <a16:creationId xmlns:a16="http://schemas.microsoft.com/office/drawing/2014/main" id="{4460F1F9-B522-298C-21A9-843761A741B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28" y="1008"/>
                <a:ext cx="192" cy="288"/>
              </a:xfrm>
              <a:custGeom>
                <a:avLst/>
                <a:gdLst>
                  <a:gd name="T0" fmla="*/ 0 w 192"/>
                  <a:gd name="T1" fmla="*/ 0 h 288"/>
                  <a:gd name="T2" fmla="*/ 48 w 192"/>
                  <a:gd name="T3" fmla="*/ 144 h 288"/>
                  <a:gd name="T4" fmla="*/ 192 w 192"/>
                  <a:gd name="T5" fmla="*/ 288 h 288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288"/>
                  <a:gd name="T11" fmla="*/ 192 w 192"/>
                  <a:gd name="T12" fmla="*/ 288 h 28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288">
                    <a:moveTo>
                      <a:pt x="0" y="0"/>
                    </a:moveTo>
                    <a:cubicBezTo>
                      <a:pt x="8" y="48"/>
                      <a:pt x="16" y="96"/>
                      <a:pt x="48" y="144"/>
                    </a:cubicBezTo>
                    <a:cubicBezTo>
                      <a:pt x="80" y="192"/>
                      <a:pt x="168" y="264"/>
                      <a:pt x="192" y="288"/>
                    </a:cubicBezTo>
                  </a:path>
                </a:pathLst>
              </a:custGeom>
              <a:noFill/>
              <a:ln w="38100">
                <a:solidFill>
                  <a:srgbClr val="FF0B0B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Freeform 23">
                <a:extLst>
                  <a:ext uri="{FF2B5EF4-FFF2-40B4-BE49-F238E27FC236}">
                    <a16:creationId xmlns:a16="http://schemas.microsoft.com/office/drawing/2014/main" id="{B7A139C8-EE37-ED40-6404-77A417624B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856" y="1584"/>
                <a:ext cx="56" cy="528"/>
              </a:xfrm>
              <a:custGeom>
                <a:avLst/>
                <a:gdLst>
                  <a:gd name="T0" fmla="*/ 56 w 56"/>
                  <a:gd name="T1" fmla="*/ 0 h 528"/>
                  <a:gd name="T2" fmla="*/ 8 w 56"/>
                  <a:gd name="T3" fmla="*/ 288 h 528"/>
                  <a:gd name="T4" fmla="*/ 8 w 56"/>
                  <a:gd name="T5" fmla="*/ 432 h 528"/>
                  <a:gd name="T6" fmla="*/ 8 w 56"/>
                  <a:gd name="T7" fmla="*/ 528 h 52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56"/>
                  <a:gd name="T13" fmla="*/ 0 h 528"/>
                  <a:gd name="T14" fmla="*/ 56 w 56"/>
                  <a:gd name="T15" fmla="*/ 528 h 52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56" h="528">
                    <a:moveTo>
                      <a:pt x="56" y="0"/>
                    </a:moveTo>
                    <a:cubicBezTo>
                      <a:pt x="36" y="108"/>
                      <a:pt x="16" y="216"/>
                      <a:pt x="8" y="288"/>
                    </a:cubicBezTo>
                    <a:cubicBezTo>
                      <a:pt x="0" y="360"/>
                      <a:pt x="8" y="392"/>
                      <a:pt x="8" y="432"/>
                    </a:cubicBezTo>
                    <a:cubicBezTo>
                      <a:pt x="8" y="472"/>
                      <a:pt x="8" y="512"/>
                      <a:pt x="8" y="528"/>
                    </a:cubicBezTo>
                  </a:path>
                </a:pathLst>
              </a:custGeom>
              <a:noFill/>
              <a:ln w="38100">
                <a:solidFill>
                  <a:srgbClr val="FF0B0B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1" name="Line 24">
                <a:extLst>
                  <a:ext uri="{FF2B5EF4-FFF2-40B4-BE49-F238E27FC236}">
                    <a16:creationId xmlns:a16="http://schemas.microsoft.com/office/drawing/2014/main" id="{95BB048E-BE5C-371E-B919-F722D1FB5F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912" y="1296"/>
                <a:ext cx="0" cy="240"/>
              </a:xfrm>
              <a:prstGeom prst="line">
                <a:avLst/>
              </a:prstGeom>
              <a:noFill/>
              <a:ln w="38100">
                <a:solidFill>
                  <a:srgbClr val="FF0B0B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2" name="Freeform 25">
                <a:extLst>
                  <a:ext uri="{FF2B5EF4-FFF2-40B4-BE49-F238E27FC236}">
                    <a16:creationId xmlns:a16="http://schemas.microsoft.com/office/drawing/2014/main" id="{5B1902F9-78CB-6774-694F-7FA28241DE55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856" y="816"/>
                <a:ext cx="56" cy="528"/>
              </a:xfrm>
              <a:custGeom>
                <a:avLst/>
                <a:gdLst>
                  <a:gd name="T0" fmla="*/ 8 w 56"/>
                  <a:gd name="T1" fmla="*/ 0 h 528"/>
                  <a:gd name="T2" fmla="*/ 8 w 56"/>
                  <a:gd name="T3" fmla="*/ 96 h 528"/>
                  <a:gd name="T4" fmla="*/ 56 w 56"/>
                  <a:gd name="T5" fmla="*/ 528 h 528"/>
                  <a:gd name="T6" fmla="*/ 0 60000 65536"/>
                  <a:gd name="T7" fmla="*/ 0 60000 65536"/>
                  <a:gd name="T8" fmla="*/ 0 60000 65536"/>
                  <a:gd name="T9" fmla="*/ 0 w 56"/>
                  <a:gd name="T10" fmla="*/ 0 h 528"/>
                  <a:gd name="T11" fmla="*/ 56 w 56"/>
                  <a:gd name="T12" fmla="*/ 528 h 528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6" h="528">
                    <a:moveTo>
                      <a:pt x="8" y="0"/>
                    </a:moveTo>
                    <a:cubicBezTo>
                      <a:pt x="4" y="4"/>
                      <a:pt x="0" y="8"/>
                      <a:pt x="8" y="96"/>
                    </a:cubicBezTo>
                    <a:cubicBezTo>
                      <a:pt x="16" y="184"/>
                      <a:pt x="48" y="456"/>
                      <a:pt x="56" y="528"/>
                    </a:cubicBezTo>
                  </a:path>
                </a:pathLst>
              </a:custGeom>
              <a:noFill/>
              <a:ln w="38100">
                <a:solidFill>
                  <a:srgbClr val="FF0B0B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3" name="Freeform 26">
                <a:extLst>
                  <a:ext uri="{FF2B5EF4-FFF2-40B4-BE49-F238E27FC236}">
                    <a16:creationId xmlns:a16="http://schemas.microsoft.com/office/drawing/2014/main" id="{F9DC07B4-3AE9-FC01-F455-9C41213FC01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84" y="1536"/>
                <a:ext cx="144" cy="288"/>
              </a:xfrm>
              <a:custGeom>
                <a:avLst/>
                <a:gdLst>
                  <a:gd name="T0" fmla="*/ 2 w 192"/>
                  <a:gd name="T1" fmla="*/ 0 h 336"/>
                  <a:gd name="T2" fmla="*/ 2 w 192"/>
                  <a:gd name="T3" fmla="*/ 3 h 336"/>
                  <a:gd name="T4" fmla="*/ 0 w 192"/>
                  <a:gd name="T5" fmla="*/ 3 h 336"/>
                  <a:gd name="T6" fmla="*/ 0 60000 65536"/>
                  <a:gd name="T7" fmla="*/ 0 60000 65536"/>
                  <a:gd name="T8" fmla="*/ 0 60000 65536"/>
                  <a:gd name="T9" fmla="*/ 0 w 192"/>
                  <a:gd name="T10" fmla="*/ 0 h 336"/>
                  <a:gd name="T11" fmla="*/ 192 w 192"/>
                  <a:gd name="T12" fmla="*/ 336 h 3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2" h="336">
                    <a:moveTo>
                      <a:pt x="192" y="0"/>
                    </a:moveTo>
                    <a:cubicBezTo>
                      <a:pt x="136" y="68"/>
                      <a:pt x="80" y="136"/>
                      <a:pt x="48" y="192"/>
                    </a:cubicBezTo>
                    <a:cubicBezTo>
                      <a:pt x="16" y="248"/>
                      <a:pt x="8" y="312"/>
                      <a:pt x="0" y="336"/>
                    </a:cubicBezTo>
                  </a:path>
                </a:pathLst>
              </a:custGeom>
              <a:noFill/>
              <a:ln w="38100">
                <a:solidFill>
                  <a:srgbClr val="FF0B0B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4" name="Freeform 27">
                <a:extLst>
                  <a:ext uri="{FF2B5EF4-FFF2-40B4-BE49-F238E27FC236}">
                    <a16:creationId xmlns:a16="http://schemas.microsoft.com/office/drawing/2014/main" id="{F832DCA2-7E63-5C1F-5D0C-1018C58C45C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28" y="1296"/>
                <a:ext cx="1" cy="192"/>
              </a:xfrm>
              <a:custGeom>
                <a:avLst/>
                <a:gdLst>
                  <a:gd name="T0" fmla="*/ 0 w 1"/>
                  <a:gd name="T1" fmla="*/ 0 h 192"/>
                  <a:gd name="T2" fmla="*/ 0 w 1"/>
                  <a:gd name="T3" fmla="*/ 192 h 192"/>
                  <a:gd name="T4" fmla="*/ 0 60000 65536"/>
                  <a:gd name="T5" fmla="*/ 0 60000 65536"/>
                  <a:gd name="T6" fmla="*/ 0 w 1"/>
                  <a:gd name="T7" fmla="*/ 0 h 192"/>
                  <a:gd name="T8" fmla="*/ 1 w 1"/>
                  <a:gd name="T9" fmla="*/ 192 h 192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192">
                    <a:moveTo>
                      <a:pt x="0" y="0"/>
                    </a:moveTo>
                    <a:cubicBezTo>
                      <a:pt x="0" y="80"/>
                      <a:pt x="0" y="160"/>
                      <a:pt x="0" y="192"/>
                    </a:cubicBezTo>
                  </a:path>
                </a:pathLst>
              </a:custGeom>
              <a:noFill/>
              <a:ln w="38100">
                <a:solidFill>
                  <a:srgbClr val="FF0B0B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5" name="Freeform 28">
                <a:extLst>
                  <a:ext uri="{FF2B5EF4-FFF2-40B4-BE49-F238E27FC236}">
                    <a16:creationId xmlns:a16="http://schemas.microsoft.com/office/drawing/2014/main" id="{5B391748-C47E-4218-6848-E89F548EFC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84" y="1152"/>
                <a:ext cx="144" cy="144"/>
              </a:xfrm>
              <a:custGeom>
                <a:avLst/>
                <a:gdLst>
                  <a:gd name="T0" fmla="*/ 0 w 144"/>
                  <a:gd name="T1" fmla="*/ 0 h 144"/>
                  <a:gd name="T2" fmla="*/ 48 w 144"/>
                  <a:gd name="T3" fmla="*/ 96 h 144"/>
                  <a:gd name="T4" fmla="*/ 144 w 144"/>
                  <a:gd name="T5" fmla="*/ 144 h 144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144"/>
                  <a:gd name="T11" fmla="*/ 144 w 144"/>
                  <a:gd name="T12" fmla="*/ 144 h 14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144">
                    <a:moveTo>
                      <a:pt x="0" y="0"/>
                    </a:moveTo>
                    <a:cubicBezTo>
                      <a:pt x="12" y="36"/>
                      <a:pt x="24" y="72"/>
                      <a:pt x="48" y="96"/>
                    </a:cubicBezTo>
                    <a:cubicBezTo>
                      <a:pt x="72" y="120"/>
                      <a:pt x="128" y="136"/>
                      <a:pt x="144" y="144"/>
                    </a:cubicBezTo>
                  </a:path>
                </a:pathLst>
              </a:custGeom>
              <a:noFill/>
              <a:ln w="38100">
                <a:solidFill>
                  <a:srgbClr val="FF0B0B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6" name="Freeform 29">
                <a:extLst>
                  <a:ext uri="{FF2B5EF4-FFF2-40B4-BE49-F238E27FC236}">
                    <a16:creationId xmlns:a16="http://schemas.microsoft.com/office/drawing/2014/main" id="{E9C5DD24-7CB2-143D-21C9-88B45D6F1762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576" y="1536"/>
                <a:ext cx="144" cy="384"/>
              </a:xfrm>
              <a:custGeom>
                <a:avLst/>
                <a:gdLst>
                  <a:gd name="T0" fmla="*/ 144 w 144"/>
                  <a:gd name="T1" fmla="*/ 0 h 384"/>
                  <a:gd name="T2" fmla="*/ 48 w 144"/>
                  <a:gd name="T3" fmla="*/ 144 h 384"/>
                  <a:gd name="T4" fmla="*/ 0 w 144"/>
                  <a:gd name="T5" fmla="*/ 384 h 384"/>
                  <a:gd name="T6" fmla="*/ 0 60000 65536"/>
                  <a:gd name="T7" fmla="*/ 0 60000 65536"/>
                  <a:gd name="T8" fmla="*/ 0 60000 65536"/>
                  <a:gd name="T9" fmla="*/ 0 w 144"/>
                  <a:gd name="T10" fmla="*/ 0 h 384"/>
                  <a:gd name="T11" fmla="*/ 144 w 144"/>
                  <a:gd name="T12" fmla="*/ 384 h 38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4" h="384">
                    <a:moveTo>
                      <a:pt x="144" y="0"/>
                    </a:moveTo>
                    <a:cubicBezTo>
                      <a:pt x="108" y="40"/>
                      <a:pt x="72" y="80"/>
                      <a:pt x="48" y="144"/>
                    </a:cubicBezTo>
                    <a:cubicBezTo>
                      <a:pt x="24" y="208"/>
                      <a:pt x="8" y="344"/>
                      <a:pt x="0" y="384"/>
                    </a:cubicBezTo>
                  </a:path>
                </a:pathLst>
              </a:custGeom>
              <a:noFill/>
              <a:ln w="38100">
                <a:solidFill>
                  <a:srgbClr val="FF0B0B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aphicFrame>
          <p:nvGraphicFramePr>
            <p:cNvPr id="16" name="Object 3">
              <a:extLst>
                <a:ext uri="{FF2B5EF4-FFF2-40B4-BE49-F238E27FC236}">
                  <a16:creationId xmlns:a16="http://schemas.microsoft.com/office/drawing/2014/main" id="{80D55F20-B40B-6391-F726-53A74DFF4E1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58054967"/>
                </p:ext>
              </p:extLst>
            </p:nvPr>
          </p:nvGraphicFramePr>
          <p:xfrm>
            <a:off x="8115301" y="2256472"/>
            <a:ext cx="498475" cy="542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公式" r:id="rId5" imgW="80946" imgH="119062" progId="Equation.3">
                    <p:embed/>
                  </p:oleObj>
                </mc:Choice>
                <mc:Fallback>
                  <p:oleObj name="公式" r:id="rId5" imgW="80946" imgH="119062" progId="Equation.3">
                    <p:embed/>
                    <p:pic>
                      <p:nvPicPr>
                        <p:cNvPr id="70" name="Object 3">
                          <a:extLst>
                            <a:ext uri="{FF2B5EF4-FFF2-40B4-BE49-F238E27FC236}">
                              <a16:creationId xmlns:a16="http://schemas.microsoft.com/office/drawing/2014/main" id="{DB6F8BB2-54F6-446B-B6D9-687DBAFC224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15301" y="2256472"/>
                          <a:ext cx="498475" cy="542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5A1D21D6-B40C-D64B-91AA-9F46BC15A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44477" y="3111519"/>
              <a:ext cx="3066901" cy="765195"/>
            </a:xfrm>
            <a:prstGeom prst="ellipse">
              <a:avLst/>
            </a:prstGeom>
            <a:noFill/>
            <a:ln w="38100">
              <a:solidFill>
                <a:srgbClr val="33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8" name="Oval 7">
              <a:extLst>
                <a:ext uri="{FF2B5EF4-FFF2-40B4-BE49-F238E27FC236}">
                  <a16:creationId xmlns:a16="http://schemas.microsoft.com/office/drawing/2014/main" id="{865BBBE0-075C-802F-D008-C3D0A22B3D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7975" y="3311922"/>
              <a:ext cx="1732753" cy="375614"/>
            </a:xfrm>
            <a:prstGeom prst="ellipse">
              <a:avLst/>
            </a:prstGeom>
            <a:noFill/>
            <a:ln w="38100">
              <a:solidFill>
                <a:srgbClr val="33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9" name="Oval 7">
              <a:extLst>
                <a:ext uri="{FF2B5EF4-FFF2-40B4-BE49-F238E27FC236}">
                  <a16:creationId xmlns:a16="http://schemas.microsoft.com/office/drawing/2014/main" id="{53CD47DA-91AC-8CF4-7835-E9EF962D0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93552" y="3389947"/>
              <a:ext cx="1201865" cy="213335"/>
            </a:xfrm>
            <a:prstGeom prst="ellipse">
              <a:avLst/>
            </a:prstGeom>
            <a:noFill/>
            <a:ln w="38100">
              <a:solidFill>
                <a:srgbClr val="33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0" name="Oval 7">
              <a:extLst>
                <a:ext uri="{FF2B5EF4-FFF2-40B4-BE49-F238E27FC236}">
                  <a16:creationId xmlns:a16="http://schemas.microsoft.com/office/drawing/2014/main" id="{28BB3265-7CDB-4336-D9BC-68B8C221A0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3365" y="3458529"/>
              <a:ext cx="618392" cy="83007"/>
            </a:xfrm>
            <a:prstGeom prst="ellipse">
              <a:avLst/>
            </a:prstGeom>
            <a:noFill/>
            <a:ln w="38100">
              <a:solidFill>
                <a:srgbClr val="3366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965586F0-C788-EB89-95BB-B9565A73119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85913" y="3861915"/>
              <a:ext cx="367477" cy="9525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3366CC"/>
              </a:solidFill>
              <a:prstDash val="solid"/>
              <a:miter lim="800000"/>
              <a:headEnd type="none" w="med" len="med"/>
              <a:tailEnd type="triangle"/>
            </a:ln>
          </p:spPr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FB247AE0-E82D-E71D-3004-EF207FED19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6974288" y="3763329"/>
              <a:ext cx="324000" cy="574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3366CC"/>
              </a:solidFill>
              <a:prstDash val="solid"/>
              <a:miter lim="800000"/>
              <a:headEnd type="none" w="med" len="med"/>
              <a:tailEnd type="triangle"/>
            </a:ln>
          </p:spPr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E35B89D2-06B3-8332-E5EF-0729F42DF61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08362" y="3679175"/>
              <a:ext cx="256540" cy="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3366CC"/>
              </a:solidFill>
              <a:prstDash val="solid"/>
              <a:miter lim="800000"/>
              <a:headEnd type="none" w="med" len="med"/>
              <a:tailEnd type="triangle"/>
            </a:ln>
          </p:spPr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42DFA30E-5F5F-983C-C50E-E95B68F7E80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47690" y="3540336"/>
              <a:ext cx="139446" cy="4141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3366CC"/>
              </a:solidFill>
              <a:prstDash val="solid"/>
              <a:miter lim="800000"/>
              <a:headEnd type="none" w="med" len="med"/>
              <a:tailEnd type="triangle"/>
            </a:ln>
          </p:spPr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F35C687E-7950-C6BE-CF8A-8A2DC75381A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077313" y="3597732"/>
              <a:ext cx="127004" cy="5550"/>
            </a:xfrm>
            <a:prstGeom prst="straightConnector1">
              <a:avLst/>
            </a:prstGeom>
            <a:solidFill>
              <a:schemeClr val="accent1"/>
            </a:solidFill>
            <a:ln w="34925" cap="flat" cmpd="sng" algn="ctr">
              <a:solidFill>
                <a:srgbClr val="3366CC"/>
              </a:solidFill>
              <a:prstDash val="solid"/>
              <a:miter lim="800000"/>
              <a:headEnd type="none" w="med" len="med"/>
              <a:tailEnd type="triangle"/>
            </a:ln>
          </p:spPr>
        </p:cxnSp>
      </p:grp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C8BF8559-DAD4-D25C-8BCF-7D2B499AE1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586072"/>
              </p:ext>
            </p:extLst>
          </p:nvPr>
        </p:nvGraphicFramePr>
        <p:xfrm>
          <a:off x="133531" y="3521419"/>
          <a:ext cx="2098675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7" imgW="876240" imgH="291960" progId="Equation.DSMT4">
                  <p:embed/>
                </p:oleObj>
              </mc:Choice>
              <mc:Fallback>
                <p:oleObj name="Equation" r:id="rId7" imgW="8762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3531" y="3521419"/>
                        <a:ext cx="2098675" cy="700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AFC800FE-565E-BA4C-BAB2-37CC3064C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160595"/>
              </p:ext>
            </p:extLst>
          </p:nvPr>
        </p:nvGraphicFramePr>
        <p:xfrm>
          <a:off x="2259145" y="3456116"/>
          <a:ext cx="2058988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9" imgW="977760" imgH="393480" progId="Equation.DSMT4">
                  <p:embed/>
                </p:oleObj>
              </mc:Choice>
              <mc:Fallback>
                <p:oleObj name="Equation" r:id="rId9" imgW="977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59145" y="3456116"/>
                        <a:ext cx="2058988" cy="82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5B33D050-70DE-D9B0-E2EB-F9972DB46D04}"/>
              </a:ext>
            </a:extLst>
          </p:cNvPr>
          <p:cNvSpPr txBox="1"/>
          <p:nvPr/>
        </p:nvSpPr>
        <p:spPr>
          <a:xfrm>
            <a:off x="169644" y="-16025"/>
            <a:ext cx="5618846" cy="145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感生电动势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变化，</a:t>
            </a:r>
            <a:r>
              <a:rPr lang="en-US" altLang="zh-CN" sz="3200" i="1" dirty="0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</a:rPr>
              <a:t>q</a:t>
            </a:r>
            <a:r>
              <a:rPr lang="en-US" altLang="zh-CN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不变</a:t>
            </a:r>
            <a:endParaRPr lang="zh-CN" altLang="en-US" sz="3200" dirty="0"/>
          </a:p>
          <a:p>
            <a:pPr>
              <a:lnSpc>
                <a:spcPct val="150000"/>
              </a:lnSpc>
            </a:pP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52" name="对象 51">
            <a:extLst>
              <a:ext uri="{FF2B5EF4-FFF2-40B4-BE49-F238E27FC236}">
                <a16:creationId xmlns:a16="http://schemas.microsoft.com/office/drawing/2014/main" id="{EDBEA7C9-369B-1CDA-44D3-EE6CEF40CE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286576"/>
              </p:ext>
            </p:extLst>
          </p:nvPr>
        </p:nvGraphicFramePr>
        <p:xfrm>
          <a:off x="577500" y="4998820"/>
          <a:ext cx="21193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11" imgW="1015920" imgH="291960" progId="Equation.DSMT4">
                  <p:embed/>
                </p:oleObj>
              </mc:Choice>
              <mc:Fallback>
                <p:oleObj name="Equation" r:id="rId11" imgW="10159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7500" y="4998820"/>
                        <a:ext cx="211931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>
            <a:extLst>
              <a:ext uri="{FF2B5EF4-FFF2-40B4-BE49-F238E27FC236}">
                <a16:creationId xmlns:a16="http://schemas.microsoft.com/office/drawing/2014/main" id="{A500DDA1-F620-D157-B223-87A6E0B5F3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5474145"/>
              </p:ext>
            </p:extLst>
          </p:nvPr>
        </p:nvGraphicFramePr>
        <p:xfrm>
          <a:off x="4266012" y="3413462"/>
          <a:ext cx="1792287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13" imgW="1792214" imgH="856471" progId="Equation.DSMT4">
                  <p:embed/>
                </p:oleObj>
              </mc:Choice>
              <mc:Fallback>
                <p:oleObj name="Equation" r:id="rId13" imgW="1792214" imgH="856471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266012" y="3413462"/>
                        <a:ext cx="1792287" cy="857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文本框 55">
            <a:extLst>
              <a:ext uri="{FF2B5EF4-FFF2-40B4-BE49-F238E27FC236}">
                <a16:creationId xmlns:a16="http://schemas.microsoft.com/office/drawing/2014/main" id="{915D6CB2-3471-422D-F41B-AE2736FDED2D}"/>
              </a:ext>
            </a:extLst>
          </p:cNvPr>
          <p:cNvSpPr txBox="1"/>
          <p:nvPr/>
        </p:nvSpPr>
        <p:spPr>
          <a:xfrm>
            <a:off x="169644" y="881571"/>
            <a:ext cx="92989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1856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年，麦克斯韦指出：</a:t>
            </a:r>
          </a:p>
        </p:txBody>
      </p: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534045F1-AE06-AB52-A8B0-E40E1BEC2849}"/>
              </a:ext>
            </a:extLst>
          </p:cNvPr>
          <p:cNvGrpSpPr/>
          <p:nvPr/>
        </p:nvGrpSpPr>
        <p:grpSpPr>
          <a:xfrm>
            <a:off x="692129" y="3419593"/>
            <a:ext cx="1587452" cy="1586100"/>
            <a:chOff x="755576" y="2743749"/>
            <a:chExt cx="1587452" cy="1586100"/>
          </a:xfrm>
        </p:grpSpPr>
        <p:sp>
          <p:nvSpPr>
            <p:cNvPr id="57" name="箭头: 下 56">
              <a:extLst>
                <a:ext uri="{FF2B5EF4-FFF2-40B4-BE49-F238E27FC236}">
                  <a16:creationId xmlns:a16="http://schemas.microsoft.com/office/drawing/2014/main" id="{7BA343D8-B944-9901-B6C5-0647E4B263A5}"/>
                </a:ext>
              </a:extLst>
            </p:cNvPr>
            <p:cNvSpPr/>
            <p:nvPr/>
          </p:nvSpPr>
          <p:spPr>
            <a:xfrm>
              <a:off x="1362787" y="3637905"/>
              <a:ext cx="345570" cy="691944"/>
            </a:xfrm>
            <a:prstGeom prst="downArrow">
              <a:avLst/>
            </a:prstGeom>
            <a:noFill/>
            <a:ln w="22225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rtlCol="0" anchor="ctr"/>
            <a:lstStyle/>
            <a:p>
              <a:pPr marL="0" indent="0" algn="ct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3600" dirty="0">
                <a:latin typeface="Times New Roman" panose="02020603050405020304" pitchFamily="18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3B828D75-0AE0-07FE-30D9-B1C55089AEF4}"/>
                </a:ext>
              </a:extLst>
            </p:cNvPr>
            <p:cNvSpPr/>
            <p:nvPr/>
          </p:nvSpPr>
          <p:spPr>
            <a:xfrm>
              <a:off x="755576" y="2743749"/>
              <a:ext cx="1587452" cy="889741"/>
            </a:xfrm>
            <a:prstGeom prst="rect">
              <a:avLst/>
            </a:prstGeom>
            <a:noFill/>
            <a:ln w="22225" cap="flat" cmpd="sng">
              <a:solidFill>
                <a:srgbClr val="FF0000"/>
              </a:solidFill>
              <a:prstDash val="sysDash"/>
              <a:headEnd type="none" w="med" len="med"/>
              <a:tailEnd type="none" w="med" len="med"/>
            </a:ln>
          </p:spPr>
          <p:txBody>
            <a:bodyPr wrap="none" rtlCol="0" anchor="ctr"/>
            <a:lstStyle/>
            <a:p>
              <a:pPr marL="0" indent="0" algn="ct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3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8" name="灯片编号占位符 67">
            <a:extLst>
              <a:ext uri="{FF2B5EF4-FFF2-40B4-BE49-F238E27FC236}">
                <a16:creationId xmlns:a16="http://schemas.microsoft.com/office/drawing/2014/main" id="{AA80CE11-7842-21A0-FDC8-273815890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8" name="Picture 6">
            <a:extLst>
              <a:ext uri="{FF2B5EF4-FFF2-40B4-BE49-F238E27FC236}">
                <a16:creationId xmlns:a16="http://schemas.microsoft.com/office/drawing/2014/main" id="{40FA7A04-90C2-43CC-B73C-B6422E379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020" y="114300"/>
            <a:ext cx="1920616" cy="245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81869786-3BE2-493A-A2B1-75E9802958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483276"/>
              </p:ext>
            </p:extLst>
          </p:nvPr>
        </p:nvGraphicFramePr>
        <p:xfrm>
          <a:off x="3671098" y="4761048"/>
          <a:ext cx="2043703" cy="1037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16" imgW="825480" imgH="419040" progId="Equation.DSMT4">
                  <p:embed/>
                </p:oleObj>
              </mc:Choice>
              <mc:Fallback>
                <p:oleObj name="Equation" r:id="rId16" imgW="8254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671098" y="4761048"/>
                        <a:ext cx="2043703" cy="10375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9364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9" grpId="0"/>
      <p:bldP spid="11" grpId="0"/>
      <p:bldP spid="5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xfrm>
            <a:off x="304800" y="202239"/>
            <a:ext cx="6638925" cy="769937"/>
          </a:xfrm>
        </p:spPr>
        <p:txBody>
          <a:bodyPr vert="horz" wrap="square" lIns="91440" tIns="45720" rIns="91440" bIns="45720" anchor="b">
            <a:spAutoFit/>
          </a:bodyPr>
          <a:lstStyle/>
          <a:p>
            <a:pPr eaLnBrk="1" hangingPunct="1"/>
            <a:r>
              <a:rPr lang="en-US" altLang="zh-CN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2. RC</a:t>
            </a:r>
            <a:r>
              <a:rPr lang="zh-CN" altLang="en-US" b="1" dirty="0">
                <a:latin typeface="Times New Roman" panose="02020603050405020304" pitchFamily="18" charset="0"/>
                <a:ea typeface="华文中宋" panose="02010600040101010101" pitchFamily="2" charset="-122"/>
              </a:rPr>
              <a:t>电路中的暂态过程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xfrm>
            <a:off x="304800" y="1143000"/>
            <a:ext cx="3733800" cy="609600"/>
          </a:xfrm>
        </p:spPr>
        <p:txBody>
          <a:bodyPr vert="horz" wrap="square" lIns="91440" tIns="45720" rIns="91440" bIns="45720" anchor="t"/>
          <a:lstStyle/>
          <a:p>
            <a:pPr eaLnBrk="1" hangingPunct="1"/>
            <a:r>
              <a:rPr lang="zh-CN" altLang="en-US" b="1" dirty="0">
                <a:latin typeface="宋体" panose="02010600030101010101" pitchFamily="2" charset="-122"/>
              </a:rPr>
              <a:t>充电： </a:t>
            </a:r>
            <a:r>
              <a:rPr lang="en-US" altLang="zh-CN" b="1" dirty="0"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</a:rPr>
              <a:t>接通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796" name="Rectangle 4"/>
          <p:cNvSpPr/>
          <p:nvPr/>
        </p:nvSpPr>
        <p:spPr>
          <a:xfrm>
            <a:off x="4019550" y="32623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33797" name="Rectangle 5"/>
          <p:cNvSpPr/>
          <p:nvPr/>
        </p:nvSpPr>
        <p:spPr>
          <a:xfrm>
            <a:off x="4181475" y="31908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33798" name="Rectangle 6"/>
          <p:cNvSpPr/>
          <p:nvPr/>
        </p:nvSpPr>
        <p:spPr>
          <a:xfrm>
            <a:off x="3986213" y="31575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33799" name="Rectangle 7"/>
          <p:cNvSpPr/>
          <p:nvPr/>
        </p:nvSpPr>
        <p:spPr>
          <a:xfrm>
            <a:off x="4052888" y="326707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33801" name="Rectangle 9"/>
          <p:cNvSpPr/>
          <p:nvPr/>
        </p:nvSpPr>
        <p:spPr>
          <a:xfrm>
            <a:off x="3505200" y="31623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33802" name="Rectangle 10"/>
          <p:cNvSpPr/>
          <p:nvPr/>
        </p:nvSpPr>
        <p:spPr>
          <a:xfrm>
            <a:off x="3938588" y="30289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33803" name="Rectangle 11"/>
          <p:cNvSpPr/>
          <p:nvPr/>
        </p:nvSpPr>
        <p:spPr>
          <a:xfrm>
            <a:off x="3810000" y="30480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33804" name="Rectangle 12"/>
          <p:cNvSpPr/>
          <p:nvPr/>
        </p:nvSpPr>
        <p:spPr>
          <a:xfrm>
            <a:off x="4214813" y="31337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33805" name="Rectangle 13"/>
          <p:cNvSpPr/>
          <p:nvPr/>
        </p:nvSpPr>
        <p:spPr>
          <a:xfrm>
            <a:off x="3319463" y="31575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7182" name="Object 14"/>
          <p:cNvGraphicFramePr>
            <a:graphicFrameLocks noChangeAspect="1"/>
          </p:cNvGraphicFramePr>
          <p:nvPr/>
        </p:nvGraphicFramePr>
        <p:xfrm>
          <a:off x="914400" y="1828800"/>
          <a:ext cx="2106613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787400" imgH="228600" progId="Equation.DSMT4">
                  <p:embed/>
                </p:oleObj>
              </mc:Choice>
              <mc:Fallback>
                <p:oleObj name="Equation" r:id="rId3" imgW="787400" imgH="228600" progId="Equation.DSMT4">
                  <p:embed/>
                  <p:pic>
                    <p:nvPicPr>
                      <p:cNvPr id="7182" name="Object 1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1828800"/>
                        <a:ext cx="2106613" cy="617538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Object 15"/>
          <p:cNvGraphicFramePr>
            <a:graphicFrameLocks noChangeAspect="1"/>
          </p:cNvGraphicFramePr>
          <p:nvPr/>
        </p:nvGraphicFramePr>
        <p:xfrm>
          <a:off x="1219200" y="3200400"/>
          <a:ext cx="1579563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r:id="rId5" imgW="685800" imgH="393700" progId="Equation.3">
                  <p:embed/>
                </p:oleObj>
              </mc:Choice>
              <mc:Fallback>
                <p:oleObj r:id="rId5" imgW="685800" imgH="393700" progId="Equation.3">
                  <p:embed/>
                  <p:pic>
                    <p:nvPicPr>
                      <p:cNvPr id="7183" name="Object 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19200" y="3200400"/>
                        <a:ext cx="1579563" cy="9128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8" name="Rectangle 16"/>
          <p:cNvSpPr/>
          <p:nvPr/>
        </p:nvSpPr>
        <p:spPr>
          <a:xfrm>
            <a:off x="4271963" y="31575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7186" name="Object 18"/>
          <p:cNvGraphicFramePr>
            <a:graphicFrameLocks noChangeAspect="1"/>
          </p:cNvGraphicFramePr>
          <p:nvPr/>
        </p:nvGraphicFramePr>
        <p:xfrm>
          <a:off x="914400" y="4572000"/>
          <a:ext cx="21336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7" imgW="850265" imgH="393700" progId="Equation.DSMT4">
                  <p:embed/>
                </p:oleObj>
              </mc:Choice>
              <mc:Fallback>
                <p:oleObj name="Equation" r:id="rId7" imgW="850265" imgH="393700" progId="Equation.DSMT4">
                  <p:embed/>
                  <p:pic>
                    <p:nvPicPr>
                      <p:cNvPr id="7186" name="Object 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14400" y="4572000"/>
                        <a:ext cx="2133600" cy="996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1"/>
          <p:cNvGrpSpPr/>
          <p:nvPr/>
        </p:nvGrpSpPr>
        <p:grpSpPr>
          <a:xfrm>
            <a:off x="2025651" y="2505075"/>
            <a:ext cx="2424113" cy="1063625"/>
            <a:chOff x="1276" y="1578"/>
            <a:chExt cx="1527" cy="670"/>
          </a:xfrm>
        </p:grpSpPr>
        <p:graphicFrame>
          <p:nvGraphicFramePr>
            <p:cNvPr id="3381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0826064"/>
                </p:ext>
              </p:extLst>
            </p:nvPr>
          </p:nvGraphicFramePr>
          <p:xfrm>
            <a:off x="2197" y="1578"/>
            <a:ext cx="606" cy="6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14" r:id="rId9" imgW="431800" imgH="393700" progId="Equation.3">
                    <p:embed/>
                  </p:oleObj>
                </mc:Choice>
                <mc:Fallback>
                  <p:oleObj r:id="rId9" imgW="431800" imgH="393700" progId="Equation.3">
                    <p:embed/>
                    <p:pic>
                      <p:nvPicPr>
                        <p:cNvPr id="33813" name="Object 17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197" y="1578"/>
                          <a:ext cx="606" cy="670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814" name="Line 20"/>
            <p:cNvSpPr/>
            <p:nvPr/>
          </p:nvSpPr>
          <p:spPr>
            <a:xfrm flipV="1">
              <a:off x="1276" y="1830"/>
              <a:ext cx="910" cy="348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graphicFrame>
        <p:nvGraphicFramePr>
          <p:cNvPr id="7191" name="Object 23"/>
          <p:cNvGraphicFramePr>
            <a:graphicFrameLocks noChangeAspect="1"/>
          </p:cNvGraphicFramePr>
          <p:nvPr/>
        </p:nvGraphicFramePr>
        <p:xfrm>
          <a:off x="5029200" y="1600200"/>
          <a:ext cx="4114800" cy="261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r:id="rId11" imgW="2476500" imgH="1628775" progId="Paint.Picture">
                  <p:embed/>
                </p:oleObj>
              </mc:Choice>
              <mc:Fallback>
                <p:oleObj r:id="rId11" imgW="2476500" imgH="1628775" progId="Paint.Picture">
                  <p:embed/>
                  <p:pic>
                    <p:nvPicPr>
                      <p:cNvPr id="7191" name="Object 2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029200" y="1600200"/>
                        <a:ext cx="4114800" cy="2613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" name="AutoShape 30"/>
          <p:cNvSpPr/>
          <p:nvPr/>
        </p:nvSpPr>
        <p:spPr>
          <a:xfrm>
            <a:off x="1752600" y="2438400"/>
            <a:ext cx="152400" cy="685800"/>
          </a:xfrm>
          <a:prstGeom prst="down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8DD63ED-7D3A-53B7-6866-8ABC610D8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6248B9-6196-4752-9073-88F13266E7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30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790480-72C4-061C-9F06-DF0F34D7AC96}"/>
              </a:ext>
            </a:extLst>
          </p:cNvPr>
          <p:cNvSpPr txBox="1"/>
          <p:nvPr/>
        </p:nvSpPr>
        <p:spPr>
          <a:xfrm>
            <a:off x="3510069" y="4938954"/>
            <a:ext cx="3642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解微分方程可得</a:t>
            </a:r>
            <a:r>
              <a:rPr lang="en-US" altLang="zh-CN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(t)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build="p"/>
      <p:bldP spid="7198" grpId="0" animBg="1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9262216"/>
              </p:ext>
            </p:extLst>
          </p:nvPr>
        </p:nvGraphicFramePr>
        <p:xfrm>
          <a:off x="3581400" y="2993833"/>
          <a:ext cx="1158875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8" r:id="rId3" imgW="481965" imgH="177800" progId="Equation.3">
                  <p:embed/>
                </p:oleObj>
              </mc:Choice>
              <mc:Fallback>
                <p:oleObj r:id="rId3" imgW="481965" imgH="177800" progId="Equation.3">
                  <p:embed/>
                  <p:pic>
                    <p:nvPicPr>
                      <p:cNvPr id="17413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81400" y="2993833"/>
                        <a:ext cx="1158875" cy="42703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446530"/>
              </p:ext>
            </p:extLst>
          </p:nvPr>
        </p:nvGraphicFramePr>
        <p:xfrm>
          <a:off x="693187" y="5143353"/>
          <a:ext cx="4514850" cy="684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9" r:id="rId5" imgW="1600200" imgH="241300" progId="Equation.3">
                  <p:embed/>
                </p:oleObj>
              </mc:Choice>
              <mc:Fallback>
                <p:oleObj r:id="rId5" imgW="1600200" imgH="241300" progId="Equation.3">
                  <p:embed/>
                  <p:pic>
                    <p:nvPicPr>
                      <p:cNvPr id="17414" name="Object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187" y="5143353"/>
                        <a:ext cx="4514850" cy="68421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5181600" y="1981200"/>
          <a:ext cx="3962400" cy="308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r:id="rId7" imgW="2371725" imgH="1847850" progId="Paint.Picture">
                  <p:embed/>
                </p:oleObj>
              </mc:Choice>
              <mc:Fallback>
                <p:oleObj r:id="rId7" imgW="2371725" imgH="1847850" progId="Paint.Picture">
                  <p:embed/>
                  <p:pic>
                    <p:nvPicPr>
                      <p:cNvPr id="17415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81600" y="1981200"/>
                        <a:ext cx="3962400" cy="3087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1066800" y="457200"/>
          <a:ext cx="213360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r:id="rId9" imgW="850265" imgH="393700" progId="Equation.3">
                  <p:embed/>
                </p:oleObj>
              </mc:Choice>
              <mc:Fallback>
                <p:oleObj r:id="rId9" imgW="850265" imgH="393700" progId="Equation.3">
                  <p:embed/>
                  <p:pic>
                    <p:nvPicPr>
                      <p:cNvPr id="17417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6800" y="457200"/>
                        <a:ext cx="2133600" cy="996950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3657600" y="457200"/>
          <a:ext cx="4181475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2" r:id="rId11" imgW="1447165" imgH="215900" progId="Equation.3">
                  <p:embed/>
                </p:oleObj>
              </mc:Choice>
              <mc:Fallback>
                <p:oleObj r:id="rId11" imgW="1447165" imgH="215900" progId="Equation.3">
                  <p:embed/>
                  <p:pic>
                    <p:nvPicPr>
                      <p:cNvPr id="17418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57600" y="457200"/>
                        <a:ext cx="4181475" cy="614363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/>
          <p:nvPr/>
        </p:nvGrpSpPr>
        <p:grpSpPr>
          <a:xfrm>
            <a:off x="1524000" y="2514600"/>
            <a:ext cx="1371600" cy="990600"/>
            <a:chOff x="1056" y="1632"/>
            <a:chExt cx="864" cy="763"/>
          </a:xfrm>
        </p:grpSpPr>
        <p:graphicFrame>
          <p:nvGraphicFramePr>
            <p:cNvPr id="34826" name="Object 11"/>
            <p:cNvGraphicFramePr>
              <a:graphicFrameLocks noChangeAspect="1"/>
            </p:cNvGraphicFramePr>
            <p:nvPr/>
          </p:nvGraphicFramePr>
          <p:xfrm>
            <a:off x="1056" y="2016"/>
            <a:ext cx="864" cy="3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3" r:id="rId13" imgW="520700" imgH="228600" progId="Equation.3">
                    <p:embed/>
                  </p:oleObj>
                </mc:Choice>
                <mc:Fallback>
                  <p:oleObj r:id="rId13" imgW="520700" imgH="228600" progId="Equation.3">
                    <p:embed/>
                    <p:pic>
                      <p:nvPicPr>
                        <p:cNvPr id="34826" name="Object 1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056" y="2016"/>
                          <a:ext cx="864" cy="37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Line 12"/>
            <p:cNvSpPr/>
            <p:nvPr/>
          </p:nvSpPr>
          <p:spPr>
            <a:xfrm flipH="1">
              <a:off x="1488" y="1632"/>
              <a:ext cx="192" cy="384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graphicFrame>
        <p:nvGraphicFramePr>
          <p:cNvPr id="17422" name="Object 14"/>
          <p:cNvGraphicFramePr>
            <a:graphicFrameLocks noChangeAspect="1"/>
          </p:cNvGraphicFramePr>
          <p:nvPr/>
        </p:nvGraphicFramePr>
        <p:xfrm>
          <a:off x="660400" y="3810000"/>
          <a:ext cx="4446588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4" r:id="rId15" imgW="1244600" imgH="342900" progId="Equation.3">
                  <p:embed/>
                </p:oleObj>
              </mc:Choice>
              <mc:Fallback>
                <p:oleObj r:id="rId15" imgW="1244600" imgH="342900" progId="Equation.3">
                  <p:embed/>
                  <p:pic>
                    <p:nvPicPr>
                      <p:cNvPr id="17422" name="Object 1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60400" y="3810000"/>
                        <a:ext cx="4446588" cy="9128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0E0A23-19C6-B530-E137-E703C0BF1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31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3E1A246D-B2DC-8518-43F7-69383F85E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295304"/>
              </p:ext>
            </p:extLst>
          </p:nvPr>
        </p:nvGraphicFramePr>
        <p:xfrm>
          <a:off x="762000" y="1629438"/>
          <a:ext cx="4181475" cy="988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17" imgW="1396800" imgH="330120" progId="Equation.DSMT4">
                  <p:embed/>
                </p:oleObj>
              </mc:Choice>
              <mc:Fallback>
                <p:oleObj name="Equation" r:id="rId17" imgW="13968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2000" y="1629438"/>
                        <a:ext cx="4181475" cy="988349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6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3068960"/>
            <a:ext cx="3827462" cy="25796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7" name="Rectangle 5"/>
          <p:cNvSpPr/>
          <p:nvPr/>
        </p:nvSpPr>
        <p:spPr>
          <a:xfrm>
            <a:off x="228600" y="228600"/>
            <a:ext cx="3733800" cy="609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ClrTx/>
              <a:buSzPct val="100000"/>
              <a:buNone/>
            </a:pPr>
            <a:r>
              <a:rPr lang="zh-CN" altLang="en-US" b="1" dirty="0">
                <a:latin typeface="宋体" panose="02010600030101010101" pitchFamily="2" charset="-122"/>
              </a:rPr>
              <a:t>放电： </a:t>
            </a:r>
            <a:r>
              <a:rPr lang="en-US" altLang="zh-CN" b="1" dirty="0"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</a:rPr>
              <a:t>接通</a:t>
            </a:r>
            <a:r>
              <a:rPr lang="en-US" altLang="zh-CN" dirty="0">
                <a:latin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1844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2876019"/>
              </p:ext>
            </p:extLst>
          </p:nvPr>
        </p:nvGraphicFramePr>
        <p:xfrm>
          <a:off x="438920" y="3068960"/>
          <a:ext cx="36290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r:id="rId4" imgW="1016000" imgH="342900" progId="Equation.3">
                  <p:embed/>
                </p:oleObj>
              </mc:Choice>
              <mc:Fallback>
                <p:oleObj r:id="rId4" imgW="1016000" imgH="342900" progId="Equation.3">
                  <p:embed/>
                  <p:pic>
                    <p:nvPicPr>
                      <p:cNvPr id="18441" name="Object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8920" y="3068960"/>
                        <a:ext cx="3629025" cy="9128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290371"/>
              </p:ext>
            </p:extLst>
          </p:nvPr>
        </p:nvGraphicFramePr>
        <p:xfrm>
          <a:off x="753468" y="5301208"/>
          <a:ext cx="3311525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r:id="rId6" imgW="926465" imgH="342900" progId="Equation.3">
                  <p:embed/>
                </p:oleObj>
              </mc:Choice>
              <mc:Fallback>
                <p:oleObj r:id="rId6" imgW="926465" imgH="342900" progId="Equation.3">
                  <p:embed/>
                  <p:pic>
                    <p:nvPicPr>
                      <p:cNvPr id="18444" name="Object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3468" y="5301208"/>
                        <a:ext cx="3311525" cy="912813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Object 13"/>
          <p:cNvGraphicFramePr>
            <a:graphicFrameLocks noChangeAspect="1"/>
          </p:cNvGraphicFramePr>
          <p:nvPr/>
        </p:nvGraphicFramePr>
        <p:xfrm>
          <a:off x="5076056" y="228600"/>
          <a:ext cx="3733800" cy="237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r:id="rId8" imgW="2476500" imgH="1628775" progId="Paint.Picture">
                  <p:embed/>
                </p:oleObj>
              </mc:Choice>
              <mc:Fallback>
                <p:oleObj r:id="rId8" imgW="2476500" imgH="1628775" progId="Paint.Picture">
                  <p:embed/>
                  <p:pic>
                    <p:nvPicPr>
                      <p:cNvPr id="18445" name="Object 1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76056" y="228600"/>
                        <a:ext cx="3733800" cy="2371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/>
          <p:cNvGrpSpPr/>
          <p:nvPr/>
        </p:nvGrpSpPr>
        <p:grpSpPr>
          <a:xfrm>
            <a:off x="1938289" y="4077072"/>
            <a:ext cx="1806947" cy="1152128"/>
            <a:chOff x="1835696" y="2492896"/>
            <a:chExt cx="1806947" cy="1152128"/>
          </a:xfrm>
        </p:grpSpPr>
        <p:graphicFrame>
          <p:nvGraphicFramePr>
            <p:cNvPr id="18442" name="Object 10"/>
            <p:cNvGraphicFramePr>
              <a:graphicFrameLocks noChangeAspect="1"/>
            </p:cNvGraphicFramePr>
            <p:nvPr/>
          </p:nvGraphicFramePr>
          <p:xfrm>
            <a:off x="2483768" y="2855441"/>
            <a:ext cx="1158875" cy="427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61" r:id="rId10" imgW="481965" imgH="177800" progId="Equation.3">
                    <p:embed/>
                  </p:oleObj>
                </mc:Choice>
                <mc:Fallback>
                  <p:oleObj r:id="rId10" imgW="481965" imgH="177800" progId="Equation.3">
                    <p:embed/>
                    <p:pic>
                      <p:nvPicPr>
                        <p:cNvPr id="18442" name="Object 10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483768" y="2855441"/>
                          <a:ext cx="1158875" cy="427038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" name="下箭头 1"/>
            <p:cNvSpPr/>
            <p:nvPr/>
          </p:nvSpPr>
          <p:spPr>
            <a:xfrm>
              <a:off x="1835696" y="2492896"/>
              <a:ext cx="432048" cy="1152128"/>
            </a:xfrm>
            <a:prstGeom prst="downArrow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rtlCol="0" anchor="ctr"/>
            <a:lstStyle/>
            <a:p>
              <a:pPr marL="0" indent="0" algn="ct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3600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280DEE9E-F84B-F707-D679-AB844519CCD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77036" y="957198"/>
            <a:ext cx="1552792" cy="914528"/>
          </a:xfrm>
          <a:prstGeom prst="rect">
            <a:avLst/>
          </a:prstGeom>
        </p:spPr>
      </p:pic>
      <p:sp>
        <p:nvSpPr>
          <p:cNvPr id="14" name="下箭头 1">
            <a:extLst>
              <a:ext uri="{FF2B5EF4-FFF2-40B4-BE49-F238E27FC236}">
                <a16:creationId xmlns:a16="http://schemas.microsoft.com/office/drawing/2014/main" id="{95E21115-F475-A275-E30D-B4D0A0C1042A}"/>
              </a:ext>
            </a:extLst>
          </p:cNvPr>
          <p:cNvSpPr/>
          <p:nvPr/>
        </p:nvSpPr>
        <p:spPr>
          <a:xfrm>
            <a:off x="1938289" y="1888933"/>
            <a:ext cx="432048" cy="1152128"/>
          </a:xfrm>
          <a:prstGeom prst="downArrow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65C342-8F74-EC4A-F604-A7F88D9D2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32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28566"/>
            <a:ext cx="4038600" cy="708025"/>
          </a:xfrm>
        </p:spPr>
        <p:txBody>
          <a:bodyPr vert="horz" wrap="square" lIns="91440" tIns="45720" rIns="91440" bIns="45720" numCol="1" anchor="b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3.RLC</a:t>
            </a:r>
            <a:r>
              <a:rPr kumimoji="1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暂态过程</a:t>
            </a:r>
          </a:p>
        </p:txBody>
      </p:sp>
      <p:pic>
        <p:nvPicPr>
          <p:cNvPr id="20483" name="Picture 3" descr="msotw9_temp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920" y="328566"/>
            <a:ext cx="3312598" cy="264497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2" name="Rectangle 4"/>
          <p:cNvSpPr/>
          <p:nvPr/>
        </p:nvSpPr>
        <p:spPr>
          <a:xfrm>
            <a:off x="3348038" y="310991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2048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1275797"/>
              </p:ext>
            </p:extLst>
          </p:nvPr>
        </p:nvGraphicFramePr>
        <p:xfrm>
          <a:off x="591343" y="1417592"/>
          <a:ext cx="4572000" cy="1192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r:id="rId4" imgW="1854200" imgH="482600" progId="Equation.3">
                  <p:embed/>
                </p:oleObj>
              </mc:Choice>
              <mc:Fallback>
                <p:oleObj r:id="rId4" imgW="1854200" imgH="482600" progId="Equation.3">
                  <p:embed/>
                  <p:pic>
                    <p:nvPicPr>
                      <p:cNvPr id="20485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1343" y="1417592"/>
                        <a:ext cx="4572000" cy="1192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Rectangle 6"/>
          <p:cNvSpPr/>
          <p:nvPr/>
        </p:nvSpPr>
        <p:spPr>
          <a:xfrm>
            <a:off x="4271963" y="3157538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sp>
        <p:nvSpPr>
          <p:cNvPr id="37896" name="Rectangle 9"/>
          <p:cNvSpPr/>
          <p:nvPr/>
        </p:nvSpPr>
        <p:spPr>
          <a:xfrm>
            <a:off x="3605213" y="312420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None/>
            </a:pPr>
            <a:endParaRPr lang="zh-CN" altLang="en-US" sz="2400" dirty="0">
              <a:latin typeface="Arial" panose="020B0604020202020204" pitchFamily="34" charset="0"/>
            </a:endParaRPr>
          </a:p>
        </p:txBody>
      </p:sp>
      <p:graphicFrame>
        <p:nvGraphicFramePr>
          <p:cNvPr id="2049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7832549"/>
              </p:ext>
            </p:extLst>
          </p:nvPr>
        </p:nvGraphicFramePr>
        <p:xfrm>
          <a:off x="587253" y="3426805"/>
          <a:ext cx="34290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r:id="rId6" imgW="1460500" imgH="457200" progId="Equation.3">
                  <p:embed/>
                </p:oleObj>
              </mc:Choice>
              <mc:Fallback>
                <p:oleObj r:id="rId6" imgW="1460500" imgH="457200" progId="Equation.3">
                  <p:embed/>
                  <p:pic>
                    <p:nvPicPr>
                      <p:cNvPr id="20490" name="Object 1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7253" y="3426805"/>
                        <a:ext cx="3429000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8" name="Line 11"/>
          <p:cNvSpPr/>
          <p:nvPr/>
        </p:nvSpPr>
        <p:spPr>
          <a:xfrm>
            <a:off x="5917743" y="4048629"/>
            <a:ext cx="0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433114" y="3534598"/>
            <a:ext cx="2575242" cy="6870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关于</a:t>
            </a:r>
            <a:r>
              <a:rPr kumimoji="1" lang="en-US" altLang="zh-CN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的二阶常系数微分方程</a:t>
            </a:r>
          </a:p>
        </p:txBody>
      </p:sp>
      <p:graphicFrame>
        <p:nvGraphicFramePr>
          <p:cNvPr id="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7257127"/>
              </p:ext>
            </p:extLst>
          </p:nvPr>
        </p:nvGraphicFramePr>
        <p:xfrm>
          <a:off x="673119" y="4830809"/>
          <a:ext cx="354901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8" imgW="1511300" imgH="419100" progId="Equation.DSMT4">
                  <p:embed/>
                </p:oleObj>
              </mc:Choice>
              <mc:Fallback>
                <p:oleObj name="Equation" r:id="rId8" imgW="1511300" imgH="419100" progId="Equation.DSMT4">
                  <p:embed/>
                  <p:pic>
                    <p:nvPicPr>
                      <p:cNvPr id="4" name="Object 1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73119" y="4830809"/>
                        <a:ext cx="354901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433114" y="5073696"/>
            <a:ext cx="2582545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（充电过程）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18BB95D-AD51-97AA-2E70-445867EC4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6248B9-6196-4752-9073-88F13266E7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33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6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5965" y="2441892"/>
            <a:ext cx="2588210" cy="2071049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93" name="Text Box 13"/>
          <p:cNvSpPr txBox="1"/>
          <p:nvPr/>
        </p:nvSpPr>
        <p:spPr>
          <a:xfrm>
            <a:off x="322580" y="1621790"/>
            <a:ext cx="662813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800" b="1" dirty="0">
                <a:solidFill>
                  <a:srgbClr val="660033"/>
                </a:solidFill>
                <a:latin typeface="宋体" panose="02010600030101010101" pitchFamily="2" charset="-122"/>
              </a:rPr>
              <a:t>解的形式与电路阻尼度有密切关系</a:t>
            </a:r>
            <a:r>
              <a:rPr lang="zh-CN" altLang="en-US" sz="2800" dirty="0">
                <a:solidFill>
                  <a:srgbClr val="660033"/>
                </a:solidFill>
              </a:rPr>
              <a:t> </a:t>
            </a:r>
          </a:p>
        </p:txBody>
      </p:sp>
      <p:graphicFrame>
        <p:nvGraphicFramePr>
          <p:cNvPr id="20495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7850274"/>
              </p:ext>
            </p:extLst>
          </p:nvPr>
        </p:nvGraphicFramePr>
        <p:xfrm>
          <a:off x="6112510" y="1323658"/>
          <a:ext cx="1676400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r:id="rId4" imgW="698500" imgH="444500" progId="Equation.3">
                  <p:embed/>
                </p:oleObj>
              </mc:Choice>
              <mc:Fallback>
                <p:oleObj r:id="rId4" imgW="698500" imgH="444500" progId="Equation.3">
                  <p:embed/>
                  <p:pic>
                    <p:nvPicPr>
                      <p:cNvPr id="20495" name="Object 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12510" y="1323658"/>
                        <a:ext cx="1676400" cy="1081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548005" y="2322195"/>
            <a:ext cx="3797935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1)  </a:t>
            </a:r>
            <a:r>
              <a:rPr kumimoji="1" lang="zh-CN" altLang="en-US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欠阻尼      </a:t>
            </a:r>
            <a:r>
              <a:rPr kumimoji="1" lang="en-US" altLang="zh-CN" sz="2800" kern="0" baseline="0" noProof="0" dirty="0">
                <a:solidFill>
                  <a:schemeClr val="tx2"/>
                </a:solidFill>
                <a:uFillTx/>
                <a:latin typeface="Symbol" panose="05050102010706020507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en-US" altLang="zh-CN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&lt;1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548005" y="4316095"/>
            <a:ext cx="3797935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2)  </a:t>
            </a:r>
            <a:r>
              <a:rPr kumimoji="1" lang="zh-CN" altLang="en-US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过阻尼      </a:t>
            </a:r>
            <a:r>
              <a:rPr kumimoji="1" lang="en-US" altLang="zh-CN" sz="2800" kern="0" noProof="0" dirty="0">
                <a:solidFill>
                  <a:schemeClr val="tx2"/>
                </a:solidFill>
                <a:uFillTx/>
                <a:latin typeface="Symbol" panose="05050102010706020507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l&gt;</a:t>
            </a:r>
            <a:r>
              <a:rPr kumimoji="1" lang="en-US" altLang="zh-CN" sz="2800" kern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1</a:t>
            </a:r>
            <a:endParaRPr kumimoji="1" lang="en-US" altLang="zh-CN" sz="2800" kern="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556524" y="5003710"/>
            <a:ext cx="3797935" cy="504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3)  </a:t>
            </a:r>
            <a:r>
              <a:rPr kumimoji="1" lang="zh-CN" altLang="en-US" sz="2800" kern="0" cap="none" spc="0" normalizeH="0" baseline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临界阻尼  </a:t>
            </a:r>
            <a:r>
              <a:rPr kumimoji="1" lang="en-US" altLang="zh-CN" sz="2800" kern="0" noProof="0" dirty="0">
                <a:solidFill>
                  <a:schemeClr val="tx2"/>
                </a:solidFill>
                <a:uFillTx/>
                <a:latin typeface="Symbol" panose="05050102010706020507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l</a:t>
            </a:r>
            <a:r>
              <a:rPr kumimoji="1" lang="en-US" altLang="zh-CN" sz="2800" kern="0" noProof="0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=1</a:t>
            </a:r>
            <a:endParaRPr kumimoji="1" lang="en-US" altLang="zh-CN" sz="2800" kern="0" cap="none" spc="0" normalizeH="0" baseline="0" noProof="0" dirty="0">
              <a:solidFill>
                <a:schemeClr val="tx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1991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5965" y="4596130"/>
            <a:ext cx="2524760" cy="22618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Text Box 13"/>
          <p:cNvSpPr txBox="1"/>
          <p:nvPr/>
        </p:nvSpPr>
        <p:spPr>
          <a:xfrm>
            <a:off x="520567" y="5831750"/>
            <a:ext cx="466852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Pct val="100000"/>
              <a:buNone/>
            </a:pPr>
            <a:r>
              <a:rPr lang="zh-CN" altLang="en-US" sz="2800" b="1" dirty="0">
                <a:solidFill>
                  <a:srgbClr val="660033"/>
                </a:solidFill>
                <a:latin typeface="宋体" panose="02010600030101010101" pitchFamily="2" charset="-122"/>
              </a:rPr>
              <a:t>放电过程也分为三种情况</a:t>
            </a:r>
            <a:r>
              <a:rPr lang="zh-CN" altLang="en-US" sz="2800" dirty="0">
                <a:solidFill>
                  <a:srgbClr val="660033"/>
                </a:solidFill>
              </a:rPr>
              <a:t> </a:t>
            </a:r>
          </a:p>
        </p:txBody>
      </p:sp>
      <p:graphicFrame>
        <p:nvGraphicFramePr>
          <p:cNvPr id="44038" name="Object 3"/>
          <p:cNvGraphicFramePr>
            <a:graphicFrameLocks noChangeAspect="1"/>
          </p:cNvGraphicFramePr>
          <p:nvPr/>
        </p:nvGraphicFramePr>
        <p:xfrm>
          <a:off x="893128" y="2913698"/>
          <a:ext cx="3533775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r:id="rId7" imgW="1790700" imgH="660400" progId="Equation.3">
                  <p:embed/>
                </p:oleObj>
              </mc:Choice>
              <mc:Fallback>
                <p:oleObj r:id="rId7" imgW="1790700" imgH="660400" progId="Equation.3">
                  <p:embed/>
                  <p:pic>
                    <p:nvPicPr>
                      <p:cNvPr id="44038" name="Object 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93128" y="2913698"/>
                        <a:ext cx="3533775" cy="1300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0">
            <a:extLst>
              <a:ext uri="{FF2B5EF4-FFF2-40B4-BE49-F238E27FC236}">
                <a16:creationId xmlns:a16="http://schemas.microsoft.com/office/drawing/2014/main" id="{538E68AB-F3AE-A28D-97FC-700FD3EBAF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5443044"/>
              </p:ext>
            </p:extLst>
          </p:nvPr>
        </p:nvGraphicFramePr>
        <p:xfrm>
          <a:off x="517525" y="333058"/>
          <a:ext cx="354901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9" imgW="1511300" imgH="419100" progId="Equation.DSMT4">
                  <p:embed/>
                </p:oleObj>
              </mc:Choice>
              <mc:Fallback>
                <p:oleObj name="Equation" r:id="rId9" imgW="1511300" imgH="419100" progId="Equation.DSMT4">
                  <p:embed/>
                  <p:pic>
                    <p:nvPicPr>
                      <p:cNvPr id="4" name="Object 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17525" y="333058"/>
                        <a:ext cx="3549015" cy="990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AB6D4A2-BD3A-8F7D-C974-C4C8CA2BA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6248B9-6196-4752-9073-88F13266E7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93" grpId="0"/>
      <p:bldP spid="11" grpId="0"/>
      <p:bldP spid="8" grpId="0"/>
      <p:bldP spid="9" grpId="0"/>
      <p:bldP spid="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xfrm>
            <a:off x="241176" y="109747"/>
            <a:ext cx="8229600" cy="762000"/>
          </a:xfrm>
        </p:spPr>
        <p:txBody>
          <a:bodyPr vert="horz" wrap="square" lIns="91440" tIns="45720" rIns="91440" bIns="45720" anchor="b">
            <a:spAutoFit/>
          </a:bodyPr>
          <a:lstStyle/>
          <a:p>
            <a:r>
              <a:rPr lang="en-US" altLang="zh-CN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RLC</a:t>
            </a:r>
            <a:r>
              <a:rPr lang="zh-CN" altLang="en-US" sz="4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电路暂态过程的物理过程：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0" y="1151366"/>
            <a:ext cx="6012160" cy="54864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当电容器充电完毕，突然把电键接到</a:t>
            </a: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点进行放电，则放电前，电容器内储有电场能量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indent="0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假定电阻为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，电能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和磁能互相转化，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形成等幅的自由振荡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indent="0">
              <a:lnSpc>
                <a:spcPct val="150000"/>
              </a:lnSpc>
              <a:spcBef>
                <a:spcPts val="0"/>
              </a:spcBef>
              <a:defRPr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indent="0">
              <a:lnSpc>
                <a:spcPct val="150000"/>
              </a:lnSpc>
              <a:spcBef>
                <a:spcPts val="0"/>
              </a:spcBef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indent="0">
              <a:lnSpc>
                <a:spcPct val="150000"/>
              </a:lnSpc>
              <a:spcBef>
                <a:spcPts val="0"/>
              </a:spcBef>
              <a:defRPr/>
            </a:pP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82880" marR="0" lvl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82880" marR="0" lvl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301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841528"/>
              </p:ext>
            </p:extLst>
          </p:nvPr>
        </p:nvGraphicFramePr>
        <p:xfrm>
          <a:off x="1691680" y="2183831"/>
          <a:ext cx="965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3" imgW="444500" imgH="393700" progId="Equation.DSMT4">
                  <p:embed/>
                </p:oleObj>
              </mc:Choice>
              <mc:Fallback>
                <p:oleObj name="Equation" r:id="rId3" imgW="444500" imgH="393700" progId="Equation.DSMT4">
                  <p:embed/>
                  <p:pic>
                    <p:nvPicPr>
                      <p:cNvPr id="43012" name="Object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1680" y="2183831"/>
                        <a:ext cx="965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3" descr="msotw9_temp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6625" y="871747"/>
            <a:ext cx="2971800" cy="23733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Rectangle 3"/>
          <p:cNvSpPr>
            <a:spLocks noGrp="1" noChangeArrowheads="1"/>
          </p:cNvSpPr>
          <p:nvPr/>
        </p:nvSpPr>
        <p:spPr>
          <a:xfrm>
            <a:off x="-13243" y="5249323"/>
            <a:ext cx="9144000" cy="161163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如果存在电阻，电阻将电能转化为热能，振荡逐渐衰减。</a:t>
            </a:r>
            <a:endParaRPr kumimoji="1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-13243" y="5813730"/>
            <a:ext cx="6880718" cy="648008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marR="0" lvl="0" indent="0" algn="l" defTabSz="914400" rtl="0" latinLnBrk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如果电阻较大，衰减很快，则无法形成振荡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kumimoji="1" 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74A83E-1609-219D-AF3C-9C122BBE5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6248B9-6196-4752-9073-88F13266E7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2B7A6DA-553F-6D4B-73B4-0C82415372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0402355"/>
              </p:ext>
            </p:extLst>
          </p:nvPr>
        </p:nvGraphicFramePr>
        <p:xfrm>
          <a:off x="1024982" y="4067195"/>
          <a:ext cx="3533775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r:id="rId6" imgW="1790700" imgH="660400" progId="Equation.3">
                  <p:embed/>
                </p:oleObj>
              </mc:Choice>
              <mc:Fallback>
                <p:oleObj r:id="rId6" imgW="1790700" imgH="660400" progId="Equation.3">
                  <p:embed/>
                  <p:pic>
                    <p:nvPicPr>
                      <p:cNvPr id="44038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24982" y="4067195"/>
                        <a:ext cx="3533775" cy="1300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>
            <a:extLst>
              <a:ext uri="{FF2B5EF4-FFF2-40B4-BE49-F238E27FC236}">
                <a16:creationId xmlns:a16="http://schemas.microsoft.com/office/drawing/2014/main" id="{D2161AD8-4141-2A23-A56C-7E7AA12BA1DE}"/>
              </a:ext>
            </a:extLst>
          </p:cNvPr>
          <p:cNvGrpSpPr/>
          <p:nvPr/>
        </p:nvGrpSpPr>
        <p:grpSpPr>
          <a:xfrm>
            <a:off x="4860032" y="3898267"/>
            <a:ext cx="2711426" cy="1059198"/>
            <a:chOff x="4860032" y="3898267"/>
            <a:chExt cx="2711426" cy="1059198"/>
          </a:xfrm>
        </p:grpSpPr>
        <p:graphicFrame>
          <p:nvGraphicFramePr>
            <p:cNvPr id="43014" name="Object 1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19369099"/>
                </p:ext>
              </p:extLst>
            </p:nvPr>
          </p:nvGraphicFramePr>
          <p:xfrm>
            <a:off x="5982370" y="4036715"/>
            <a:ext cx="1589088" cy="920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31" name="Equation" r:id="rId8" imgW="787400" imgH="457200" progId="Equation.DSMT4">
                    <p:embed/>
                  </p:oleObj>
                </mc:Choice>
                <mc:Fallback>
                  <p:oleObj name="Equation" r:id="rId8" imgW="787400" imgH="457200" progId="Equation.DSMT4">
                    <p:embed/>
                    <p:pic>
                      <p:nvPicPr>
                        <p:cNvPr id="43014" name="Object 10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982370" y="4036715"/>
                          <a:ext cx="1589088" cy="920750"/>
                        </a:xfrm>
                        <a:prstGeom prst="rect">
                          <a:avLst/>
                        </a:prstGeom>
                        <a:solidFill>
                          <a:srgbClr val="FFFF00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箭头: 右 5">
              <a:extLst>
                <a:ext uri="{FF2B5EF4-FFF2-40B4-BE49-F238E27FC236}">
                  <a16:creationId xmlns:a16="http://schemas.microsoft.com/office/drawing/2014/main" id="{D9C6CFC0-F96C-ED80-49E1-C89A67DA2D98}"/>
                </a:ext>
              </a:extLst>
            </p:cNvPr>
            <p:cNvSpPr/>
            <p:nvPr/>
          </p:nvSpPr>
          <p:spPr>
            <a:xfrm>
              <a:off x="4860032" y="4336129"/>
              <a:ext cx="1006593" cy="314072"/>
            </a:xfrm>
            <a:prstGeom prst="rightArrow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rtlCol="0" anchor="ctr"/>
            <a:lstStyle/>
            <a:p>
              <a:pPr marL="0" indent="0" algn="ct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3600" dirty="0">
                <a:latin typeface="Times New Roman" panose="02020603050405020304" pitchFamily="18" charset="0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B4DCD8D-4C28-A347-654F-D12EB7D9E0E4}"/>
                </a:ext>
              </a:extLst>
            </p:cNvPr>
            <p:cNvSpPr txBox="1"/>
            <p:nvPr/>
          </p:nvSpPr>
          <p:spPr>
            <a:xfrm>
              <a:off x="4915052" y="3898267"/>
              <a:ext cx="7168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=0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39C1CB-FE4D-793A-3D95-311947F3C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6248B9-6196-4752-9073-88F13266E7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36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7AE4ACCD-BF35-5C28-4DAF-DB97169A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2250" y="163840"/>
            <a:ext cx="5659438" cy="523220"/>
          </a:xfrm>
        </p:spPr>
        <p:txBody>
          <a:bodyPr anchor="ctr"/>
          <a:lstStyle/>
          <a:p>
            <a:r>
              <a:rPr lang="zh-CN" altLang="en-US" sz="2800" dirty="0">
                <a:solidFill>
                  <a:srgbClr val="FF0000"/>
                </a:solidFill>
              </a:rPr>
              <a:t>第五章 电磁感应现象和</a:t>
            </a:r>
            <a:r>
              <a:rPr lang="zh-CN" altLang="en-US" sz="2800" dirty="0">
                <a:solidFill>
                  <a:srgbClr val="FF0000"/>
                </a:solidFill>
                <a:uFillTx/>
              </a:rPr>
              <a:t>暂态过程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5EEABD-CAEA-F568-ED4B-DD18DF3AA160}"/>
              </a:ext>
            </a:extLst>
          </p:cNvPr>
          <p:cNvSpPr/>
          <p:nvPr/>
        </p:nvSpPr>
        <p:spPr>
          <a:xfrm>
            <a:off x="3882390" y="774065"/>
            <a:ext cx="1647825" cy="570865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>
                <a:solidFill>
                  <a:schemeClr val="tx1"/>
                </a:solidFill>
              </a:rPr>
              <a:t>电磁感应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098686F-4397-7255-B5DF-F980AACF4DA3}"/>
              </a:ext>
            </a:extLst>
          </p:cNvPr>
          <p:cNvGrpSpPr/>
          <p:nvPr/>
        </p:nvGrpSpPr>
        <p:grpSpPr>
          <a:xfrm>
            <a:off x="5884545" y="1724025"/>
            <a:ext cx="1994743" cy="443230"/>
            <a:chOff x="9267" y="2715"/>
            <a:chExt cx="2459" cy="698"/>
          </a:xfrm>
          <a:noFill/>
        </p:grpSpPr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17740F0-9E98-9EC3-E5A4-65F18B9D1BB3}"/>
                </a:ext>
              </a:extLst>
            </p:cNvPr>
            <p:cNvCxnSpPr/>
            <p:nvPr/>
          </p:nvCxnSpPr>
          <p:spPr>
            <a:xfrm flipH="1">
              <a:off x="9267" y="3065"/>
              <a:ext cx="48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C14D47B-52C8-7E9F-6ED6-0C010B29A476}"/>
                </a:ext>
              </a:extLst>
            </p:cNvPr>
            <p:cNvSpPr/>
            <p:nvPr/>
          </p:nvSpPr>
          <p:spPr>
            <a:xfrm>
              <a:off x="9756" y="2715"/>
              <a:ext cx="1970" cy="699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楞次定律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146865F-FCF6-E039-9E6B-FA08BE496251}"/>
              </a:ext>
            </a:extLst>
          </p:cNvPr>
          <p:cNvGrpSpPr/>
          <p:nvPr/>
        </p:nvGrpSpPr>
        <p:grpSpPr>
          <a:xfrm>
            <a:off x="3405505" y="1344930"/>
            <a:ext cx="2332990" cy="1165225"/>
            <a:chOff x="5363" y="2118"/>
            <a:chExt cx="3674" cy="1835"/>
          </a:xfrm>
          <a:noFill/>
        </p:grpSpPr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E298A31-D4B6-1AC7-01C4-3EE79CEE2E09}"/>
                </a:ext>
              </a:extLst>
            </p:cNvPr>
            <p:cNvCxnSpPr>
              <a:stCxn id="6" idx="2"/>
            </p:cNvCxnSpPr>
            <p:nvPr/>
          </p:nvCxnSpPr>
          <p:spPr>
            <a:xfrm flipH="1">
              <a:off x="7407" y="2118"/>
              <a:ext cx="5" cy="33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9DA783E8-FCE9-739E-8631-EE38A4B9B2B8}"/>
                </a:ext>
              </a:extLst>
            </p:cNvPr>
            <p:cNvSpPr/>
            <p:nvPr/>
          </p:nvSpPr>
          <p:spPr>
            <a:xfrm>
              <a:off x="5363" y="2601"/>
              <a:ext cx="3674" cy="1352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法拉第电磁感应定律</a:t>
              </a:r>
            </a:p>
          </p:txBody>
        </p:sp>
        <p:graphicFrame>
          <p:nvGraphicFramePr>
            <p:cNvPr id="13" name="对象 12">
              <a:hlinkClick r:id="" action="ppaction://ole?verb=0"/>
              <a:extLst>
                <a:ext uri="{FF2B5EF4-FFF2-40B4-BE49-F238E27FC236}">
                  <a16:creationId xmlns:a16="http://schemas.microsoft.com/office/drawing/2014/main" id="{502A1D76-473D-3DBB-4C34-E364EA0C921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88722581"/>
                </p:ext>
              </p:extLst>
            </p:nvPr>
          </p:nvGraphicFramePr>
          <p:xfrm>
            <a:off x="7708" y="3208"/>
            <a:ext cx="1153" cy="7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59" r:id="rId3" imgW="609600" imgH="393700" progId="Equation.KSEE3">
                    <p:embed/>
                  </p:oleObj>
                </mc:Choice>
                <mc:Fallback>
                  <p:oleObj r:id="rId3" imgW="609600" imgH="393700" progId="Equation.KSEE3">
                    <p:embed/>
                    <p:pic>
                      <p:nvPicPr>
                        <p:cNvPr id="7" name="对象 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7708" y="3208"/>
                          <a:ext cx="1153" cy="7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71618504-3DFD-25C8-3505-B40997AE6D5F}"/>
              </a:ext>
            </a:extLst>
          </p:cNvPr>
          <p:cNvGrpSpPr/>
          <p:nvPr/>
        </p:nvGrpSpPr>
        <p:grpSpPr>
          <a:xfrm>
            <a:off x="394971" y="3034030"/>
            <a:ext cx="2015490" cy="443230"/>
            <a:chOff x="1351" y="4778"/>
            <a:chExt cx="2445" cy="698"/>
          </a:xfrm>
          <a:noFill/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5511D502-35C1-3C25-5D71-2D70D2926D32}"/>
                </a:ext>
              </a:extLst>
            </p:cNvPr>
            <p:cNvSpPr/>
            <p:nvPr/>
          </p:nvSpPr>
          <p:spPr>
            <a:xfrm>
              <a:off x="1351" y="4778"/>
              <a:ext cx="1970" cy="699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洛伦兹力</a:t>
              </a: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E29C8132-0E01-D70D-0D89-3C0BF465717A}"/>
                </a:ext>
              </a:extLst>
            </p:cNvPr>
            <p:cNvCxnSpPr/>
            <p:nvPr/>
          </p:nvCxnSpPr>
          <p:spPr>
            <a:xfrm flipH="1">
              <a:off x="3308" y="5128"/>
              <a:ext cx="48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4298892-900E-F1E7-D29B-1270B63FF459}"/>
              </a:ext>
            </a:extLst>
          </p:cNvPr>
          <p:cNvGrpSpPr/>
          <p:nvPr/>
        </p:nvGrpSpPr>
        <p:grpSpPr>
          <a:xfrm>
            <a:off x="2418715" y="2414905"/>
            <a:ext cx="4239895" cy="1094105"/>
            <a:chOff x="3809" y="3803"/>
            <a:chExt cx="6677" cy="1723"/>
          </a:xfrm>
          <a:noFill/>
        </p:grpSpPr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D2DEC1CF-C4F8-66B8-41D3-ADA54D90ECCE}"/>
                </a:ext>
              </a:extLst>
            </p:cNvPr>
            <p:cNvCxnSpPr/>
            <p:nvPr/>
          </p:nvCxnSpPr>
          <p:spPr>
            <a:xfrm flipH="1">
              <a:off x="7318" y="3803"/>
              <a:ext cx="4" cy="4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B49FE981-0276-12A0-F006-7B241E250384}"/>
                </a:ext>
              </a:extLst>
            </p:cNvPr>
            <p:cNvCxnSpPr/>
            <p:nvPr/>
          </p:nvCxnSpPr>
          <p:spPr>
            <a:xfrm>
              <a:off x="4965" y="4266"/>
              <a:ext cx="4389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4435991E-5F88-4736-6974-0D7F709E753F}"/>
                </a:ext>
              </a:extLst>
            </p:cNvPr>
            <p:cNvCxnSpPr/>
            <p:nvPr/>
          </p:nvCxnSpPr>
          <p:spPr>
            <a:xfrm flipH="1">
              <a:off x="9350" y="4266"/>
              <a:ext cx="4" cy="4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6EE1D134-CA24-D919-A9B9-1AAB7F68E7E4}"/>
                </a:ext>
              </a:extLst>
            </p:cNvPr>
            <p:cNvSpPr/>
            <p:nvPr/>
          </p:nvSpPr>
          <p:spPr>
            <a:xfrm>
              <a:off x="7708" y="4771"/>
              <a:ext cx="2778" cy="755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感生电动势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1522D20-8988-4E70-EA4D-B4E39033D3C3}"/>
                </a:ext>
              </a:extLst>
            </p:cNvPr>
            <p:cNvSpPr/>
            <p:nvPr/>
          </p:nvSpPr>
          <p:spPr>
            <a:xfrm>
              <a:off x="3809" y="4771"/>
              <a:ext cx="2711" cy="707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动生电动势</a:t>
              </a: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26737F04-3C8A-BA39-6B45-250E8CD92C1B}"/>
                </a:ext>
              </a:extLst>
            </p:cNvPr>
            <p:cNvCxnSpPr/>
            <p:nvPr/>
          </p:nvCxnSpPr>
          <p:spPr>
            <a:xfrm flipH="1">
              <a:off x="4965" y="4266"/>
              <a:ext cx="4" cy="4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71CC43E2-1E59-4FD5-FBE1-7948794AD514}"/>
              </a:ext>
            </a:extLst>
          </p:cNvPr>
          <p:cNvGrpSpPr/>
          <p:nvPr/>
        </p:nvGrpSpPr>
        <p:grpSpPr>
          <a:xfrm>
            <a:off x="6695440" y="3029585"/>
            <a:ext cx="2448560" cy="920750"/>
            <a:chOff x="10486" y="4771"/>
            <a:chExt cx="3349" cy="1450"/>
          </a:xfrm>
          <a:noFill/>
        </p:grpSpPr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E9E732B-C5B7-9549-33B9-799D88400ADA}"/>
                </a:ext>
              </a:extLst>
            </p:cNvPr>
            <p:cNvCxnSpPr/>
            <p:nvPr/>
          </p:nvCxnSpPr>
          <p:spPr>
            <a:xfrm flipV="1">
              <a:off x="10486" y="5128"/>
              <a:ext cx="1368" cy="32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DC3A08A4-E098-C700-1D25-71C9BAAAEBA0}"/>
                </a:ext>
              </a:extLst>
            </p:cNvPr>
            <p:cNvSpPr/>
            <p:nvPr/>
          </p:nvSpPr>
          <p:spPr>
            <a:xfrm>
              <a:off x="11865" y="4771"/>
              <a:ext cx="1970" cy="1451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感生电场</a:t>
              </a: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27" name="对象 26">
              <a:hlinkClick r:id="" action="ppaction://ole?verb=0"/>
              <a:extLst>
                <a:ext uri="{FF2B5EF4-FFF2-40B4-BE49-F238E27FC236}">
                  <a16:creationId xmlns:a16="http://schemas.microsoft.com/office/drawing/2014/main" id="{34CBE3B7-3679-4F80-AD7D-E7F1936D90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980" y="5293"/>
            <a:ext cx="1740" cy="9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0" r:id="rId5" imgW="736600" imgH="393700" progId="Equation.KSEE3">
                    <p:embed/>
                  </p:oleObj>
                </mc:Choice>
                <mc:Fallback>
                  <p:oleObj r:id="rId5" imgW="736600" imgH="393700" progId="Equation.KSEE3">
                    <p:embed/>
                    <p:pic>
                      <p:nvPicPr>
                        <p:cNvPr id="30" name="对象 2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980" y="5293"/>
                          <a:ext cx="1740" cy="92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611BB9A6-FE40-64EC-8613-3570AFD446B0}"/>
              </a:ext>
            </a:extLst>
          </p:cNvPr>
          <p:cNvGrpSpPr/>
          <p:nvPr/>
        </p:nvGrpSpPr>
        <p:grpSpPr>
          <a:xfrm>
            <a:off x="857885" y="3477895"/>
            <a:ext cx="2294255" cy="1185545"/>
            <a:chOff x="1351" y="5477"/>
            <a:chExt cx="3613" cy="1867"/>
          </a:xfrm>
          <a:noFill/>
        </p:grpSpPr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F0954E1-4BDE-502F-11C4-EF3FA2336F3B}"/>
                </a:ext>
              </a:extLst>
            </p:cNvPr>
            <p:cNvCxnSpPr/>
            <p:nvPr/>
          </p:nvCxnSpPr>
          <p:spPr>
            <a:xfrm flipH="1">
              <a:off x="3684" y="5478"/>
              <a:ext cx="1281" cy="1056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574A902-A988-1409-BF4C-441D8D9A9550}"/>
                </a:ext>
              </a:extLst>
            </p:cNvPr>
            <p:cNvSpPr/>
            <p:nvPr/>
          </p:nvSpPr>
          <p:spPr>
            <a:xfrm>
              <a:off x="1351" y="6484"/>
              <a:ext cx="2333" cy="860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31" name="对象 30">
              <a:hlinkClick r:id="" action="ppaction://ole?verb=0"/>
              <a:extLst>
                <a:ext uri="{FF2B5EF4-FFF2-40B4-BE49-F238E27FC236}">
                  <a16:creationId xmlns:a16="http://schemas.microsoft.com/office/drawing/2014/main" id="{3BCC48CC-B9B0-F73F-849B-1C506F670AE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87" y="6535"/>
            <a:ext cx="2113" cy="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1" r:id="rId7" imgW="1028700" imgH="393700" progId="Equation.KSEE3">
                    <p:embed/>
                  </p:oleObj>
                </mc:Choice>
                <mc:Fallback>
                  <p:oleObj r:id="rId7" imgW="1028700" imgH="393700" progId="Equation.KSEE3">
                    <p:embed/>
                    <p:pic>
                      <p:nvPicPr>
                        <p:cNvPr id="27" name="对象 26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587" y="6535"/>
                          <a:ext cx="2113" cy="80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8B92960-82EB-F574-F8ED-149E4C556594}"/>
                </a:ext>
              </a:extLst>
            </p:cNvPr>
            <p:cNvCxnSpPr/>
            <p:nvPr/>
          </p:nvCxnSpPr>
          <p:spPr>
            <a:xfrm flipH="1">
              <a:off x="2323" y="5477"/>
              <a:ext cx="15" cy="1057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DA46EA1F-385B-074C-1036-B551E86BBB45}"/>
              </a:ext>
            </a:extLst>
          </p:cNvPr>
          <p:cNvGrpSpPr/>
          <p:nvPr/>
        </p:nvGrpSpPr>
        <p:grpSpPr>
          <a:xfrm>
            <a:off x="4286885" y="3509010"/>
            <a:ext cx="3522345" cy="1488440"/>
            <a:chOff x="6751" y="5526"/>
            <a:chExt cx="5547" cy="2344"/>
          </a:xfrm>
          <a:noFill/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A7C67B13-9D51-6B01-4CEE-56D436FF3DDE}"/>
                </a:ext>
              </a:extLst>
            </p:cNvPr>
            <p:cNvCxnSpPr/>
            <p:nvPr/>
          </p:nvCxnSpPr>
          <p:spPr>
            <a:xfrm>
              <a:off x="7880" y="5967"/>
              <a:ext cx="3289" cy="0"/>
            </a:xfrm>
            <a:prstGeom prst="lin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64D332C4-96CF-C5FF-F64F-66C528CD2720}"/>
                </a:ext>
              </a:extLst>
            </p:cNvPr>
            <p:cNvCxnSpPr/>
            <p:nvPr/>
          </p:nvCxnSpPr>
          <p:spPr>
            <a:xfrm flipH="1">
              <a:off x="7901" y="5977"/>
              <a:ext cx="4" cy="4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F7A25320-8480-BB19-E716-314FE74114E1}"/>
                </a:ext>
              </a:extLst>
            </p:cNvPr>
            <p:cNvSpPr/>
            <p:nvPr/>
          </p:nvSpPr>
          <p:spPr>
            <a:xfrm>
              <a:off x="6751" y="6428"/>
              <a:ext cx="2257" cy="1442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自感</a:t>
              </a: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1D8A74F-D1F5-4ED9-171C-F894E1A0EF87}"/>
                </a:ext>
              </a:extLst>
            </p:cNvPr>
            <p:cNvCxnSpPr/>
            <p:nvPr/>
          </p:nvCxnSpPr>
          <p:spPr>
            <a:xfrm flipH="1">
              <a:off x="9429" y="5526"/>
              <a:ext cx="4" cy="4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F680FF24-2B58-E107-174C-5E54A0896011}"/>
                </a:ext>
              </a:extLst>
            </p:cNvPr>
            <p:cNvCxnSpPr/>
            <p:nvPr/>
          </p:nvCxnSpPr>
          <p:spPr>
            <a:xfrm flipH="1">
              <a:off x="11168" y="5977"/>
              <a:ext cx="4" cy="463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1C9011C5-E5A0-9A55-6115-8A25EB6A2788}"/>
                </a:ext>
              </a:extLst>
            </p:cNvPr>
            <p:cNvSpPr/>
            <p:nvPr/>
          </p:nvSpPr>
          <p:spPr>
            <a:xfrm>
              <a:off x="10042" y="6472"/>
              <a:ext cx="2257" cy="1397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互感</a:t>
              </a: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40" name="对象 39">
              <a:hlinkClick r:id="" action="ppaction://ole?verb=0"/>
              <a:extLst>
                <a:ext uri="{FF2B5EF4-FFF2-40B4-BE49-F238E27FC236}">
                  <a16:creationId xmlns:a16="http://schemas.microsoft.com/office/drawing/2014/main" id="{AB641CD0-3D2B-64C4-7BCA-A03C35B71AB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301" y="7054"/>
            <a:ext cx="1737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2" r:id="rId9" imgW="838200" imgH="393700" progId="Equation.KSEE3">
                    <p:embed/>
                  </p:oleObj>
                </mc:Choice>
                <mc:Fallback>
                  <p:oleObj r:id="rId9" imgW="838200" imgH="393700" progId="Equation.KSEE3">
                    <p:embed/>
                    <p:pic>
                      <p:nvPicPr>
                        <p:cNvPr id="38" name="对象 3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301" y="7054"/>
                          <a:ext cx="1737" cy="8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" name="对象 40">
              <a:hlinkClick r:id="" action="ppaction://ole?verb=0"/>
              <a:extLst>
                <a:ext uri="{FF2B5EF4-FFF2-40B4-BE49-F238E27FC236}">
                  <a16:creationId xmlns:a16="http://schemas.microsoft.com/office/drawing/2014/main" id="{5B058256-814F-A1DD-54B4-7901B6923D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142" y="7054"/>
            <a:ext cx="1474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3" r:id="rId11" imgW="711200" imgH="393700" progId="Equation.KSEE3">
                    <p:embed/>
                  </p:oleObj>
                </mc:Choice>
                <mc:Fallback>
                  <p:oleObj r:id="rId11" imgW="711200" imgH="393700" progId="Equation.KSEE3">
                    <p:embed/>
                    <p:pic>
                      <p:nvPicPr>
                        <p:cNvPr id="39" name="对象 38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7142" y="7054"/>
                          <a:ext cx="1474" cy="8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76D6862B-448F-195F-9BEA-540229F3BDB4}"/>
              </a:ext>
            </a:extLst>
          </p:cNvPr>
          <p:cNvGrpSpPr/>
          <p:nvPr/>
        </p:nvGrpSpPr>
        <p:grpSpPr>
          <a:xfrm>
            <a:off x="2651760" y="5480719"/>
            <a:ext cx="1791939" cy="915670"/>
            <a:chOff x="3975" y="8607"/>
            <a:chExt cx="2716" cy="1442"/>
          </a:xfrm>
          <a:noFill/>
        </p:grpSpPr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B37AF462-5B29-33D9-FEB3-914DFD2CFF85}"/>
                </a:ext>
              </a:extLst>
            </p:cNvPr>
            <p:cNvSpPr/>
            <p:nvPr/>
          </p:nvSpPr>
          <p:spPr>
            <a:xfrm>
              <a:off x="3975" y="8607"/>
              <a:ext cx="2406" cy="1442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200" dirty="0">
                  <a:solidFill>
                    <a:schemeClr val="tx1"/>
                  </a:solidFill>
                </a:rPr>
                <a:t>线圈磁场能</a:t>
              </a: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44" name="对象 43">
              <a:hlinkClick r:id="" action="ppaction://ole?verb=0"/>
              <a:extLst>
                <a:ext uri="{FF2B5EF4-FFF2-40B4-BE49-F238E27FC236}">
                  <a16:creationId xmlns:a16="http://schemas.microsoft.com/office/drawing/2014/main" id="{FE46A1B3-DC8A-E42E-247E-1FFBC7E049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53" y="9173"/>
            <a:ext cx="150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4" r:id="rId13" imgW="723900" imgH="393700" progId="Equation.KSEE3">
                    <p:embed/>
                  </p:oleObj>
                </mc:Choice>
                <mc:Fallback>
                  <p:oleObj r:id="rId13" imgW="723900" imgH="393700" progId="Equation.KSEE3">
                    <p:embed/>
                    <p:pic>
                      <p:nvPicPr>
                        <p:cNvPr id="48" name="对象 47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4353" y="9173"/>
                          <a:ext cx="1502" cy="8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12A9D6EB-8531-1BAC-E57C-D1C3B37A9587}"/>
                </a:ext>
              </a:extLst>
            </p:cNvPr>
            <p:cNvCxnSpPr/>
            <p:nvPr/>
          </p:nvCxnSpPr>
          <p:spPr>
            <a:xfrm flipH="1">
              <a:off x="6202" y="9343"/>
              <a:ext cx="48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0768715C-A777-3F98-A3CE-4820496792C4}"/>
              </a:ext>
            </a:extLst>
          </p:cNvPr>
          <p:cNvGrpSpPr/>
          <p:nvPr/>
        </p:nvGrpSpPr>
        <p:grpSpPr>
          <a:xfrm>
            <a:off x="33515" y="5480050"/>
            <a:ext cx="2848034" cy="915670"/>
            <a:chOff x="604" y="8630"/>
            <a:chExt cx="3370" cy="1442"/>
          </a:xfrm>
          <a:noFill/>
        </p:grpSpPr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40366356-3C2D-23A9-498A-5A8F3F47D9F7}"/>
                </a:ext>
              </a:extLst>
            </p:cNvPr>
            <p:cNvSpPr/>
            <p:nvPr/>
          </p:nvSpPr>
          <p:spPr>
            <a:xfrm>
              <a:off x="604" y="8630"/>
              <a:ext cx="2844" cy="1442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磁场的能量密度</a:t>
              </a: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48" name="对象 47">
              <a:hlinkClick r:id="" action="ppaction://ole?verb=0"/>
              <a:extLst>
                <a:ext uri="{FF2B5EF4-FFF2-40B4-BE49-F238E27FC236}">
                  <a16:creationId xmlns:a16="http://schemas.microsoft.com/office/drawing/2014/main" id="{D0A50A0C-23CD-EC50-D928-0EFF3D60BCB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03" y="9127"/>
            <a:ext cx="2294" cy="9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5" r:id="rId15" imgW="1104900" imgH="444500" progId="Equation.KSEE3">
                    <p:embed/>
                  </p:oleObj>
                </mc:Choice>
                <mc:Fallback>
                  <p:oleObj r:id="rId15" imgW="1104900" imgH="444500" progId="Equation.KSEE3">
                    <p:embed/>
                    <p:pic>
                      <p:nvPicPr>
                        <p:cNvPr id="50" name="对象 49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03" y="9127"/>
                          <a:ext cx="2294" cy="9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9D04764A-A741-EB63-AD5F-42F81C10A794}"/>
                </a:ext>
              </a:extLst>
            </p:cNvPr>
            <p:cNvCxnSpPr/>
            <p:nvPr/>
          </p:nvCxnSpPr>
          <p:spPr>
            <a:xfrm flipH="1">
              <a:off x="3486" y="9351"/>
              <a:ext cx="489" cy="0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8EC51F05-F907-BA01-2C41-01009B7DCD60}"/>
              </a:ext>
            </a:extLst>
          </p:cNvPr>
          <p:cNvGrpSpPr/>
          <p:nvPr/>
        </p:nvGrpSpPr>
        <p:grpSpPr>
          <a:xfrm>
            <a:off x="6376670" y="4961890"/>
            <a:ext cx="1433195" cy="1431290"/>
            <a:chOff x="10042" y="7814"/>
            <a:chExt cx="2257" cy="2254"/>
          </a:xfrm>
          <a:noFill/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6B803309-1ABA-8D13-E93A-C34862C7FFAE}"/>
                </a:ext>
              </a:extLst>
            </p:cNvPr>
            <p:cNvSpPr/>
            <p:nvPr/>
          </p:nvSpPr>
          <p:spPr>
            <a:xfrm>
              <a:off x="10042" y="8575"/>
              <a:ext cx="2257" cy="1397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互感系数</a:t>
              </a: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graphicFrame>
          <p:nvGraphicFramePr>
            <p:cNvPr id="52" name="对象 51">
              <a:hlinkClick r:id="" action="ppaction://ole?verb=0"/>
              <a:extLst>
                <a:ext uri="{FF2B5EF4-FFF2-40B4-BE49-F238E27FC236}">
                  <a16:creationId xmlns:a16="http://schemas.microsoft.com/office/drawing/2014/main" id="{C1F7DF65-7678-5108-C287-5CB337F91F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459" y="9173"/>
            <a:ext cx="1424" cy="8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6" r:id="rId17" imgW="685800" imgH="431800" progId="Equation.KSEE3">
                    <p:embed/>
                  </p:oleObj>
                </mc:Choice>
                <mc:Fallback>
                  <p:oleObj r:id="rId17" imgW="685800" imgH="431800" progId="Equation.KSEE3">
                    <p:embed/>
                    <p:pic>
                      <p:nvPicPr>
                        <p:cNvPr id="42" name="对象 41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459" y="9173"/>
                          <a:ext cx="1424" cy="8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15E5E0A3-04F4-BD21-0EC8-1CE90B4099A5}"/>
                </a:ext>
              </a:extLst>
            </p:cNvPr>
            <p:cNvCxnSpPr>
              <a:endCxn id="51" idx="0"/>
            </p:cNvCxnSpPr>
            <p:nvPr/>
          </p:nvCxnSpPr>
          <p:spPr>
            <a:xfrm>
              <a:off x="11168" y="7814"/>
              <a:ext cx="3" cy="76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81D03E60-F96F-A9CB-B794-8BC84B3C29FC}"/>
              </a:ext>
            </a:extLst>
          </p:cNvPr>
          <p:cNvGrpSpPr/>
          <p:nvPr/>
        </p:nvGrpSpPr>
        <p:grpSpPr>
          <a:xfrm>
            <a:off x="4301490" y="4996815"/>
            <a:ext cx="1433195" cy="1370330"/>
            <a:chOff x="6774" y="7869"/>
            <a:chExt cx="2257" cy="2158"/>
          </a:xfrm>
          <a:noFill/>
        </p:grpSpPr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2CCD7CCD-2C7B-8145-5C12-23C8DEE8C39C}"/>
                </a:ext>
              </a:extLst>
            </p:cNvPr>
            <p:cNvSpPr/>
            <p:nvPr/>
          </p:nvSpPr>
          <p:spPr>
            <a:xfrm>
              <a:off x="6774" y="8585"/>
              <a:ext cx="2257" cy="1442"/>
            </a:xfrm>
            <a:prstGeom prst="rect">
              <a:avLst/>
            </a:prstGeom>
            <a:grp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chemeClr val="tx1"/>
                  </a:solidFill>
                </a:rPr>
                <a:t>自感系数</a:t>
              </a: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56" name="对象 55">
              <a:hlinkClick r:id="" action="ppaction://ole?verb=0"/>
              <a:extLst>
                <a:ext uri="{FF2B5EF4-FFF2-40B4-BE49-F238E27FC236}">
                  <a16:creationId xmlns:a16="http://schemas.microsoft.com/office/drawing/2014/main" id="{C2142B05-509D-C27A-744D-A614A9FFE7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441" y="9211"/>
            <a:ext cx="922" cy="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67" r:id="rId19" imgW="444500" imgH="393700" progId="Equation.KSEE3">
                    <p:embed/>
                  </p:oleObj>
                </mc:Choice>
                <mc:Fallback>
                  <p:oleObj r:id="rId19" imgW="444500" imgH="393700" progId="Equation.KSEE3">
                    <p:embed/>
                    <p:pic>
                      <p:nvPicPr>
                        <p:cNvPr id="44" name="对象 43">
                          <a:hlinkClick r:id="" action="ppaction://ole?verb=0"/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441" y="9211"/>
                          <a:ext cx="922" cy="8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6288FE06-20C8-84D5-7250-0F61F40272BE}"/>
                </a:ext>
              </a:extLst>
            </p:cNvPr>
            <p:cNvCxnSpPr/>
            <p:nvPr/>
          </p:nvCxnSpPr>
          <p:spPr>
            <a:xfrm>
              <a:off x="7900" y="7869"/>
              <a:ext cx="3" cy="761"/>
            </a:xfrm>
            <a:prstGeom prst="straightConnector1">
              <a:avLst/>
            </a:prstGeom>
            <a:grpFill/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094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1F63D5B-0E2E-7610-93D2-0F148F242745}"/>
              </a:ext>
            </a:extLst>
          </p:cNvPr>
          <p:cNvSpPr/>
          <p:nvPr/>
        </p:nvSpPr>
        <p:spPr>
          <a:xfrm>
            <a:off x="6103222" y="271014"/>
            <a:ext cx="2460259" cy="3009747"/>
          </a:xfrm>
          <a:prstGeom prst="roundRect">
            <a:avLst/>
          </a:prstGeom>
          <a:solidFill>
            <a:srgbClr val="CCFF99">
              <a:alpha val="23137"/>
            </a:srgbClr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2323AC-22B8-814D-A12B-11136C613B30}"/>
              </a:ext>
            </a:extLst>
          </p:cNvPr>
          <p:cNvSpPr txBox="1"/>
          <p:nvPr/>
        </p:nvSpPr>
        <p:spPr>
          <a:xfrm>
            <a:off x="179512" y="114300"/>
            <a:ext cx="3877985" cy="7934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涡旋电场的意义：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CF37F2A-CC74-3481-E578-E4BBA53ADA2C}"/>
              </a:ext>
            </a:extLst>
          </p:cNvPr>
          <p:cNvSpPr txBox="1"/>
          <p:nvPr/>
        </p:nvSpPr>
        <p:spPr>
          <a:xfrm>
            <a:off x="611560" y="113967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拓展了人们对电场的认识。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4214A28-BB7A-9555-3A6C-EDD86F0B73C5}"/>
              </a:ext>
            </a:extLst>
          </p:cNvPr>
          <p:cNvSpPr txBox="1"/>
          <p:nvPr/>
        </p:nvSpPr>
        <p:spPr>
          <a:xfrm>
            <a:off x="611560" y="4203165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进一步揭示了电磁现象的本质。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EFE89D4-429A-D5F6-386F-4591A8310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65" y="3303813"/>
            <a:ext cx="3856037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10">
            <a:extLst>
              <a:ext uri="{FF2B5EF4-FFF2-40B4-BE49-F238E27FC236}">
                <a16:creationId xmlns:a16="http://schemas.microsoft.com/office/drawing/2014/main" id="{040B8159-E37C-8EBD-A7E5-031976BF7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1152" y="3481753"/>
            <a:ext cx="172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总电场</a:t>
            </a: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9AC15B7E-0714-CF4C-4309-61416B0F1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50" y="1936026"/>
            <a:ext cx="172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静电场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FC4B736-5FC2-FD7D-3F57-CF284B0FC9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7490349"/>
              </p:ext>
            </p:extLst>
          </p:nvPr>
        </p:nvGraphicFramePr>
        <p:xfrm>
          <a:off x="2409360" y="1919309"/>
          <a:ext cx="1527175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4" imgW="698400" imgH="266400" progId="Equation.DSMT4">
                  <p:embed/>
                </p:oleObj>
              </mc:Choice>
              <mc:Fallback>
                <p:oleObj name="Equation" r:id="rId4" imgW="6984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09360" y="1919309"/>
                        <a:ext cx="1527175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组合 10">
            <a:extLst>
              <a:ext uri="{FF2B5EF4-FFF2-40B4-BE49-F238E27FC236}">
                <a16:creationId xmlns:a16="http://schemas.microsoft.com/office/drawing/2014/main" id="{31611F9F-37C3-EB68-9DD6-CFD92BAC1638}"/>
              </a:ext>
            </a:extLst>
          </p:cNvPr>
          <p:cNvGrpSpPr>
            <a:grpSpLocks/>
          </p:cNvGrpSpPr>
          <p:nvPr/>
        </p:nvGrpSpPr>
        <p:grpSpPr bwMode="auto">
          <a:xfrm>
            <a:off x="1038652" y="2478617"/>
            <a:ext cx="3457575" cy="893763"/>
            <a:chOff x="1637607" y="4958416"/>
            <a:chExt cx="3458434" cy="893892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02842247-94B1-DE14-100B-D90E189C74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7607" y="5127845"/>
              <a:ext cx="1720850" cy="461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Char char="•"/>
                <a:defRPr sz="24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hlink"/>
                </a:buClr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sz="2000"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涡旋电场</a:t>
              </a:r>
            </a:p>
          </p:txBody>
        </p:sp>
        <p:pic>
          <p:nvPicPr>
            <p:cNvPr id="13" name="图片 13">
              <a:extLst>
                <a:ext uri="{FF2B5EF4-FFF2-40B4-BE49-F238E27FC236}">
                  <a16:creationId xmlns:a16="http://schemas.microsoft.com/office/drawing/2014/main" id="{0F987BA1-56F7-D6B9-4576-A289D09417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51825" y="4958416"/>
              <a:ext cx="1944216" cy="8938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874D4CCF-2DCA-952F-1A7F-63045FD5DA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648964"/>
              </p:ext>
            </p:extLst>
          </p:nvPr>
        </p:nvGraphicFramePr>
        <p:xfrm>
          <a:off x="1777136" y="4882617"/>
          <a:ext cx="1550715" cy="1023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7" imgW="634680" imgH="419040" progId="Equation.DSMT4">
                  <p:embed/>
                </p:oleObj>
              </mc:Choice>
              <mc:Fallback>
                <p:oleObj name="Equation" r:id="rId7" imgW="6346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777136" y="4882617"/>
                        <a:ext cx="1550715" cy="10234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>
            <a:extLst>
              <a:ext uri="{FF2B5EF4-FFF2-40B4-BE49-F238E27FC236}">
                <a16:creationId xmlns:a16="http://schemas.microsoft.com/office/drawing/2014/main" id="{370B58E6-17C1-AB17-4D79-9F8054E67C9F}"/>
              </a:ext>
            </a:extLst>
          </p:cNvPr>
          <p:cNvGrpSpPr/>
          <p:nvPr/>
        </p:nvGrpSpPr>
        <p:grpSpPr>
          <a:xfrm>
            <a:off x="3931667" y="4913627"/>
            <a:ext cx="1799829" cy="960500"/>
            <a:chOff x="3931667" y="5049598"/>
            <a:chExt cx="1799829" cy="960500"/>
          </a:xfrm>
        </p:grpSpPr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8AFFBC1E-304A-E59C-5413-F0100AC096B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53902981"/>
                </p:ext>
              </p:extLst>
            </p:nvPr>
          </p:nvGraphicFramePr>
          <p:xfrm>
            <a:off x="3931667" y="5049598"/>
            <a:ext cx="1280666" cy="960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04" name="Equation" r:id="rId9" imgW="558720" imgH="419040" progId="Equation.DSMT4">
                    <p:embed/>
                  </p:oleObj>
                </mc:Choice>
                <mc:Fallback>
                  <p:oleObj name="Equation" r:id="rId9" imgW="558720" imgH="419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3931667" y="5049598"/>
                          <a:ext cx="1280666" cy="9605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A7CB442-7BA2-F70A-B71B-88FF6C67B010}"/>
                </a:ext>
              </a:extLst>
            </p:cNvPr>
            <p:cNvSpPr txBox="1"/>
            <p:nvPr/>
          </p:nvSpPr>
          <p:spPr>
            <a:xfrm>
              <a:off x="5364088" y="5237460"/>
              <a:ext cx="36740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?</a:t>
              </a:r>
              <a:endParaRPr lang="zh-CN" alt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9F15D962-80CA-8764-6D8B-0E71819BAC14}"/>
              </a:ext>
            </a:extLst>
          </p:cNvPr>
          <p:cNvSpPr txBox="1"/>
          <p:nvPr/>
        </p:nvSpPr>
        <p:spPr>
          <a:xfrm>
            <a:off x="926178" y="6093331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电生磁、磁生电，产生电磁波。</a:t>
            </a: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880848C5-346C-A1F4-2FDD-D60C3E32A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4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4" name="Object 3">
            <a:extLst>
              <a:ext uri="{FF2B5EF4-FFF2-40B4-BE49-F238E27FC236}">
                <a16:creationId xmlns:a16="http://schemas.microsoft.com/office/drawing/2014/main" id="{5C85420E-1E9E-6595-652F-AFD90866DF76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23683246"/>
              </p:ext>
            </p:extLst>
          </p:nvPr>
        </p:nvGraphicFramePr>
        <p:xfrm>
          <a:off x="6228862" y="362633"/>
          <a:ext cx="2208980" cy="2855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r:id="rId11" imgW="1041400" imgH="1346200" progId="Equation.DSMT4">
                  <p:embed/>
                </p:oleObj>
              </mc:Choice>
              <mc:Fallback>
                <p:oleObj r:id="rId11" imgW="1041400" imgH="1346200" progId="Equation.DSMT4">
                  <p:embed/>
                  <p:pic>
                    <p:nvPicPr>
                      <p:cNvPr id="17" name="Object 3">
                        <a:extLst>
                          <a:ext uri="{FF2B5EF4-FFF2-40B4-BE49-F238E27FC236}">
                            <a16:creationId xmlns:a16="http://schemas.microsoft.com/office/drawing/2014/main" id="{1B79D82A-F4DC-B317-F131-247A47E105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>
                      <a:xfrm>
                        <a:off x="6228862" y="362633"/>
                        <a:ext cx="2208980" cy="28558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6C57C84-72A5-4B16-5FB0-E5ABE78DEF51}"/>
              </a:ext>
            </a:extLst>
          </p:cNvPr>
          <p:cNvSpPr/>
          <p:nvPr/>
        </p:nvSpPr>
        <p:spPr>
          <a:xfrm>
            <a:off x="6072181" y="252091"/>
            <a:ext cx="2476018" cy="3084792"/>
          </a:xfrm>
          <a:prstGeom prst="roundRect">
            <a:avLst/>
          </a:prstGeom>
          <a:solidFill>
            <a:schemeClr val="accent3">
              <a:lumMod val="40000"/>
              <a:lumOff val="60000"/>
              <a:alpha val="1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628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" grpId="0"/>
      <p:bldP spid="5" grpId="0"/>
      <p:bldP spid="7" grpId="0" autoUpdateAnimBg="0"/>
      <p:bldP spid="8" grpId="0" autoUpdateAnimBg="0"/>
      <p:bldP spid="20" grpId="0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9135" y="344102"/>
            <a:ext cx="5429250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涡旋电场与静电场的比较：</a:t>
            </a:r>
          </a:p>
        </p:txBody>
      </p:sp>
      <p:graphicFrame>
        <p:nvGraphicFramePr>
          <p:cNvPr id="20483" name="Object 7"/>
          <p:cNvGraphicFramePr>
            <a:graphicFrameLocks noChangeAspect="1"/>
          </p:cNvGraphicFramePr>
          <p:nvPr/>
        </p:nvGraphicFramePr>
        <p:xfrm>
          <a:off x="2245360" y="1121758"/>
          <a:ext cx="2336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3" imgW="799465" imgH="266700" progId="Equation.DSMT4">
                  <p:embed/>
                </p:oleObj>
              </mc:Choice>
              <mc:Fallback>
                <p:oleObj name="Equation" r:id="rId3" imgW="799465" imgH="2667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360" y="1121758"/>
                        <a:ext cx="23368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9"/>
          <p:cNvGraphicFramePr>
            <a:graphicFrameLocks noChangeAspect="1"/>
          </p:cNvGraphicFramePr>
          <p:nvPr/>
        </p:nvGraphicFramePr>
        <p:xfrm>
          <a:off x="5501323" y="1137633"/>
          <a:ext cx="28575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公式" r:id="rId5" imgW="951865" imgH="254000" progId="Equation.3">
                  <p:embed/>
                </p:oleObj>
              </mc:Choice>
              <mc:Fallback>
                <p:oleObj name="公式" r:id="rId5" imgW="951865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1323" y="1137633"/>
                        <a:ext cx="28575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11"/>
          <p:cNvSpPr txBox="1">
            <a:spLocks noChangeArrowheads="1"/>
          </p:cNvSpPr>
          <p:nvPr/>
        </p:nvSpPr>
        <p:spPr bwMode="auto">
          <a:xfrm>
            <a:off x="394335" y="1856770"/>
            <a:ext cx="20939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产生原因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86" name="Text Box 12"/>
          <p:cNvSpPr txBox="1">
            <a:spLocks noChangeArrowheads="1"/>
          </p:cNvSpPr>
          <p:nvPr/>
        </p:nvSpPr>
        <p:spPr bwMode="auto">
          <a:xfrm>
            <a:off x="2810510" y="191233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静电荷激发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87" name="Text Box 13"/>
          <p:cNvSpPr txBox="1">
            <a:spLocks noChangeArrowheads="1"/>
          </p:cNvSpPr>
          <p:nvPr/>
        </p:nvSpPr>
        <p:spPr bwMode="auto">
          <a:xfrm>
            <a:off x="5674360" y="1912333"/>
            <a:ext cx="2425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变化的磁场激发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88" name="Text Box 14"/>
          <p:cNvSpPr txBox="1">
            <a:spLocks noChangeArrowheads="1"/>
          </p:cNvSpPr>
          <p:nvPr/>
        </p:nvSpPr>
        <p:spPr bwMode="auto">
          <a:xfrm>
            <a:off x="564198" y="2434620"/>
            <a:ext cx="12954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电场线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89" name="Text Box 15"/>
          <p:cNvSpPr txBox="1">
            <a:spLocks noChangeArrowheads="1"/>
          </p:cNvSpPr>
          <p:nvPr/>
        </p:nvSpPr>
        <p:spPr bwMode="auto">
          <a:xfrm>
            <a:off x="2886710" y="246160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不闭合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90" name="Text Box 16"/>
          <p:cNvSpPr txBox="1">
            <a:spLocks noChangeArrowheads="1"/>
          </p:cNvSpPr>
          <p:nvPr/>
        </p:nvSpPr>
        <p:spPr bwMode="auto">
          <a:xfrm>
            <a:off x="5939473" y="2458433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闭合</a:t>
            </a:r>
            <a:r>
              <a:rPr lang="zh-CN" altLang="en-US" sz="240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91" name="Text Box 17"/>
          <p:cNvSpPr txBox="1">
            <a:spLocks noChangeArrowheads="1"/>
          </p:cNvSpPr>
          <p:nvPr/>
        </p:nvSpPr>
        <p:spPr bwMode="auto">
          <a:xfrm>
            <a:off x="754698" y="5028966"/>
            <a:ext cx="914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性质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0493" name="Object 20"/>
          <p:cNvGraphicFramePr>
            <a:graphicFrameLocks noChangeAspect="1"/>
          </p:cNvGraphicFramePr>
          <p:nvPr/>
        </p:nvGraphicFramePr>
        <p:xfrm>
          <a:off x="5674360" y="4303479"/>
          <a:ext cx="1905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r:id="rId7" imgW="800100" imgH="368300" progId="Equation.3">
                  <p:embed/>
                </p:oleObj>
              </mc:Choice>
              <mc:Fallback>
                <p:oleObj r:id="rId7" imgW="800100" imgH="3683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360" y="4303479"/>
                        <a:ext cx="1905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4" name="Text Box 22"/>
          <p:cNvSpPr txBox="1">
            <a:spLocks noChangeArrowheads="1"/>
          </p:cNvSpPr>
          <p:nvPr/>
        </p:nvSpPr>
        <p:spPr bwMode="auto">
          <a:xfrm>
            <a:off x="2675553" y="5254091"/>
            <a:ext cx="2133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保守场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有源、无旋场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0495" name="Text Box 23"/>
          <p:cNvSpPr txBox="1">
            <a:spLocks noChangeArrowheads="1"/>
          </p:cNvSpPr>
          <p:nvPr/>
        </p:nvSpPr>
        <p:spPr bwMode="auto">
          <a:xfrm>
            <a:off x="5641002" y="5192250"/>
            <a:ext cx="21336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非保守场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无源、有旋场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0496" name="Straight Connector 2"/>
          <p:cNvCxnSpPr>
            <a:cxnSpLocks noChangeShapeType="1"/>
          </p:cNvCxnSpPr>
          <p:nvPr/>
        </p:nvCxnSpPr>
        <p:spPr bwMode="auto">
          <a:xfrm>
            <a:off x="322898" y="1856770"/>
            <a:ext cx="8353425" cy="0"/>
          </a:xfrm>
          <a:prstGeom prst="line">
            <a:avLst/>
          </a:prstGeom>
          <a:noFill/>
          <a:ln w="25400" algn="ctr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Straight Connector 17"/>
          <p:cNvCxnSpPr>
            <a:cxnSpLocks noChangeShapeType="1"/>
          </p:cNvCxnSpPr>
          <p:nvPr/>
        </p:nvCxnSpPr>
        <p:spPr bwMode="auto">
          <a:xfrm>
            <a:off x="322898" y="2415570"/>
            <a:ext cx="8353425" cy="0"/>
          </a:xfrm>
          <a:prstGeom prst="line">
            <a:avLst/>
          </a:prstGeom>
          <a:noFill/>
          <a:ln w="25400" algn="ctr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8" name="Straight Connector 18"/>
          <p:cNvCxnSpPr>
            <a:cxnSpLocks noChangeShapeType="1"/>
          </p:cNvCxnSpPr>
          <p:nvPr/>
        </p:nvCxnSpPr>
        <p:spPr bwMode="auto">
          <a:xfrm>
            <a:off x="322898" y="2979133"/>
            <a:ext cx="8353425" cy="0"/>
          </a:xfrm>
          <a:prstGeom prst="line">
            <a:avLst/>
          </a:prstGeom>
          <a:noFill/>
          <a:ln w="25400" algn="ctr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9" name="Straight Connector 19"/>
          <p:cNvCxnSpPr>
            <a:cxnSpLocks noChangeShapeType="1"/>
          </p:cNvCxnSpPr>
          <p:nvPr/>
        </p:nvCxnSpPr>
        <p:spPr bwMode="auto">
          <a:xfrm>
            <a:off x="335598" y="4233721"/>
            <a:ext cx="8353425" cy="0"/>
          </a:xfrm>
          <a:prstGeom prst="line">
            <a:avLst/>
          </a:prstGeom>
          <a:noFill/>
          <a:ln w="25400" algn="ctr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0" name="Straight Connector 20"/>
          <p:cNvCxnSpPr>
            <a:cxnSpLocks noChangeShapeType="1"/>
          </p:cNvCxnSpPr>
          <p:nvPr/>
        </p:nvCxnSpPr>
        <p:spPr bwMode="auto">
          <a:xfrm>
            <a:off x="337185" y="1053495"/>
            <a:ext cx="8351838" cy="0"/>
          </a:xfrm>
          <a:prstGeom prst="line">
            <a:avLst/>
          </a:prstGeom>
          <a:noFill/>
          <a:ln w="25400" algn="ctr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1" name="Straight Connector 21"/>
          <p:cNvCxnSpPr/>
          <p:nvPr/>
        </p:nvCxnSpPr>
        <p:spPr bwMode="auto">
          <a:xfrm flipH="1">
            <a:off x="2118873" y="1053495"/>
            <a:ext cx="4349" cy="5256584"/>
          </a:xfrm>
          <a:prstGeom prst="line">
            <a:avLst/>
          </a:prstGeom>
          <a:noFill/>
          <a:ln w="25400" algn="ctr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02" name="Straight Connector 24"/>
          <p:cNvCxnSpPr/>
          <p:nvPr/>
        </p:nvCxnSpPr>
        <p:spPr bwMode="auto">
          <a:xfrm>
            <a:off x="5501323" y="1031591"/>
            <a:ext cx="46545" cy="5188321"/>
          </a:xfrm>
          <a:prstGeom prst="line">
            <a:avLst/>
          </a:prstGeom>
          <a:noFill/>
          <a:ln w="25400" algn="ctr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14"/>
          <p:cNvSpPr txBox="1">
            <a:spLocks noChangeArrowheads="1"/>
          </p:cNvSpPr>
          <p:nvPr/>
        </p:nvSpPr>
        <p:spPr bwMode="auto">
          <a:xfrm>
            <a:off x="505244" y="3007203"/>
            <a:ext cx="1295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电场力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4" name="Text Box 14"/>
          <p:cNvSpPr txBox="1">
            <a:spLocks noChangeArrowheads="1"/>
          </p:cNvSpPr>
          <p:nvPr/>
        </p:nvSpPr>
        <p:spPr bwMode="auto">
          <a:xfrm>
            <a:off x="2118873" y="3053369"/>
            <a:ext cx="342899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对电荷有作用力。在导体中能形成电流。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5" name="Text Box 14"/>
          <p:cNvSpPr txBox="1">
            <a:spLocks noChangeArrowheads="1"/>
          </p:cNvSpPr>
          <p:nvPr/>
        </p:nvSpPr>
        <p:spPr bwMode="auto">
          <a:xfrm>
            <a:off x="5510308" y="3021883"/>
            <a:ext cx="3428995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对电荷有作用力。在导体中能形成电流。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8" name="Straight Connector 19"/>
          <p:cNvCxnSpPr>
            <a:cxnSpLocks noChangeShapeType="1"/>
          </p:cNvCxnSpPr>
          <p:nvPr/>
        </p:nvCxnSpPr>
        <p:spPr bwMode="auto">
          <a:xfrm>
            <a:off x="538797" y="6310079"/>
            <a:ext cx="8353425" cy="0"/>
          </a:xfrm>
          <a:prstGeom prst="line">
            <a:avLst/>
          </a:prstGeom>
          <a:noFill/>
          <a:ln w="25400" algn="ctr">
            <a:solidFill>
              <a:srgbClr val="0000F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540679-17AB-1C20-4E42-AFE786149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06248B9-6196-4752-9073-88F13266E7F7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5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B50AAC4-DE82-1FF2-2B4B-644B35198B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2936188"/>
              </p:ext>
            </p:extLst>
          </p:nvPr>
        </p:nvGraphicFramePr>
        <p:xfrm>
          <a:off x="2593975" y="4383088"/>
          <a:ext cx="1978025" cy="8822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9" imgW="825480" imgH="368280" progId="Equation.DSMT4">
                  <p:embed/>
                </p:oleObj>
              </mc:Choice>
              <mc:Fallback>
                <p:oleObj name="Equation" r:id="rId9" imgW="8254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3975" y="4383088"/>
                        <a:ext cx="1978025" cy="8822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5580112" y="1985730"/>
            <a:ext cx="3078480" cy="2673670"/>
            <a:chOff x="5237936" y="595926"/>
            <a:chExt cx="3078480" cy="2673670"/>
          </a:xfrm>
        </p:grpSpPr>
        <p:sp>
          <p:nvSpPr>
            <p:cNvPr id="27" name="矩形 26"/>
            <p:cNvSpPr/>
            <p:nvPr/>
          </p:nvSpPr>
          <p:spPr>
            <a:xfrm>
              <a:off x="5771336" y="1196636"/>
              <a:ext cx="2057400" cy="143637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6476186" y="2527596"/>
              <a:ext cx="647700" cy="28829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476186" y="1058841"/>
              <a:ext cx="647700" cy="288290"/>
            </a:xfrm>
            <a:prstGeom prst="rect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Text Box 37"/>
            <p:cNvSpPr txBox="1"/>
            <p:nvPr/>
          </p:nvSpPr>
          <p:spPr>
            <a:xfrm>
              <a:off x="6596836" y="1160759"/>
              <a:ext cx="381000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3600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6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" name="Text Box 37"/>
            <p:cNvSpPr txBox="1"/>
            <p:nvPr/>
          </p:nvSpPr>
          <p:spPr>
            <a:xfrm>
              <a:off x="6222821" y="1160124"/>
              <a:ext cx="381000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3600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6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37"/>
            <p:cNvSpPr txBox="1"/>
            <p:nvPr/>
          </p:nvSpPr>
          <p:spPr>
            <a:xfrm>
              <a:off x="6951166" y="1155679"/>
              <a:ext cx="381000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3600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6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3" name="Text Box 37"/>
            <p:cNvSpPr txBox="1"/>
            <p:nvPr/>
          </p:nvSpPr>
          <p:spPr>
            <a:xfrm>
              <a:off x="5835471" y="1156949"/>
              <a:ext cx="381000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3600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6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" name="Text Box 37"/>
            <p:cNvSpPr txBox="1"/>
            <p:nvPr/>
          </p:nvSpPr>
          <p:spPr>
            <a:xfrm>
              <a:off x="7358836" y="1151234"/>
              <a:ext cx="381000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3600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6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5" name="Text Box 37"/>
            <p:cNvSpPr txBox="1"/>
            <p:nvPr/>
          </p:nvSpPr>
          <p:spPr>
            <a:xfrm>
              <a:off x="6589216" y="1521439"/>
              <a:ext cx="381000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3600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6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6" name="Text Box 37"/>
            <p:cNvSpPr txBox="1"/>
            <p:nvPr/>
          </p:nvSpPr>
          <p:spPr>
            <a:xfrm>
              <a:off x="6215201" y="1520804"/>
              <a:ext cx="381000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3600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6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7" name="Text Box 37"/>
            <p:cNvSpPr txBox="1"/>
            <p:nvPr/>
          </p:nvSpPr>
          <p:spPr>
            <a:xfrm>
              <a:off x="6943546" y="1516359"/>
              <a:ext cx="381000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3600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6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8" name="Text Box 37"/>
            <p:cNvSpPr txBox="1"/>
            <p:nvPr/>
          </p:nvSpPr>
          <p:spPr>
            <a:xfrm>
              <a:off x="5827851" y="1517629"/>
              <a:ext cx="381000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3600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6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37"/>
            <p:cNvSpPr txBox="1"/>
            <p:nvPr/>
          </p:nvSpPr>
          <p:spPr>
            <a:xfrm>
              <a:off x="7351216" y="1511914"/>
              <a:ext cx="381000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3600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6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0" name="Text Box 37"/>
            <p:cNvSpPr txBox="1"/>
            <p:nvPr/>
          </p:nvSpPr>
          <p:spPr>
            <a:xfrm>
              <a:off x="6580326" y="1889104"/>
              <a:ext cx="381000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3600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6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1" name="Text Box 37"/>
            <p:cNvSpPr txBox="1"/>
            <p:nvPr/>
          </p:nvSpPr>
          <p:spPr>
            <a:xfrm>
              <a:off x="6206311" y="1888469"/>
              <a:ext cx="381000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3600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6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2" name="Text Box 37"/>
            <p:cNvSpPr txBox="1"/>
            <p:nvPr/>
          </p:nvSpPr>
          <p:spPr>
            <a:xfrm>
              <a:off x="6934656" y="1884024"/>
              <a:ext cx="381000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3600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6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" name="Text Box 37"/>
            <p:cNvSpPr txBox="1"/>
            <p:nvPr/>
          </p:nvSpPr>
          <p:spPr>
            <a:xfrm>
              <a:off x="5818961" y="1885294"/>
              <a:ext cx="381000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3600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6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4" name="Text Box 37"/>
            <p:cNvSpPr txBox="1"/>
            <p:nvPr/>
          </p:nvSpPr>
          <p:spPr>
            <a:xfrm>
              <a:off x="7342326" y="1879579"/>
              <a:ext cx="381000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>
              <a:spAutoFit/>
            </a:bodyPr>
            <a:lstStyle/>
            <a:p>
              <a:pPr>
                <a:spcBef>
                  <a:spcPct val="50000"/>
                </a:spcBef>
                <a:buSzTx/>
              </a:pPr>
              <a:r>
                <a:rPr lang="en-US" altLang="zh-CN" sz="3600" dirty="0">
                  <a:solidFill>
                    <a:srgbClr val="FF505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endParaRPr lang="en-US" altLang="zh-CN" sz="3600" dirty="0">
                <a:solidFill>
                  <a:srgbClr val="FF505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5737681" y="1861481"/>
              <a:ext cx="75565" cy="75565"/>
            </a:xfrm>
            <a:prstGeom prst="ellipse">
              <a:avLst/>
            </a:prstGeom>
            <a:solidFill>
              <a:schemeClr val="tx1"/>
            </a:solidFill>
            <a:ln w="349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椭圆 45"/>
            <p:cNvSpPr/>
            <p:nvPr/>
          </p:nvSpPr>
          <p:spPr>
            <a:xfrm>
              <a:off x="7783651" y="1836081"/>
              <a:ext cx="75565" cy="75565"/>
            </a:xfrm>
            <a:prstGeom prst="ellipse">
              <a:avLst/>
            </a:prstGeom>
            <a:solidFill>
              <a:schemeClr val="tx1"/>
            </a:solidFill>
            <a:ln w="349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文本框 49"/>
            <p:cNvSpPr txBox="1"/>
            <p:nvPr/>
          </p:nvSpPr>
          <p:spPr>
            <a:xfrm>
              <a:off x="5237936" y="1702731"/>
              <a:ext cx="391160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A</a:t>
              </a:r>
            </a:p>
          </p:txBody>
        </p:sp>
        <p:sp>
          <p:nvSpPr>
            <p:cNvPr id="48" name="文本框 51"/>
            <p:cNvSpPr txBox="1"/>
            <p:nvPr/>
          </p:nvSpPr>
          <p:spPr>
            <a:xfrm>
              <a:off x="7924621" y="1643676"/>
              <a:ext cx="391795" cy="4603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B</a:t>
              </a:r>
            </a:p>
          </p:txBody>
        </p:sp>
        <p:sp>
          <p:nvSpPr>
            <p:cNvPr id="49" name="矩形 48"/>
            <p:cNvSpPr/>
            <p:nvPr/>
          </p:nvSpPr>
          <p:spPr>
            <a:xfrm>
              <a:off x="6445071" y="2826366"/>
              <a:ext cx="696595" cy="44323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宋体" panose="02010600030101010101" pitchFamily="2" charset="-122"/>
                </a:rPr>
                <a:t>900</a:t>
              </a: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mbol" panose="05050102010706020507" charset="0"/>
                  <a:ea typeface="宋体" panose="02010600030101010101" pitchFamily="2" charset="-122"/>
                  <a:cs typeface="Symbol" panose="05050102010706020507" charset="0"/>
                </a:rPr>
                <a:t>W</a:t>
              </a:r>
            </a:p>
          </p:txBody>
        </p:sp>
        <p:sp>
          <p:nvSpPr>
            <p:cNvPr id="50" name="矩形 49"/>
            <p:cNvSpPr/>
            <p:nvPr/>
          </p:nvSpPr>
          <p:spPr>
            <a:xfrm>
              <a:off x="6468566" y="595926"/>
              <a:ext cx="696595" cy="44323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宋体" panose="02010600030101010101" pitchFamily="2" charset="-122"/>
                </a:rPr>
                <a:t>100</a:t>
              </a: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mbol" panose="05050102010706020507" charset="0"/>
                  <a:ea typeface="宋体" panose="02010600030101010101" pitchFamily="2" charset="-122"/>
                  <a:cs typeface="Symbol" panose="05050102010706020507" charset="0"/>
                </a:rPr>
                <a:t>W</a:t>
              </a:r>
            </a:p>
          </p:txBody>
        </p:sp>
      </p:grpSp>
      <p:grpSp>
        <p:nvGrpSpPr>
          <p:cNvPr id="93" name="组合 92"/>
          <p:cNvGrpSpPr/>
          <p:nvPr/>
        </p:nvGrpSpPr>
        <p:grpSpPr>
          <a:xfrm>
            <a:off x="6113512" y="4022810"/>
            <a:ext cx="2057400" cy="1228042"/>
            <a:chOff x="5771336" y="2633006"/>
            <a:chExt cx="2057400" cy="1228042"/>
          </a:xfrm>
        </p:grpSpPr>
        <p:cxnSp>
          <p:nvCxnSpPr>
            <p:cNvPr id="74" name="直接连接符 73"/>
            <p:cNvCxnSpPr/>
            <p:nvPr/>
          </p:nvCxnSpPr>
          <p:spPr bwMode="auto">
            <a:xfrm>
              <a:off x="5771336" y="2633006"/>
              <a:ext cx="4127" cy="9173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6" name="直接连接符 75"/>
            <p:cNvCxnSpPr/>
            <p:nvPr/>
          </p:nvCxnSpPr>
          <p:spPr bwMode="auto">
            <a:xfrm>
              <a:off x="7821433" y="2633006"/>
              <a:ext cx="7303" cy="9029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78" name="直接连接符 77"/>
            <p:cNvCxnSpPr/>
            <p:nvPr/>
          </p:nvCxnSpPr>
          <p:spPr bwMode="auto">
            <a:xfrm>
              <a:off x="5775463" y="3553202"/>
              <a:ext cx="804863" cy="143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2" name="直接连接符 81"/>
            <p:cNvCxnSpPr/>
            <p:nvPr/>
          </p:nvCxnSpPr>
          <p:spPr bwMode="auto">
            <a:xfrm>
              <a:off x="7123886" y="3550323"/>
              <a:ext cx="68199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5" name="椭圆 84"/>
            <p:cNvSpPr/>
            <p:nvPr/>
          </p:nvSpPr>
          <p:spPr>
            <a:xfrm>
              <a:off x="6556010" y="3262291"/>
              <a:ext cx="608278" cy="59875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rtlCol="0" anchor="ctr"/>
            <a:lstStyle/>
            <a:p>
              <a:pPr marL="0" indent="0" algn="ct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3600" dirty="0">
                  <a:latin typeface="Times New Roman" panose="02020603050405020304" pitchFamily="18" charset="0"/>
                </a:rPr>
                <a:t>V</a:t>
              </a:r>
              <a:r>
                <a:rPr lang="en-US" altLang="zh-CN" sz="3600" baseline="-25000" dirty="0">
                  <a:latin typeface="Times New Roman" panose="02020603050405020304" pitchFamily="18" charset="0"/>
                </a:rPr>
                <a:t>1</a:t>
              </a:r>
              <a:endParaRPr lang="zh-CN" altLang="en-US" sz="3600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92" name="组合 91"/>
          <p:cNvGrpSpPr/>
          <p:nvPr/>
        </p:nvGrpSpPr>
        <p:grpSpPr>
          <a:xfrm>
            <a:off x="6109846" y="1428854"/>
            <a:ext cx="2062493" cy="1174278"/>
            <a:chOff x="5767670" y="39050"/>
            <a:chExt cx="2062493" cy="1174278"/>
          </a:xfrm>
        </p:grpSpPr>
        <p:cxnSp>
          <p:nvCxnSpPr>
            <p:cNvPr id="86" name="直接连接符 85"/>
            <p:cNvCxnSpPr/>
            <p:nvPr/>
          </p:nvCxnSpPr>
          <p:spPr bwMode="auto">
            <a:xfrm>
              <a:off x="5770722" y="329961"/>
              <a:ext cx="804863" cy="14328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7148173" y="327082"/>
              <a:ext cx="68199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sp>
          <p:nvSpPr>
            <p:cNvPr id="88" name="椭圆 87"/>
            <p:cNvSpPr/>
            <p:nvPr/>
          </p:nvSpPr>
          <p:spPr>
            <a:xfrm>
              <a:off x="6551269" y="39050"/>
              <a:ext cx="608278" cy="598757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rtlCol="0" anchor="ctr"/>
            <a:lstStyle/>
            <a:p>
              <a:pPr marL="0" indent="0" algn="ct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3600" dirty="0">
                  <a:latin typeface="Times New Roman" panose="02020603050405020304" pitchFamily="18" charset="0"/>
                </a:rPr>
                <a:t>V</a:t>
              </a:r>
              <a:r>
                <a:rPr lang="en-US" altLang="zh-CN" sz="3600" baseline="-25000" dirty="0">
                  <a:latin typeface="Times New Roman" panose="02020603050405020304" pitchFamily="18" charset="0"/>
                </a:rPr>
                <a:t>2</a:t>
              </a:r>
              <a:endParaRPr lang="zh-CN" altLang="en-US" sz="3600" baseline="-250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89" name="直接连接符 88"/>
            <p:cNvCxnSpPr/>
            <p:nvPr/>
          </p:nvCxnSpPr>
          <p:spPr bwMode="auto">
            <a:xfrm>
              <a:off x="5767670" y="296011"/>
              <a:ext cx="4127" cy="91731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817767" y="296011"/>
              <a:ext cx="7303" cy="9029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86FBC1D4-0517-4579-96EF-F5E58986028E}"/>
              </a:ext>
            </a:extLst>
          </p:cNvPr>
          <p:cNvSpPr txBox="1"/>
          <p:nvPr/>
        </p:nvSpPr>
        <p:spPr>
          <a:xfrm>
            <a:off x="764932" y="40697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思考：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6482BA-C725-4BDD-A1C2-810E44C599B1}"/>
              </a:ext>
            </a:extLst>
          </p:cNvPr>
          <p:cNvSpPr txBox="1"/>
          <p:nvPr/>
        </p:nvSpPr>
        <p:spPr>
          <a:xfrm>
            <a:off x="833428" y="1417090"/>
            <a:ext cx="4295923" cy="1123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涡旋电场有对应的电势概念吗？有电势差的概念吗？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977275EC-DF0F-42E3-BFD6-7B6CDD7A3D6C}"/>
              </a:ext>
            </a:extLst>
          </p:cNvPr>
          <p:cNvSpPr txBox="1"/>
          <p:nvPr/>
        </p:nvSpPr>
        <p:spPr>
          <a:xfrm>
            <a:off x="839925" y="3289067"/>
            <a:ext cx="4222980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2.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既然没有电势差，那么在该实验中电压表测的是什么？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CD9C9B-1557-4E8C-AFFC-DB2C2E4B6108}"/>
              </a:ext>
            </a:extLst>
          </p:cNvPr>
          <p:cNvSpPr txBox="1"/>
          <p:nvPr/>
        </p:nvSpPr>
        <p:spPr>
          <a:xfrm>
            <a:off x="1061988" y="2614256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没有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97715A5-85D1-AC70-F79C-99CD4FF8A9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6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922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7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75FCD73E-32B2-4249-8EE8-FA634FAFE54E}"/>
              </a:ext>
            </a:extLst>
          </p:cNvPr>
          <p:cNvSpPr/>
          <p:nvPr/>
        </p:nvSpPr>
        <p:spPr>
          <a:xfrm>
            <a:off x="5868144" y="3789040"/>
            <a:ext cx="2232248" cy="223224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269E0700-9DDE-42A4-A2D3-6A9BCF258209}"/>
              </a:ext>
            </a:extLst>
          </p:cNvPr>
          <p:cNvSpPr/>
          <p:nvPr/>
        </p:nvSpPr>
        <p:spPr>
          <a:xfrm>
            <a:off x="5983222" y="3897052"/>
            <a:ext cx="2010478" cy="2010853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2D2CA1E-8A62-4D03-B594-C71B6325801D}"/>
              </a:ext>
            </a:extLst>
          </p:cNvPr>
          <p:cNvSpPr/>
          <p:nvPr/>
        </p:nvSpPr>
        <p:spPr>
          <a:xfrm>
            <a:off x="6876256" y="3753035"/>
            <a:ext cx="182413" cy="22172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82C434-CC89-4617-AAF2-BC0559B57AB0}"/>
              </a:ext>
            </a:extLst>
          </p:cNvPr>
          <p:cNvSpPr/>
          <p:nvPr/>
        </p:nvSpPr>
        <p:spPr>
          <a:xfrm>
            <a:off x="6857593" y="5836733"/>
            <a:ext cx="320683" cy="239221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284A08-D712-4159-90D5-7731B588BB0D}"/>
              </a:ext>
            </a:extLst>
          </p:cNvPr>
          <p:cNvSpPr txBox="1"/>
          <p:nvPr/>
        </p:nvSpPr>
        <p:spPr>
          <a:xfrm>
            <a:off x="539552" y="62538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理想电路：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94A1C4C-4A5E-4E5F-884A-BB66A10CC9B1}"/>
              </a:ext>
            </a:extLst>
          </p:cNvPr>
          <p:cNvSpPr txBox="1"/>
          <p:nvPr/>
        </p:nvSpPr>
        <p:spPr>
          <a:xfrm>
            <a:off x="539552" y="1315843"/>
            <a:ext cx="3815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设想为圆形的回路。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C27D56-297A-4423-AFBB-047965817A9B}"/>
              </a:ext>
            </a:extLst>
          </p:cNvPr>
          <p:cNvSpPr txBox="1"/>
          <p:nvPr/>
        </p:nvSpPr>
        <p:spPr>
          <a:xfrm>
            <a:off x="539552" y="1992976"/>
            <a:ext cx="4176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理想导线（无电阻）。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FCA8C6-5BA6-41D4-81EA-42A0AFDAB471}"/>
              </a:ext>
            </a:extLst>
          </p:cNvPr>
          <p:cNvSpPr txBox="1"/>
          <p:nvPr/>
        </p:nvSpPr>
        <p:spPr>
          <a:xfrm>
            <a:off x="539552" y="2641604"/>
            <a:ext cx="6929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电阻的尺寸和整个回路相比可以忽略。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8BFA90C-F186-4589-980E-F09DFEDD21C1}"/>
              </a:ext>
            </a:extLst>
          </p:cNvPr>
          <p:cNvSpPr/>
          <p:nvPr/>
        </p:nvSpPr>
        <p:spPr>
          <a:xfrm>
            <a:off x="6635970" y="3182587"/>
            <a:ext cx="696595" cy="44323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100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charset="0"/>
                <a:ea typeface="宋体" panose="02010600030101010101" pitchFamily="2" charset="-122"/>
                <a:cs typeface="Symbol" panose="05050102010706020507" charset="0"/>
              </a:rPr>
              <a:t>W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1393000-24CA-4391-8ED7-984C7D3C64B9}"/>
              </a:ext>
            </a:extLst>
          </p:cNvPr>
          <p:cNvSpPr/>
          <p:nvPr/>
        </p:nvSpPr>
        <p:spPr>
          <a:xfrm>
            <a:off x="6635970" y="6184511"/>
            <a:ext cx="696595" cy="44323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900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charset="0"/>
                <a:ea typeface="宋体" panose="02010600030101010101" pitchFamily="2" charset="-122"/>
                <a:cs typeface="Symbol" panose="05050102010706020507" charset="0"/>
              </a:rPr>
              <a:t>W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1E4EB9D-DFD7-4363-80D8-8A259437C7E1}"/>
              </a:ext>
            </a:extLst>
          </p:cNvPr>
          <p:cNvGrpSpPr/>
          <p:nvPr/>
        </p:nvGrpSpPr>
        <p:grpSpPr>
          <a:xfrm>
            <a:off x="6680132" y="4555921"/>
            <a:ext cx="696595" cy="677133"/>
            <a:chOff x="6611709" y="1815763"/>
            <a:chExt cx="696595" cy="677133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8E0BEC9-F105-4C22-8933-4C65CDECD878}"/>
                </a:ext>
              </a:extLst>
            </p:cNvPr>
            <p:cNvSpPr/>
            <p:nvPr/>
          </p:nvSpPr>
          <p:spPr>
            <a:xfrm>
              <a:off x="6611709" y="1815763"/>
              <a:ext cx="696595" cy="677133"/>
            </a:xfrm>
            <a:prstGeom prst="ellipse">
              <a:avLst/>
            </a:prstGeom>
            <a:noFill/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rtlCol="0" anchor="ctr"/>
            <a:lstStyle/>
            <a:p>
              <a:pPr marL="0" indent="0" algn="ct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36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EA226648-0927-45DE-9A53-089EB253747F}"/>
                </a:ext>
              </a:extLst>
            </p:cNvPr>
            <p:cNvCxnSpPr/>
            <p:nvPr/>
          </p:nvCxnSpPr>
          <p:spPr bwMode="auto">
            <a:xfrm flipH="1">
              <a:off x="6701267" y="1943368"/>
              <a:ext cx="138270" cy="1791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55D0D161-4212-47C9-A0BF-13F0E457096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01267" y="1957804"/>
              <a:ext cx="1524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64F96C50-4B44-4D17-B5F2-1D2E85F9533F}"/>
                </a:ext>
              </a:extLst>
            </p:cNvPr>
            <p:cNvCxnSpPr/>
            <p:nvPr/>
          </p:nvCxnSpPr>
          <p:spPr bwMode="auto">
            <a:xfrm flipH="1">
              <a:off x="6980915" y="1939232"/>
              <a:ext cx="138270" cy="1791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80A3F54-7BA6-4C77-8089-9FA75826E9C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80915" y="1953668"/>
              <a:ext cx="1524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6F27E4E7-0F00-480B-BFBF-BEB12879CBFA}"/>
                </a:ext>
              </a:extLst>
            </p:cNvPr>
            <p:cNvCxnSpPr/>
            <p:nvPr/>
          </p:nvCxnSpPr>
          <p:spPr bwMode="auto">
            <a:xfrm flipH="1">
              <a:off x="6740595" y="2192106"/>
              <a:ext cx="138270" cy="1791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1C1986D6-9E07-4D5E-8955-5E8AA33C6DF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40595" y="2206542"/>
              <a:ext cx="1524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359D0C8-FF7F-4B5F-894E-06C7A8B689CB}"/>
                </a:ext>
              </a:extLst>
            </p:cNvPr>
            <p:cNvCxnSpPr/>
            <p:nvPr/>
          </p:nvCxnSpPr>
          <p:spPr bwMode="auto">
            <a:xfrm flipH="1">
              <a:off x="6999131" y="2174920"/>
              <a:ext cx="138270" cy="17917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98BDCF49-7F65-4F5B-B051-8F0CE0606C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999131" y="2189356"/>
              <a:ext cx="152400" cy="1524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4B8318D3-4603-44CC-AC14-E0136947D4C6}"/>
              </a:ext>
            </a:extLst>
          </p:cNvPr>
          <p:cNvGrpSpPr/>
          <p:nvPr/>
        </p:nvGrpSpPr>
        <p:grpSpPr>
          <a:xfrm>
            <a:off x="5905468" y="3849261"/>
            <a:ext cx="2157602" cy="2135059"/>
            <a:chOff x="5905466" y="3828886"/>
            <a:chExt cx="2157602" cy="2135059"/>
          </a:xfrm>
        </p:grpSpPr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C4DC8F1F-5C19-40C4-8459-5BF1FEECF042}"/>
                </a:ext>
              </a:extLst>
            </p:cNvPr>
            <p:cNvGrpSpPr/>
            <p:nvPr/>
          </p:nvGrpSpPr>
          <p:grpSpPr>
            <a:xfrm>
              <a:off x="5905466" y="3828886"/>
              <a:ext cx="2157602" cy="2135059"/>
              <a:chOff x="5827712" y="1107390"/>
              <a:chExt cx="2157602" cy="2135059"/>
            </a:xfrm>
          </p:grpSpPr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0764A476-7816-4D09-8B61-4FFB3FEC55DE}"/>
                  </a:ext>
                </a:extLst>
              </p:cNvPr>
              <p:cNvSpPr/>
              <p:nvPr/>
            </p:nvSpPr>
            <p:spPr>
              <a:xfrm>
                <a:off x="5827712" y="1107390"/>
                <a:ext cx="2157602" cy="2135059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rtlCol="0" anchor="ctr"/>
              <a:lstStyle/>
              <a:p>
                <a:pPr marL="0" indent="0" algn="ctr" eaLnBrk="1" hangingPunct="1">
                  <a:spcBef>
                    <a:spcPct val="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endParaRPr lang="zh-CN" altLang="en-US" sz="3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9" name="椭圆 28">
                <a:extLst>
                  <a:ext uri="{FF2B5EF4-FFF2-40B4-BE49-F238E27FC236}">
                    <a16:creationId xmlns:a16="http://schemas.microsoft.com/office/drawing/2014/main" id="{00D662CF-A089-46B4-BDB1-2ACDA5AAF73A}"/>
                  </a:ext>
                </a:extLst>
              </p:cNvPr>
              <p:cNvSpPr/>
              <p:nvPr/>
            </p:nvSpPr>
            <p:spPr>
              <a:xfrm>
                <a:off x="6171412" y="1447498"/>
                <a:ext cx="1470202" cy="1454841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rtlCol="0" anchor="ctr"/>
              <a:lstStyle/>
              <a:p>
                <a:pPr marL="0" indent="0" algn="ctr" eaLnBrk="1" hangingPunct="1">
                  <a:spcBef>
                    <a:spcPct val="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endParaRPr lang="zh-CN" altLang="en-US" sz="3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" name="椭圆 29">
                <a:extLst>
                  <a:ext uri="{FF2B5EF4-FFF2-40B4-BE49-F238E27FC236}">
                    <a16:creationId xmlns:a16="http://schemas.microsoft.com/office/drawing/2014/main" id="{432638E2-E2A3-4997-9385-8B5A80A0E6BF}"/>
                  </a:ext>
                </a:extLst>
              </p:cNvPr>
              <p:cNvSpPr/>
              <p:nvPr/>
            </p:nvSpPr>
            <p:spPr>
              <a:xfrm>
                <a:off x="6364847" y="1623617"/>
                <a:ext cx="1130085" cy="1101658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rtlCol="0" anchor="ctr"/>
              <a:lstStyle/>
              <a:p>
                <a:pPr marL="0" indent="0" algn="ctr" eaLnBrk="1" hangingPunct="1">
                  <a:spcBef>
                    <a:spcPct val="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endParaRPr lang="zh-CN" altLang="en-US" sz="3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350D0A31-44FC-448E-AF41-6432658DC3D0}"/>
                  </a:ext>
                </a:extLst>
              </p:cNvPr>
              <p:cNvSpPr/>
              <p:nvPr/>
            </p:nvSpPr>
            <p:spPr>
              <a:xfrm>
                <a:off x="6503200" y="1730304"/>
                <a:ext cx="887922" cy="865587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rtlCol="0" anchor="ctr"/>
              <a:lstStyle/>
              <a:p>
                <a:pPr marL="0" indent="0" algn="ctr" eaLnBrk="1" hangingPunct="1">
                  <a:spcBef>
                    <a:spcPct val="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endParaRPr lang="zh-CN" altLang="en-US" sz="36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96AAF316-C4CF-4F3E-9C46-E4029C4BC32A}"/>
                  </a:ext>
                </a:extLst>
              </p:cNvPr>
              <p:cNvSpPr/>
              <p:nvPr/>
            </p:nvSpPr>
            <p:spPr>
              <a:xfrm>
                <a:off x="6713011" y="1922205"/>
                <a:ext cx="495931" cy="483456"/>
              </a:xfrm>
              <a:prstGeom prst="ellipse">
                <a:avLst/>
              </a:prstGeom>
              <a:noFill/>
              <a:ln w="9525" cap="flat" cmpd="sng">
                <a:solidFill>
                  <a:srgbClr val="FF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rtlCol="0" anchor="ctr"/>
              <a:lstStyle/>
              <a:p>
                <a:pPr marL="0" indent="0" algn="ctr" eaLnBrk="1" hangingPunct="1">
                  <a:spcBef>
                    <a:spcPct val="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endParaRPr lang="zh-CN" altLang="en-US" sz="3600" dirty="0">
                  <a:latin typeface="Times New Roman" panose="02020603050405020304" pitchFamily="18" charset="0"/>
                </a:endParaRPr>
              </a:p>
            </p:txBody>
          </p:sp>
        </p:grp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E13A90CB-ADCD-41D4-9CB3-6658B29D1D03}"/>
                </a:ext>
              </a:extLst>
            </p:cNvPr>
            <p:cNvCxnSpPr/>
            <p:nvPr/>
          </p:nvCxnSpPr>
          <p:spPr bwMode="auto">
            <a:xfrm flipV="1">
              <a:off x="5945898" y="4345113"/>
              <a:ext cx="113974" cy="298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1230E703-1302-4227-8FCD-05F9F3BBA5D3}"/>
                </a:ext>
              </a:extLst>
            </p:cNvPr>
            <p:cNvCxnSpPr/>
            <p:nvPr/>
          </p:nvCxnSpPr>
          <p:spPr bwMode="auto">
            <a:xfrm flipV="1">
              <a:off x="6252692" y="4464092"/>
              <a:ext cx="113974" cy="298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F9DD259E-674B-41FF-BAF4-EFB5F499E47C}"/>
                </a:ext>
              </a:extLst>
            </p:cNvPr>
            <p:cNvCxnSpPr/>
            <p:nvPr/>
          </p:nvCxnSpPr>
          <p:spPr bwMode="auto">
            <a:xfrm flipV="1">
              <a:off x="6427652" y="4536100"/>
              <a:ext cx="113974" cy="298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F91D479D-B442-4D30-BA13-C7CEEC7D8B05}"/>
                </a:ext>
              </a:extLst>
            </p:cNvPr>
            <p:cNvCxnSpPr/>
            <p:nvPr/>
          </p:nvCxnSpPr>
          <p:spPr bwMode="auto">
            <a:xfrm flipV="1">
              <a:off x="6561290" y="4585260"/>
              <a:ext cx="113974" cy="29858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triangle"/>
            </a:ln>
          </p:spPr>
        </p:cxnSp>
      </p:grp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54258AEB-7F12-5B77-2041-992BF55BB0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7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066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8" grpId="0"/>
      <p:bldP spid="9" grpId="0"/>
      <p:bldP spid="10" grpId="0"/>
      <p:bldP spid="11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>
            <a:extLst>
              <a:ext uri="{FF2B5EF4-FFF2-40B4-BE49-F238E27FC236}">
                <a16:creationId xmlns:a16="http://schemas.microsoft.com/office/drawing/2014/main" id="{5874B423-430A-41B3-AF4B-BD376D29D652}"/>
              </a:ext>
            </a:extLst>
          </p:cNvPr>
          <p:cNvSpPr/>
          <p:nvPr/>
        </p:nvSpPr>
        <p:spPr>
          <a:xfrm>
            <a:off x="996850" y="925960"/>
            <a:ext cx="2232248" cy="223224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03B8688-C2E6-42C4-A85B-2D3D612A0E91}"/>
              </a:ext>
            </a:extLst>
          </p:cNvPr>
          <p:cNvSpPr/>
          <p:nvPr/>
        </p:nvSpPr>
        <p:spPr>
          <a:xfrm>
            <a:off x="1178746" y="1057148"/>
            <a:ext cx="1905790" cy="1957044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2FDB51D-696B-4911-8C7D-42C1A7685FC6}"/>
              </a:ext>
            </a:extLst>
          </p:cNvPr>
          <p:cNvSpPr/>
          <p:nvPr/>
        </p:nvSpPr>
        <p:spPr>
          <a:xfrm>
            <a:off x="2004962" y="889955"/>
            <a:ext cx="216023" cy="212053"/>
          </a:xfrm>
          <a:prstGeom prst="rect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CD5060-07E7-41B3-A0BC-8FFD5D129AFD}"/>
              </a:ext>
            </a:extLst>
          </p:cNvPr>
          <p:cNvSpPr/>
          <p:nvPr/>
        </p:nvSpPr>
        <p:spPr>
          <a:xfrm>
            <a:off x="1942786" y="2976513"/>
            <a:ext cx="327360" cy="21205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E25553F-FC0B-4199-928F-C962866860FC}"/>
              </a:ext>
            </a:extLst>
          </p:cNvPr>
          <p:cNvSpPr/>
          <p:nvPr/>
        </p:nvSpPr>
        <p:spPr>
          <a:xfrm>
            <a:off x="1771208" y="1213328"/>
            <a:ext cx="696595" cy="44323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100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charset="0"/>
                <a:ea typeface="宋体" panose="02010600030101010101" pitchFamily="2" charset="-122"/>
                <a:cs typeface="Symbol" panose="05050102010706020507" charset="0"/>
              </a:rPr>
              <a:t>W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8F6E18-0B5C-4EB3-9582-0FA67D78B2CC}"/>
              </a:ext>
            </a:extLst>
          </p:cNvPr>
          <p:cNvSpPr/>
          <p:nvPr/>
        </p:nvSpPr>
        <p:spPr>
          <a:xfrm>
            <a:off x="1754757" y="2357234"/>
            <a:ext cx="696595" cy="44323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900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charset="0"/>
                <a:ea typeface="宋体" panose="02010600030101010101" pitchFamily="2" charset="-122"/>
                <a:cs typeface="Symbol" panose="05050102010706020507" charset="0"/>
              </a:rPr>
              <a:t>W</a:t>
            </a: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87D7A32-A5C2-4DE5-9006-4BFF137E71B1}"/>
              </a:ext>
            </a:extLst>
          </p:cNvPr>
          <p:cNvSpPr/>
          <p:nvPr/>
        </p:nvSpPr>
        <p:spPr>
          <a:xfrm>
            <a:off x="1075506" y="985470"/>
            <a:ext cx="2088000" cy="2088000"/>
          </a:xfrm>
          <a:prstGeom prst="ellipse">
            <a:avLst/>
          </a:prstGeom>
          <a:noFill/>
          <a:ln w="952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DA9A75B-D84A-495E-95FA-179FE7637A3A}"/>
              </a:ext>
            </a:extLst>
          </p:cNvPr>
          <p:cNvCxnSpPr/>
          <p:nvPr/>
        </p:nvCxnSpPr>
        <p:spPr bwMode="auto">
          <a:xfrm flipV="1">
            <a:off x="1104100" y="1506857"/>
            <a:ext cx="113974" cy="29858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triangle"/>
          </a:ln>
        </p:spPr>
      </p:cxn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2746F5C-2AC6-110C-0570-889D5C0CB8F1}"/>
              </a:ext>
            </a:extLst>
          </p:cNvPr>
          <p:cNvGrpSpPr/>
          <p:nvPr/>
        </p:nvGrpSpPr>
        <p:grpSpPr>
          <a:xfrm>
            <a:off x="1929770" y="794788"/>
            <a:ext cx="415849" cy="401173"/>
            <a:chOff x="2345128" y="845346"/>
            <a:chExt cx="415849" cy="401173"/>
          </a:xfrm>
        </p:grpSpPr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230E8285-2E7D-43A7-A31F-118852486C9E}"/>
                </a:ext>
              </a:extLst>
            </p:cNvPr>
            <p:cNvCxnSpPr/>
            <p:nvPr/>
          </p:nvCxnSpPr>
          <p:spPr bwMode="auto">
            <a:xfrm>
              <a:off x="2345128" y="1039762"/>
              <a:ext cx="144016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1346E004-2796-4D50-92DA-A76E9F096AB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18872" y="971535"/>
              <a:ext cx="0" cy="1440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9C3B90BC-1543-4813-9C0A-F9E53CDCC044}"/>
                </a:ext>
              </a:extLst>
            </p:cNvPr>
            <p:cNvCxnSpPr/>
            <p:nvPr/>
          </p:nvCxnSpPr>
          <p:spPr bwMode="auto">
            <a:xfrm>
              <a:off x="2350040" y="913573"/>
              <a:ext cx="144016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3F48B10-687C-4E68-8373-F063D1FB6B1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23784" y="845346"/>
              <a:ext cx="0" cy="1440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ECAC10C3-7599-455B-8CFF-05AB67CA3604}"/>
                </a:ext>
              </a:extLst>
            </p:cNvPr>
            <p:cNvCxnSpPr/>
            <p:nvPr/>
          </p:nvCxnSpPr>
          <p:spPr bwMode="auto">
            <a:xfrm>
              <a:off x="2345128" y="1170746"/>
              <a:ext cx="144016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0ECDD41B-0A95-451C-BDE5-531DF177E70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18872" y="1102519"/>
              <a:ext cx="0" cy="1440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0D2A0876-6943-4EC0-9BE2-7431B65C51BE}"/>
                </a:ext>
              </a:extLst>
            </p:cNvPr>
            <p:cNvCxnSpPr/>
            <p:nvPr/>
          </p:nvCxnSpPr>
          <p:spPr bwMode="auto">
            <a:xfrm>
              <a:off x="2636343" y="913573"/>
              <a:ext cx="117985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BDCCDDE-12E4-442A-B6C4-291310635C0E}"/>
                </a:ext>
              </a:extLst>
            </p:cNvPr>
            <p:cNvCxnSpPr/>
            <p:nvPr/>
          </p:nvCxnSpPr>
          <p:spPr bwMode="auto">
            <a:xfrm>
              <a:off x="2633160" y="1040343"/>
              <a:ext cx="117985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B13F25A6-D6A4-4725-A4FD-794AB0F413A8}"/>
                </a:ext>
              </a:extLst>
            </p:cNvPr>
            <p:cNvCxnSpPr/>
            <p:nvPr/>
          </p:nvCxnSpPr>
          <p:spPr bwMode="auto">
            <a:xfrm>
              <a:off x="2642992" y="1167879"/>
              <a:ext cx="117985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AF032D6-8AFC-8E43-2D2E-F7814B003F36}"/>
              </a:ext>
            </a:extLst>
          </p:cNvPr>
          <p:cNvGrpSpPr/>
          <p:nvPr/>
        </p:nvGrpSpPr>
        <p:grpSpPr>
          <a:xfrm>
            <a:off x="1805418" y="2907705"/>
            <a:ext cx="536736" cy="347008"/>
            <a:chOff x="2220776" y="2958263"/>
            <a:chExt cx="536736" cy="347008"/>
          </a:xfrm>
        </p:grpSpPr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3D8E162E-5B03-492C-BF91-45C91862E810}"/>
                </a:ext>
              </a:extLst>
            </p:cNvPr>
            <p:cNvCxnSpPr/>
            <p:nvPr/>
          </p:nvCxnSpPr>
          <p:spPr bwMode="auto">
            <a:xfrm>
              <a:off x="2613496" y="3026490"/>
              <a:ext cx="14401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3292D192-DB49-4729-B9E0-9B5D29FAC305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87240" y="2958263"/>
              <a:ext cx="0" cy="144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294C553E-C4B8-4B4A-855E-CA0BAEC0C60F}"/>
                </a:ext>
              </a:extLst>
            </p:cNvPr>
            <p:cNvCxnSpPr/>
            <p:nvPr/>
          </p:nvCxnSpPr>
          <p:spPr bwMode="auto">
            <a:xfrm>
              <a:off x="2613496" y="3137810"/>
              <a:ext cx="14401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5640E3C-3B4D-4002-800B-2AE6866310D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87240" y="3069583"/>
              <a:ext cx="0" cy="144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137A46EC-5A25-4FF6-BCB0-E028C5E51D59}"/>
                </a:ext>
              </a:extLst>
            </p:cNvPr>
            <p:cNvCxnSpPr/>
            <p:nvPr/>
          </p:nvCxnSpPr>
          <p:spPr bwMode="auto">
            <a:xfrm>
              <a:off x="2610312" y="3229498"/>
              <a:ext cx="144016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6AF1F5F4-5D4C-4FD0-85CD-E17A7D702AEB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684056" y="3161271"/>
              <a:ext cx="0" cy="14400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BF6C819F-1CF2-4E17-80D6-4939B52BE711}"/>
                </a:ext>
              </a:extLst>
            </p:cNvPr>
            <p:cNvCxnSpPr/>
            <p:nvPr/>
          </p:nvCxnSpPr>
          <p:spPr bwMode="auto">
            <a:xfrm>
              <a:off x="2223959" y="3008453"/>
              <a:ext cx="117985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8D9304F-860E-490F-BC4B-69207F3C5E80}"/>
                </a:ext>
              </a:extLst>
            </p:cNvPr>
            <p:cNvCxnSpPr/>
            <p:nvPr/>
          </p:nvCxnSpPr>
          <p:spPr bwMode="auto">
            <a:xfrm>
              <a:off x="2220776" y="3135223"/>
              <a:ext cx="117985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B34FCFD6-50F6-4BDC-B35F-5A6CB36A5CEB}"/>
                </a:ext>
              </a:extLst>
            </p:cNvPr>
            <p:cNvCxnSpPr/>
            <p:nvPr/>
          </p:nvCxnSpPr>
          <p:spPr bwMode="auto">
            <a:xfrm>
              <a:off x="2230608" y="3262759"/>
              <a:ext cx="117985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35" name="椭圆 34">
            <a:extLst>
              <a:ext uri="{FF2B5EF4-FFF2-40B4-BE49-F238E27FC236}">
                <a16:creationId xmlns:a16="http://schemas.microsoft.com/office/drawing/2014/main" id="{710E5D0B-2308-446B-8171-92F2EDF77DA3}"/>
              </a:ext>
            </a:extLst>
          </p:cNvPr>
          <p:cNvSpPr/>
          <p:nvPr/>
        </p:nvSpPr>
        <p:spPr>
          <a:xfrm>
            <a:off x="4525814" y="865000"/>
            <a:ext cx="2232248" cy="223224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EFEA069-15ED-49DB-8106-56935318CA8B}"/>
              </a:ext>
            </a:extLst>
          </p:cNvPr>
          <p:cNvSpPr/>
          <p:nvPr/>
        </p:nvSpPr>
        <p:spPr>
          <a:xfrm>
            <a:off x="4707710" y="996188"/>
            <a:ext cx="1905790" cy="1957044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5AB392E-61C0-42AF-BB71-AB66FBFE5D41}"/>
              </a:ext>
            </a:extLst>
          </p:cNvPr>
          <p:cNvSpPr/>
          <p:nvPr/>
        </p:nvSpPr>
        <p:spPr>
          <a:xfrm>
            <a:off x="5555100" y="748358"/>
            <a:ext cx="184031" cy="337779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69D26CA-A62C-4670-9773-980C59CEDD0F}"/>
              </a:ext>
            </a:extLst>
          </p:cNvPr>
          <p:cNvSpPr/>
          <p:nvPr/>
        </p:nvSpPr>
        <p:spPr>
          <a:xfrm>
            <a:off x="5441413" y="2838758"/>
            <a:ext cx="327360" cy="33777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45E7526D-D4D0-484A-BBE7-00E895E3DA30}"/>
              </a:ext>
            </a:extLst>
          </p:cNvPr>
          <p:cNvSpPr/>
          <p:nvPr/>
        </p:nvSpPr>
        <p:spPr>
          <a:xfrm>
            <a:off x="5318199" y="1145647"/>
            <a:ext cx="696595" cy="44323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100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charset="0"/>
                <a:ea typeface="宋体" panose="02010600030101010101" pitchFamily="2" charset="-122"/>
                <a:cs typeface="Symbol" panose="05050102010706020507" charset="0"/>
              </a:rPr>
              <a:t>W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60543885-CC61-47BC-80A2-64368C2B8B4F}"/>
              </a:ext>
            </a:extLst>
          </p:cNvPr>
          <p:cNvSpPr/>
          <p:nvPr/>
        </p:nvSpPr>
        <p:spPr>
          <a:xfrm>
            <a:off x="5322575" y="2327878"/>
            <a:ext cx="696595" cy="44323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900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charset="0"/>
                <a:ea typeface="宋体" panose="02010600030101010101" pitchFamily="2" charset="-122"/>
                <a:cs typeface="Symbol" panose="05050102010706020507" charset="0"/>
              </a:rPr>
              <a:t>W</a:t>
            </a: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189443D5-2D8B-4727-8CC1-8E42F35CF648}"/>
              </a:ext>
            </a:extLst>
          </p:cNvPr>
          <p:cNvSpPr/>
          <p:nvPr/>
        </p:nvSpPr>
        <p:spPr>
          <a:xfrm>
            <a:off x="4604470" y="924510"/>
            <a:ext cx="2088000" cy="2088000"/>
          </a:xfrm>
          <a:prstGeom prst="ellipse">
            <a:avLst/>
          </a:prstGeom>
          <a:noFill/>
          <a:ln w="9525" cap="flat" cmpd="sng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E57364E-6616-48DC-98F0-D5858FE9DA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604470" y="1782745"/>
            <a:ext cx="24270" cy="297777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1FD179F1-9E1D-490C-A6D8-FA078BD92EEF}"/>
              </a:ext>
            </a:extLst>
          </p:cNvPr>
          <p:cNvCxnSpPr>
            <a:cxnSpLocks/>
          </p:cNvCxnSpPr>
          <p:nvPr/>
        </p:nvCxnSpPr>
        <p:spPr bwMode="auto">
          <a:xfrm flipV="1">
            <a:off x="6692470" y="1931633"/>
            <a:ext cx="7634" cy="25527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7A89FF2-0A3A-41BD-BC9E-0F73EA77EB0F}"/>
              </a:ext>
            </a:extLst>
          </p:cNvPr>
          <p:cNvCxnSpPr>
            <a:cxnSpLocks/>
          </p:cNvCxnSpPr>
          <p:nvPr/>
        </p:nvCxnSpPr>
        <p:spPr bwMode="auto">
          <a:xfrm>
            <a:off x="5555100" y="820689"/>
            <a:ext cx="21602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708B82C8-6BE0-42A7-85E0-4C8C98D17FD1}"/>
              </a:ext>
            </a:extLst>
          </p:cNvPr>
          <p:cNvCxnSpPr>
            <a:cxnSpLocks/>
          </p:cNvCxnSpPr>
          <p:nvPr/>
        </p:nvCxnSpPr>
        <p:spPr bwMode="auto">
          <a:xfrm>
            <a:off x="5558485" y="926530"/>
            <a:ext cx="21602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748AF85B-BF95-427D-8259-422D762C9C22}"/>
              </a:ext>
            </a:extLst>
          </p:cNvPr>
          <p:cNvCxnSpPr>
            <a:cxnSpLocks/>
          </p:cNvCxnSpPr>
          <p:nvPr/>
        </p:nvCxnSpPr>
        <p:spPr bwMode="auto">
          <a:xfrm>
            <a:off x="5551633" y="1032461"/>
            <a:ext cx="21602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</p:spPr>
      </p:cxn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C3094D92-5FEA-4DFE-9CE1-57C940E1E2BC}"/>
              </a:ext>
            </a:extLst>
          </p:cNvPr>
          <p:cNvGrpSpPr/>
          <p:nvPr/>
        </p:nvGrpSpPr>
        <p:grpSpPr>
          <a:xfrm rot="10800000">
            <a:off x="5438366" y="2882599"/>
            <a:ext cx="327360" cy="247893"/>
            <a:chOff x="8309969" y="1628800"/>
            <a:chExt cx="222471" cy="211772"/>
          </a:xfrm>
        </p:grpSpPr>
        <p:cxnSp>
          <p:nvCxnSpPr>
            <p:cNvPr id="100" name="直接箭头连接符 99">
              <a:extLst>
                <a:ext uri="{FF2B5EF4-FFF2-40B4-BE49-F238E27FC236}">
                  <a16:creationId xmlns:a16="http://schemas.microsoft.com/office/drawing/2014/main" id="{AB26B387-77FE-4EEE-B611-490F17AD8E0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16416" y="1628800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triangle"/>
            </a:ln>
          </p:spPr>
        </p:cxnSp>
        <p:cxnSp>
          <p:nvCxnSpPr>
            <p:cNvPr id="101" name="直接箭头连接符 100">
              <a:extLst>
                <a:ext uri="{FF2B5EF4-FFF2-40B4-BE49-F238E27FC236}">
                  <a16:creationId xmlns:a16="http://schemas.microsoft.com/office/drawing/2014/main" id="{80453638-B5D8-4324-A674-761FA27A6F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09969" y="1724809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triangle"/>
            </a:ln>
          </p:spPr>
        </p:cxnSp>
        <p:cxnSp>
          <p:nvCxnSpPr>
            <p:cNvPr id="102" name="直接箭头连接符 101">
              <a:extLst>
                <a:ext uri="{FF2B5EF4-FFF2-40B4-BE49-F238E27FC236}">
                  <a16:creationId xmlns:a16="http://schemas.microsoft.com/office/drawing/2014/main" id="{58F19B87-B9E7-4C12-A2FB-FF1ADDD7D7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12949" y="184057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triangle"/>
            </a:ln>
          </p:spPr>
        </p:cxnSp>
      </p:grpSp>
      <p:sp>
        <p:nvSpPr>
          <p:cNvPr id="104" name="椭圆 103">
            <a:extLst>
              <a:ext uri="{FF2B5EF4-FFF2-40B4-BE49-F238E27FC236}">
                <a16:creationId xmlns:a16="http://schemas.microsoft.com/office/drawing/2014/main" id="{B8704638-1594-455D-884E-74E5838D0EB1}"/>
              </a:ext>
            </a:extLst>
          </p:cNvPr>
          <p:cNvSpPr/>
          <p:nvPr/>
        </p:nvSpPr>
        <p:spPr>
          <a:xfrm>
            <a:off x="1022610" y="3954926"/>
            <a:ext cx="2232248" cy="2232248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05" name="椭圆 104">
            <a:extLst>
              <a:ext uri="{FF2B5EF4-FFF2-40B4-BE49-F238E27FC236}">
                <a16:creationId xmlns:a16="http://schemas.microsoft.com/office/drawing/2014/main" id="{CE3B2AA7-218F-42BB-827E-B0FD28724CCD}"/>
              </a:ext>
            </a:extLst>
          </p:cNvPr>
          <p:cNvSpPr/>
          <p:nvPr/>
        </p:nvSpPr>
        <p:spPr>
          <a:xfrm>
            <a:off x="1204506" y="4086114"/>
            <a:ext cx="1905790" cy="1957044"/>
          </a:xfrm>
          <a:prstGeom prst="ellipse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03C6061-0840-4742-859E-D471F10384CE}"/>
              </a:ext>
            </a:extLst>
          </p:cNvPr>
          <p:cNvSpPr/>
          <p:nvPr/>
        </p:nvSpPr>
        <p:spPr>
          <a:xfrm>
            <a:off x="1828767" y="4281488"/>
            <a:ext cx="696595" cy="44323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100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charset="0"/>
                <a:ea typeface="宋体" panose="02010600030101010101" pitchFamily="2" charset="-122"/>
                <a:cs typeface="Symbol" panose="05050102010706020507" charset="0"/>
              </a:rPr>
              <a:t>W</a:t>
            </a: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32A314F0-827D-4C93-A634-4446CC8E23E1}"/>
              </a:ext>
            </a:extLst>
          </p:cNvPr>
          <p:cNvSpPr/>
          <p:nvPr/>
        </p:nvSpPr>
        <p:spPr>
          <a:xfrm>
            <a:off x="1848290" y="5425990"/>
            <a:ext cx="696595" cy="44323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rPr>
              <a:t>900</a:t>
            </a: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ymbol" panose="05050102010706020507" charset="0"/>
                <a:ea typeface="宋体" panose="02010600030101010101" pitchFamily="2" charset="-122"/>
                <a:cs typeface="Symbol" panose="05050102010706020507" charset="0"/>
              </a:rPr>
              <a:t>W</a:t>
            </a:r>
          </a:p>
        </p:txBody>
      </p:sp>
      <p:sp>
        <p:nvSpPr>
          <p:cNvPr id="130" name="矩形 129">
            <a:extLst>
              <a:ext uri="{FF2B5EF4-FFF2-40B4-BE49-F238E27FC236}">
                <a16:creationId xmlns:a16="http://schemas.microsoft.com/office/drawing/2014/main" id="{80740310-1BD6-476E-B579-0ABE621A86E8}"/>
              </a:ext>
            </a:extLst>
          </p:cNvPr>
          <p:cNvSpPr/>
          <p:nvPr/>
        </p:nvSpPr>
        <p:spPr>
          <a:xfrm>
            <a:off x="2012385" y="3830194"/>
            <a:ext cx="184031" cy="337779"/>
          </a:xfrm>
          <a:prstGeom prst="rect">
            <a:avLst/>
          </a:prstGeom>
          <a:solidFill>
            <a:schemeClr val="accent1"/>
          </a:solidFill>
          <a:ln w="317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6C1106AF-5178-4068-A28E-1E0F1650434D}"/>
              </a:ext>
            </a:extLst>
          </p:cNvPr>
          <p:cNvCxnSpPr>
            <a:cxnSpLocks/>
          </p:cNvCxnSpPr>
          <p:nvPr/>
        </p:nvCxnSpPr>
        <p:spPr bwMode="auto">
          <a:xfrm>
            <a:off x="2012385" y="3902525"/>
            <a:ext cx="21602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377FC84-95EB-4D82-8AC8-ADD889E04523}"/>
              </a:ext>
            </a:extLst>
          </p:cNvPr>
          <p:cNvCxnSpPr>
            <a:cxnSpLocks/>
          </p:cNvCxnSpPr>
          <p:nvPr/>
        </p:nvCxnSpPr>
        <p:spPr bwMode="auto">
          <a:xfrm>
            <a:off x="2015770" y="4008366"/>
            <a:ext cx="21602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</p:spPr>
      </p:cxnSp>
      <p:cxnSp>
        <p:nvCxnSpPr>
          <p:cNvPr id="133" name="直接箭头连接符 132">
            <a:extLst>
              <a:ext uri="{FF2B5EF4-FFF2-40B4-BE49-F238E27FC236}">
                <a16:creationId xmlns:a16="http://schemas.microsoft.com/office/drawing/2014/main" id="{C6116438-4AE9-4244-B92E-E1745F4F2947}"/>
              </a:ext>
            </a:extLst>
          </p:cNvPr>
          <p:cNvCxnSpPr>
            <a:cxnSpLocks/>
          </p:cNvCxnSpPr>
          <p:nvPr/>
        </p:nvCxnSpPr>
        <p:spPr bwMode="auto">
          <a:xfrm>
            <a:off x="2008918" y="4114297"/>
            <a:ext cx="216024" cy="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triangle"/>
          </a:ln>
        </p:spPr>
      </p:cxnSp>
      <p:sp>
        <p:nvSpPr>
          <p:cNvPr id="138" name="矩形 137">
            <a:extLst>
              <a:ext uri="{FF2B5EF4-FFF2-40B4-BE49-F238E27FC236}">
                <a16:creationId xmlns:a16="http://schemas.microsoft.com/office/drawing/2014/main" id="{1D940F50-678D-42FD-9A15-0561B703036C}"/>
              </a:ext>
            </a:extLst>
          </p:cNvPr>
          <p:cNvSpPr/>
          <p:nvPr/>
        </p:nvSpPr>
        <p:spPr>
          <a:xfrm>
            <a:off x="1947884" y="5928972"/>
            <a:ext cx="327360" cy="337778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139" name="组合 138">
            <a:extLst>
              <a:ext uri="{FF2B5EF4-FFF2-40B4-BE49-F238E27FC236}">
                <a16:creationId xmlns:a16="http://schemas.microsoft.com/office/drawing/2014/main" id="{D9C45FDF-AC44-4552-9A90-EDC45826098F}"/>
              </a:ext>
            </a:extLst>
          </p:cNvPr>
          <p:cNvGrpSpPr/>
          <p:nvPr/>
        </p:nvGrpSpPr>
        <p:grpSpPr>
          <a:xfrm rot="10800000">
            <a:off x="1944837" y="5972813"/>
            <a:ext cx="327360" cy="247893"/>
            <a:chOff x="8309969" y="1628800"/>
            <a:chExt cx="222471" cy="211772"/>
          </a:xfrm>
        </p:grpSpPr>
        <p:cxnSp>
          <p:nvCxnSpPr>
            <p:cNvPr id="140" name="直接箭头连接符 139">
              <a:extLst>
                <a:ext uri="{FF2B5EF4-FFF2-40B4-BE49-F238E27FC236}">
                  <a16:creationId xmlns:a16="http://schemas.microsoft.com/office/drawing/2014/main" id="{DEAB6CD2-5E5D-47E0-9E4B-632EC49BE2F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16416" y="1628800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triangle"/>
            </a:ln>
          </p:spPr>
        </p:cxn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8AFF90C1-94BD-43AA-BEC1-B11CA1A01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09969" y="1724809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triangle"/>
            </a:ln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E4EAE7C3-2009-4820-BD02-07EEA02953E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312949" y="1840572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triangle"/>
            </a:ln>
          </p:spPr>
        </p:cxnSp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96F47B51-F6C5-4E08-B10C-A5E20DD37049}"/>
              </a:ext>
            </a:extLst>
          </p:cNvPr>
          <p:cNvGrpSpPr/>
          <p:nvPr/>
        </p:nvGrpSpPr>
        <p:grpSpPr>
          <a:xfrm>
            <a:off x="1798306" y="3444749"/>
            <a:ext cx="581264" cy="587318"/>
            <a:chOff x="2213664" y="3495307"/>
            <a:chExt cx="581264" cy="587318"/>
          </a:xfrm>
        </p:grpSpPr>
        <p:sp>
          <p:nvSpPr>
            <p:cNvPr id="144" name="任意多边形: 形状 143">
              <a:extLst>
                <a:ext uri="{FF2B5EF4-FFF2-40B4-BE49-F238E27FC236}">
                  <a16:creationId xmlns:a16="http://schemas.microsoft.com/office/drawing/2014/main" id="{B7FC3598-392B-474E-8AF0-C6AF9511C01F}"/>
                </a:ext>
              </a:extLst>
            </p:cNvPr>
            <p:cNvSpPr/>
            <p:nvPr/>
          </p:nvSpPr>
          <p:spPr>
            <a:xfrm>
              <a:off x="2607399" y="3656630"/>
              <a:ext cx="144016" cy="410205"/>
            </a:xfrm>
            <a:custGeom>
              <a:avLst/>
              <a:gdLst>
                <a:gd name="connsiteX0" fmla="*/ 0 w 180757"/>
                <a:gd name="connsiteY0" fmla="*/ 471949 h 471949"/>
                <a:gd name="connsiteX1" fmla="*/ 137652 w 180757"/>
                <a:gd name="connsiteY1" fmla="*/ 373626 h 471949"/>
                <a:gd name="connsiteX2" fmla="*/ 176981 w 180757"/>
                <a:gd name="connsiteY2" fmla="*/ 88491 h 471949"/>
                <a:gd name="connsiteX3" fmla="*/ 58994 w 180757"/>
                <a:gd name="connsiteY3" fmla="*/ 0 h 47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757" h="471949">
                  <a:moveTo>
                    <a:pt x="0" y="471949"/>
                  </a:moveTo>
                  <a:cubicBezTo>
                    <a:pt x="54077" y="454742"/>
                    <a:pt x="108155" y="437536"/>
                    <a:pt x="137652" y="373626"/>
                  </a:cubicBezTo>
                  <a:cubicBezTo>
                    <a:pt x="167149" y="309716"/>
                    <a:pt x="190091" y="150762"/>
                    <a:pt x="176981" y="88491"/>
                  </a:cubicBezTo>
                  <a:cubicBezTo>
                    <a:pt x="163871" y="26220"/>
                    <a:pt x="111432" y="13110"/>
                    <a:pt x="5899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5" name="任意多边形: 形状 144">
              <a:extLst>
                <a:ext uri="{FF2B5EF4-FFF2-40B4-BE49-F238E27FC236}">
                  <a16:creationId xmlns:a16="http://schemas.microsoft.com/office/drawing/2014/main" id="{0FF19C37-7A4B-44CB-99D8-CE66ADD4F3EE}"/>
                </a:ext>
              </a:extLst>
            </p:cNvPr>
            <p:cNvSpPr/>
            <p:nvPr/>
          </p:nvSpPr>
          <p:spPr>
            <a:xfrm flipH="1">
              <a:off x="2266148" y="3672420"/>
              <a:ext cx="164737" cy="410205"/>
            </a:xfrm>
            <a:custGeom>
              <a:avLst/>
              <a:gdLst>
                <a:gd name="connsiteX0" fmla="*/ 0 w 180757"/>
                <a:gd name="connsiteY0" fmla="*/ 471949 h 471949"/>
                <a:gd name="connsiteX1" fmla="*/ 137652 w 180757"/>
                <a:gd name="connsiteY1" fmla="*/ 373626 h 471949"/>
                <a:gd name="connsiteX2" fmla="*/ 176981 w 180757"/>
                <a:gd name="connsiteY2" fmla="*/ 88491 h 471949"/>
                <a:gd name="connsiteX3" fmla="*/ 58994 w 180757"/>
                <a:gd name="connsiteY3" fmla="*/ 0 h 47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757" h="471949">
                  <a:moveTo>
                    <a:pt x="0" y="471949"/>
                  </a:moveTo>
                  <a:cubicBezTo>
                    <a:pt x="54077" y="454742"/>
                    <a:pt x="108155" y="437536"/>
                    <a:pt x="137652" y="373626"/>
                  </a:cubicBezTo>
                  <a:cubicBezTo>
                    <a:pt x="167149" y="309716"/>
                    <a:pt x="190091" y="150762"/>
                    <a:pt x="176981" y="88491"/>
                  </a:cubicBezTo>
                  <a:cubicBezTo>
                    <a:pt x="163871" y="26220"/>
                    <a:pt x="111432" y="13110"/>
                    <a:pt x="5899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grpSp>
          <p:nvGrpSpPr>
            <p:cNvPr id="201" name="组合 200">
              <a:extLst>
                <a:ext uri="{FF2B5EF4-FFF2-40B4-BE49-F238E27FC236}">
                  <a16:creationId xmlns:a16="http://schemas.microsoft.com/office/drawing/2014/main" id="{C42A8B1B-227A-4C08-BCAD-9C5F17DF29F2}"/>
                </a:ext>
              </a:extLst>
            </p:cNvPr>
            <p:cNvGrpSpPr/>
            <p:nvPr/>
          </p:nvGrpSpPr>
          <p:grpSpPr>
            <a:xfrm>
              <a:off x="2213664" y="3495307"/>
              <a:ext cx="581264" cy="288000"/>
              <a:chOff x="2213664" y="3495307"/>
              <a:chExt cx="581264" cy="288000"/>
            </a:xfrm>
          </p:grpSpPr>
          <p:sp>
            <p:nvSpPr>
              <p:cNvPr id="143" name="椭圆 142">
                <a:extLst>
                  <a:ext uri="{FF2B5EF4-FFF2-40B4-BE49-F238E27FC236}">
                    <a16:creationId xmlns:a16="http://schemas.microsoft.com/office/drawing/2014/main" id="{A2770CCA-2C4E-4D3D-B058-5A85AD1C4C24}"/>
                  </a:ext>
                </a:extLst>
              </p:cNvPr>
              <p:cNvSpPr/>
              <p:nvPr/>
            </p:nvSpPr>
            <p:spPr>
              <a:xfrm>
                <a:off x="2369682" y="3495307"/>
                <a:ext cx="288032" cy="2880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rtlCol="0" anchor="ctr"/>
              <a:lstStyle/>
              <a:p>
                <a:pPr marL="0" indent="0" algn="ctr" eaLnBrk="1" hangingPunct="1">
                  <a:spcBef>
                    <a:spcPct val="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V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47" name="直接连接符 146">
                <a:extLst>
                  <a:ext uri="{FF2B5EF4-FFF2-40B4-BE49-F238E27FC236}">
                    <a16:creationId xmlns:a16="http://schemas.microsoft.com/office/drawing/2014/main" id="{830256C1-AF64-4A5A-B777-7E5D15F625AC}"/>
                  </a:ext>
                </a:extLst>
              </p:cNvPr>
              <p:cNvCxnSpPr/>
              <p:nvPr/>
            </p:nvCxnSpPr>
            <p:spPr bwMode="auto">
              <a:xfrm>
                <a:off x="2213664" y="3596911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8" name="直接连接符 147">
                <a:extLst>
                  <a:ext uri="{FF2B5EF4-FFF2-40B4-BE49-F238E27FC236}">
                    <a16:creationId xmlns:a16="http://schemas.microsoft.com/office/drawing/2014/main" id="{1994FB63-AACE-468F-A5D7-DC1292FCE29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2287408" y="3528684"/>
                <a:ext cx="0" cy="14400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49" name="直接连接符 148">
                <a:extLst>
                  <a:ext uri="{FF2B5EF4-FFF2-40B4-BE49-F238E27FC236}">
                    <a16:creationId xmlns:a16="http://schemas.microsoft.com/office/drawing/2014/main" id="{9C7918C2-7BC8-423E-BE64-73BD807B5B24}"/>
                  </a:ext>
                </a:extLst>
              </p:cNvPr>
              <p:cNvCxnSpPr/>
              <p:nvPr/>
            </p:nvCxnSpPr>
            <p:spPr bwMode="auto">
              <a:xfrm>
                <a:off x="2676943" y="3587078"/>
                <a:ext cx="117985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03" name="组合 202">
            <a:extLst>
              <a:ext uri="{FF2B5EF4-FFF2-40B4-BE49-F238E27FC236}">
                <a16:creationId xmlns:a16="http://schemas.microsoft.com/office/drawing/2014/main" id="{E97153E9-B64F-4918-865C-DBD0308433F8}"/>
              </a:ext>
            </a:extLst>
          </p:cNvPr>
          <p:cNvGrpSpPr/>
          <p:nvPr/>
        </p:nvGrpSpPr>
        <p:grpSpPr>
          <a:xfrm>
            <a:off x="1708370" y="6124997"/>
            <a:ext cx="679775" cy="589495"/>
            <a:chOff x="2123728" y="6175555"/>
            <a:chExt cx="679775" cy="589495"/>
          </a:xfrm>
        </p:grpSpPr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FD338905-A2CD-4DF9-A7AE-7D7B3F2D2190}"/>
                </a:ext>
              </a:extLst>
            </p:cNvPr>
            <p:cNvSpPr/>
            <p:nvPr/>
          </p:nvSpPr>
          <p:spPr>
            <a:xfrm>
              <a:off x="2348516" y="6477050"/>
              <a:ext cx="288032" cy="288000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rtlCol="0" anchor="ctr"/>
            <a:lstStyle/>
            <a:p>
              <a:pPr marL="0" indent="0" algn="ct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dirty="0">
                  <a:latin typeface="Times New Roman" panose="02020603050405020304" pitchFamily="18" charset="0"/>
                </a:rPr>
                <a:t>V</a:t>
              </a:r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52" name="任意多边形: 形状 151">
              <a:extLst>
                <a:ext uri="{FF2B5EF4-FFF2-40B4-BE49-F238E27FC236}">
                  <a16:creationId xmlns:a16="http://schemas.microsoft.com/office/drawing/2014/main" id="{3CA7422F-FAC5-4131-91D8-5DB07A8C99BA}"/>
                </a:ext>
              </a:extLst>
            </p:cNvPr>
            <p:cNvSpPr/>
            <p:nvPr/>
          </p:nvSpPr>
          <p:spPr>
            <a:xfrm rot="10375712">
              <a:off x="2233631" y="6203541"/>
              <a:ext cx="144016" cy="410205"/>
            </a:xfrm>
            <a:custGeom>
              <a:avLst/>
              <a:gdLst>
                <a:gd name="connsiteX0" fmla="*/ 0 w 180757"/>
                <a:gd name="connsiteY0" fmla="*/ 471949 h 471949"/>
                <a:gd name="connsiteX1" fmla="*/ 137652 w 180757"/>
                <a:gd name="connsiteY1" fmla="*/ 373626 h 471949"/>
                <a:gd name="connsiteX2" fmla="*/ 176981 w 180757"/>
                <a:gd name="connsiteY2" fmla="*/ 88491 h 471949"/>
                <a:gd name="connsiteX3" fmla="*/ 58994 w 180757"/>
                <a:gd name="connsiteY3" fmla="*/ 0 h 47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757" h="471949">
                  <a:moveTo>
                    <a:pt x="0" y="471949"/>
                  </a:moveTo>
                  <a:cubicBezTo>
                    <a:pt x="54077" y="454742"/>
                    <a:pt x="108155" y="437536"/>
                    <a:pt x="137652" y="373626"/>
                  </a:cubicBezTo>
                  <a:cubicBezTo>
                    <a:pt x="167149" y="309716"/>
                    <a:pt x="190091" y="150762"/>
                    <a:pt x="176981" y="88491"/>
                  </a:cubicBezTo>
                  <a:cubicBezTo>
                    <a:pt x="163871" y="26220"/>
                    <a:pt x="111432" y="13110"/>
                    <a:pt x="5899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3" name="任意多边形: 形状 152">
              <a:extLst>
                <a:ext uri="{FF2B5EF4-FFF2-40B4-BE49-F238E27FC236}">
                  <a16:creationId xmlns:a16="http://schemas.microsoft.com/office/drawing/2014/main" id="{5FF7A378-5280-41A2-9CE4-191EDB104F51}"/>
                </a:ext>
              </a:extLst>
            </p:cNvPr>
            <p:cNvSpPr/>
            <p:nvPr/>
          </p:nvSpPr>
          <p:spPr>
            <a:xfrm rot="11464453" flipH="1">
              <a:off x="2638766" y="6175555"/>
              <a:ext cx="164737" cy="410205"/>
            </a:xfrm>
            <a:custGeom>
              <a:avLst/>
              <a:gdLst>
                <a:gd name="connsiteX0" fmla="*/ 0 w 180757"/>
                <a:gd name="connsiteY0" fmla="*/ 471949 h 471949"/>
                <a:gd name="connsiteX1" fmla="*/ 137652 w 180757"/>
                <a:gd name="connsiteY1" fmla="*/ 373626 h 471949"/>
                <a:gd name="connsiteX2" fmla="*/ 176981 w 180757"/>
                <a:gd name="connsiteY2" fmla="*/ 88491 h 471949"/>
                <a:gd name="connsiteX3" fmla="*/ 58994 w 180757"/>
                <a:gd name="connsiteY3" fmla="*/ 0 h 4719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0757" h="471949">
                  <a:moveTo>
                    <a:pt x="0" y="471949"/>
                  </a:moveTo>
                  <a:cubicBezTo>
                    <a:pt x="54077" y="454742"/>
                    <a:pt x="108155" y="437536"/>
                    <a:pt x="137652" y="373626"/>
                  </a:cubicBezTo>
                  <a:cubicBezTo>
                    <a:pt x="167149" y="309716"/>
                    <a:pt x="190091" y="150762"/>
                    <a:pt x="176981" y="88491"/>
                  </a:cubicBezTo>
                  <a:cubicBezTo>
                    <a:pt x="163871" y="26220"/>
                    <a:pt x="111432" y="13110"/>
                    <a:pt x="5899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154" name="直接连接符 153">
              <a:extLst>
                <a:ext uri="{FF2B5EF4-FFF2-40B4-BE49-F238E27FC236}">
                  <a16:creationId xmlns:a16="http://schemas.microsoft.com/office/drawing/2014/main" id="{381691C6-C55B-45EB-97B5-2562EDA23783}"/>
                </a:ext>
              </a:extLst>
            </p:cNvPr>
            <p:cNvCxnSpPr/>
            <p:nvPr/>
          </p:nvCxnSpPr>
          <p:spPr bwMode="auto">
            <a:xfrm>
              <a:off x="2123728" y="6665595"/>
              <a:ext cx="144016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5" name="直接连接符 154">
              <a:extLst>
                <a:ext uri="{FF2B5EF4-FFF2-40B4-BE49-F238E27FC236}">
                  <a16:creationId xmlns:a16="http://schemas.microsoft.com/office/drawing/2014/main" id="{B900CC2C-B790-4109-8513-AB1D4BD564A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197472" y="6597368"/>
              <a:ext cx="0" cy="1440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rgbClr val="FF0000"/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  <p:cxnSp>
          <p:nvCxnSpPr>
            <p:cNvPr id="158" name="直接连接符 157">
              <a:extLst>
                <a:ext uri="{FF2B5EF4-FFF2-40B4-BE49-F238E27FC236}">
                  <a16:creationId xmlns:a16="http://schemas.microsoft.com/office/drawing/2014/main" id="{21E189CD-422C-42A8-9F5F-4B9F97FBBC8B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679407" y="6621050"/>
              <a:ext cx="115521" cy="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</p:cxnSp>
      </p:grpSp>
      <p:sp>
        <p:nvSpPr>
          <p:cNvPr id="161" name="文本框 160">
            <a:extLst>
              <a:ext uri="{FF2B5EF4-FFF2-40B4-BE49-F238E27FC236}">
                <a16:creationId xmlns:a16="http://schemas.microsoft.com/office/drawing/2014/main" id="{2C55CEEB-1119-4675-B252-87C9B8E0667F}"/>
              </a:ext>
            </a:extLst>
          </p:cNvPr>
          <p:cNvSpPr txBox="1"/>
          <p:nvPr/>
        </p:nvSpPr>
        <p:spPr>
          <a:xfrm>
            <a:off x="2548594" y="3501916"/>
            <a:ext cx="8980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0.1V</a:t>
            </a:r>
            <a:endParaRPr lang="zh-CN" altLang="en-US" dirty="0"/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6CA78673-B96A-4312-B665-971084A2A04B}"/>
              </a:ext>
            </a:extLst>
          </p:cNvPr>
          <p:cNvSpPr txBox="1"/>
          <p:nvPr/>
        </p:nvSpPr>
        <p:spPr>
          <a:xfrm>
            <a:off x="2512905" y="6220706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-0.9V</a:t>
            </a:r>
            <a:endParaRPr lang="zh-CN" altLang="en-US" dirty="0"/>
          </a:p>
        </p:txBody>
      </p:sp>
      <p:grpSp>
        <p:nvGrpSpPr>
          <p:cNvPr id="204" name="组合 203">
            <a:extLst>
              <a:ext uri="{FF2B5EF4-FFF2-40B4-BE49-F238E27FC236}">
                <a16:creationId xmlns:a16="http://schemas.microsoft.com/office/drawing/2014/main" id="{2E959239-EA76-4A39-A9E4-79600776D44B}"/>
              </a:ext>
            </a:extLst>
          </p:cNvPr>
          <p:cNvGrpSpPr/>
          <p:nvPr/>
        </p:nvGrpSpPr>
        <p:grpSpPr>
          <a:xfrm>
            <a:off x="4553024" y="3933947"/>
            <a:ext cx="2232248" cy="2436556"/>
            <a:chOff x="4941172" y="4084765"/>
            <a:chExt cx="2232248" cy="2436556"/>
          </a:xfrm>
        </p:grpSpPr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BB8D282A-6A97-4650-8DF8-D04F20366760}"/>
                </a:ext>
              </a:extLst>
            </p:cNvPr>
            <p:cNvSpPr/>
            <p:nvPr/>
          </p:nvSpPr>
          <p:spPr>
            <a:xfrm>
              <a:off x="4941172" y="4209497"/>
              <a:ext cx="2232248" cy="2232248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rtlCol="0" anchor="ctr"/>
            <a:lstStyle/>
            <a:p>
              <a:pPr marL="0" indent="0" algn="ct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3600" dirty="0">
                <a:latin typeface="Times New Roman" panose="02020603050405020304" pitchFamily="18" charset="0"/>
              </a:endParaRPr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F3F897B0-B20E-4B00-A9BA-C3D0E7755CBE}"/>
                </a:ext>
              </a:extLst>
            </p:cNvPr>
            <p:cNvSpPr/>
            <p:nvPr/>
          </p:nvSpPr>
          <p:spPr>
            <a:xfrm>
              <a:off x="5123068" y="4340685"/>
              <a:ext cx="1905790" cy="1957044"/>
            </a:xfrm>
            <a:prstGeom prst="ellipse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rtlCol="0" anchor="ctr"/>
            <a:lstStyle/>
            <a:p>
              <a:pPr marL="0" indent="0" algn="ct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3600" dirty="0">
                <a:latin typeface="Times New Roman" panose="02020603050405020304" pitchFamily="18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A7C687BB-A73E-4CBB-860C-EF0CDC489612}"/>
                </a:ext>
              </a:extLst>
            </p:cNvPr>
            <p:cNvSpPr/>
            <p:nvPr/>
          </p:nvSpPr>
          <p:spPr>
            <a:xfrm>
              <a:off x="5747329" y="4536059"/>
              <a:ext cx="696595" cy="44323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宋体" panose="02010600030101010101" pitchFamily="2" charset="-122"/>
                </a:rPr>
                <a:t>100</a:t>
              </a: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mbol" panose="05050102010706020507" charset="0"/>
                  <a:ea typeface="宋体" panose="02010600030101010101" pitchFamily="2" charset="-122"/>
                  <a:cs typeface="Symbol" panose="05050102010706020507" charset="0"/>
                </a:rPr>
                <a:t>W</a:t>
              </a: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C06A5D5A-2F28-4950-92B4-93E5A5683A4E}"/>
                </a:ext>
              </a:extLst>
            </p:cNvPr>
            <p:cNvSpPr/>
            <p:nvPr/>
          </p:nvSpPr>
          <p:spPr>
            <a:xfrm>
              <a:off x="5766852" y="5680561"/>
              <a:ext cx="696595" cy="44323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宋体" panose="02010600030101010101" pitchFamily="2" charset="-122"/>
                </a:rPr>
                <a:t>900</a:t>
              </a: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Symbol" panose="05050102010706020507" charset="0"/>
                  <a:ea typeface="宋体" panose="02010600030101010101" pitchFamily="2" charset="-122"/>
                  <a:cs typeface="Symbol" panose="05050102010706020507" charset="0"/>
                </a:rPr>
                <a:t>W</a:t>
              </a: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4AFE3B34-96A8-47B7-9871-3156A3FDEA50}"/>
                </a:ext>
              </a:extLst>
            </p:cNvPr>
            <p:cNvSpPr/>
            <p:nvPr/>
          </p:nvSpPr>
          <p:spPr>
            <a:xfrm>
              <a:off x="5930947" y="4084765"/>
              <a:ext cx="184031" cy="337779"/>
            </a:xfrm>
            <a:prstGeom prst="rect">
              <a:avLst/>
            </a:prstGeom>
            <a:solidFill>
              <a:schemeClr val="accent1"/>
            </a:solidFill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rtlCol="0" anchor="ctr"/>
            <a:lstStyle/>
            <a:p>
              <a:pPr marL="0" indent="0" algn="ct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3600" dirty="0">
                <a:latin typeface="Times New Roman" panose="02020603050405020304" pitchFamily="18" charset="0"/>
              </a:endParaRPr>
            </a:p>
          </p:txBody>
        </p:sp>
        <p:cxnSp>
          <p:nvCxnSpPr>
            <p:cNvPr id="168" name="直接箭头连接符 167">
              <a:extLst>
                <a:ext uri="{FF2B5EF4-FFF2-40B4-BE49-F238E27FC236}">
                  <a16:creationId xmlns:a16="http://schemas.microsoft.com/office/drawing/2014/main" id="{CD84B5BB-D9FB-41F7-AEE8-665A2EF6BBD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30947" y="4157096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triangle"/>
            </a:ln>
          </p:spPr>
        </p:cxnSp>
        <p:cxnSp>
          <p:nvCxnSpPr>
            <p:cNvPr id="169" name="直接箭头连接符 168">
              <a:extLst>
                <a:ext uri="{FF2B5EF4-FFF2-40B4-BE49-F238E27FC236}">
                  <a16:creationId xmlns:a16="http://schemas.microsoft.com/office/drawing/2014/main" id="{3E3AA22C-015F-4D21-A5DC-20DBCDCE9D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34332" y="4262937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triangle"/>
            </a:ln>
          </p:spPr>
        </p:cxnSp>
        <p:cxnSp>
          <p:nvCxnSpPr>
            <p:cNvPr id="170" name="直接箭头连接符 169">
              <a:extLst>
                <a:ext uri="{FF2B5EF4-FFF2-40B4-BE49-F238E27FC236}">
                  <a16:creationId xmlns:a16="http://schemas.microsoft.com/office/drawing/2014/main" id="{B865AC2C-E383-4719-A37B-40870468146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927480" y="4368868"/>
              <a:ext cx="216024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triangle"/>
            </a:ln>
          </p:spPr>
        </p:cxn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FE50B480-68D8-4569-A0FD-980CD07AB58A}"/>
                </a:ext>
              </a:extLst>
            </p:cNvPr>
            <p:cNvSpPr/>
            <p:nvPr/>
          </p:nvSpPr>
          <p:spPr>
            <a:xfrm>
              <a:off x="5866446" y="6183543"/>
              <a:ext cx="327360" cy="337778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rtlCol="0" anchor="ctr"/>
            <a:lstStyle/>
            <a:p>
              <a:pPr marL="0" indent="0" algn="ctr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36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8974252D-1210-4B4A-BB7C-42315B110BEB}"/>
                </a:ext>
              </a:extLst>
            </p:cNvPr>
            <p:cNvGrpSpPr/>
            <p:nvPr/>
          </p:nvGrpSpPr>
          <p:grpSpPr>
            <a:xfrm rot="10800000">
              <a:off x="5863399" y="6227384"/>
              <a:ext cx="327360" cy="247893"/>
              <a:chOff x="8309969" y="1628800"/>
              <a:chExt cx="222471" cy="211772"/>
            </a:xfrm>
          </p:grpSpPr>
          <p:cxnSp>
            <p:nvCxnSpPr>
              <p:cNvPr id="173" name="直接箭头连接符 172">
                <a:extLst>
                  <a:ext uri="{FF2B5EF4-FFF2-40B4-BE49-F238E27FC236}">
                    <a16:creationId xmlns:a16="http://schemas.microsoft.com/office/drawing/2014/main" id="{4C27EDF2-D3B2-47C0-BD6B-F9F25167260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16416" y="1628800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miter lim="800000"/>
                <a:headEnd type="none" w="med" len="med"/>
                <a:tailEnd type="triangle"/>
              </a:ln>
            </p:spPr>
          </p:cxnSp>
          <p:cxnSp>
            <p:nvCxnSpPr>
              <p:cNvPr id="174" name="直接箭头连接符 173">
                <a:extLst>
                  <a:ext uri="{FF2B5EF4-FFF2-40B4-BE49-F238E27FC236}">
                    <a16:creationId xmlns:a16="http://schemas.microsoft.com/office/drawing/2014/main" id="{47AE6AD8-5C3B-4E9C-9620-9830DE2C68D2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09969" y="1724809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miter lim="800000"/>
                <a:headEnd type="none" w="med" len="med"/>
                <a:tailEnd type="triangle"/>
              </a:ln>
            </p:spPr>
          </p:cxnSp>
          <p:cxnSp>
            <p:nvCxnSpPr>
              <p:cNvPr id="175" name="直接箭头连接符 174">
                <a:extLst>
                  <a:ext uri="{FF2B5EF4-FFF2-40B4-BE49-F238E27FC236}">
                    <a16:creationId xmlns:a16="http://schemas.microsoft.com/office/drawing/2014/main" id="{E02EAD4A-721D-43DA-BF99-F8E15A41615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8312949" y="1840572"/>
                <a:ext cx="216024" cy="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miter lim="800000"/>
                <a:headEnd type="none" w="med" len="med"/>
                <a:tailEnd type="triangle"/>
              </a:ln>
            </p:spPr>
          </p:cxnSp>
        </p:grpSp>
      </p:grpSp>
      <p:grpSp>
        <p:nvGrpSpPr>
          <p:cNvPr id="2" name="组合 1">
            <a:extLst>
              <a:ext uri="{FF2B5EF4-FFF2-40B4-BE49-F238E27FC236}">
                <a16:creationId xmlns:a16="http://schemas.microsoft.com/office/drawing/2014/main" id="{4232B23A-AC38-F55D-F76D-E5EB6C886AF7}"/>
              </a:ext>
            </a:extLst>
          </p:cNvPr>
          <p:cNvGrpSpPr/>
          <p:nvPr/>
        </p:nvGrpSpPr>
        <p:grpSpPr>
          <a:xfrm>
            <a:off x="4139952" y="3548502"/>
            <a:ext cx="3086976" cy="2721036"/>
            <a:chOff x="4528100" y="3699320"/>
            <a:chExt cx="3086976" cy="2721036"/>
          </a:xfrm>
        </p:grpSpPr>
        <p:grpSp>
          <p:nvGrpSpPr>
            <p:cNvPr id="205" name="组合 204">
              <a:extLst>
                <a:ext uri="{FF2B5EF4-FFF2-40B4-BE49-F238E27FC236}">
                  <a16:creationId xmlns:a16="http://schemas.microsoft.com/office/drawing/2014/main" id="{CE71550E-9446-4819-AE44-E548C46FB00B}"/>
                </a:ext>
              </a:extLst>
            </p:cNvPr>
            <p:cNvGrpSpPr/>
            <p:nvPr/>
          </p:nvGrpSpPr>
          <p:grpSpPr>
            <a:xfrm>
              <a:off x="4528100" y="3699320"/>
              <a:ext cx="1770032" cy="2721036"/>
              <a:chOff x="4528100" y="3699320"/>
              <a:chExt cx="1770032" cy="2721036"/>
            </a:xfrm>
          </p:grpSpPr>
          <p:sp>
            <p:nvSpPr>
              <p:cNvPr id="176" name="椭圆 175">
                <a:extLst>
                  <a:ext uri="{FF2B5EF4-FFF2-40B4-BE49-F238E27FC236}">
                    <a16:creationId xmlns:a16="http://schemas.microsoft.com/office/drawing/2014/main" id="{4CB7B6AB-BE29-4B1D-9C2B-B3A92D499EE4}"/>
                  </a:ext>
                </a:extLst>
              </p:cNvPr>
              <p:cNvSpPr/>
              <p:nvPr/>
            </p:nvSpPr>
            <p:spPr>
              <a:xfrm>
                <a:off x="5872886" y="3699320"/>
                <a:ext cx="288032" cy="288000"/>
              </a:xfrm>
              <a:prstGeom prst="ellipse">
                <a:avLst/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rtlCol="0" anchor="ctr"/>
              <a:lstStyle/>
              <a:p>
                <a:pPr marL="0" indent="0" algn="ctr" eaLnBrk="1" hangingPunct="1">
                  <a:spcBef>
                    <a:spcPct val="0"/>
                  </a:spcBef>
                  <a:buClrTx/>
                  <a:buSzPct val="100000"/>
                  <a:buFont typeface="Arial" panose="020B0604020202020204" pitchFamily="34" charset="0"/>
                  <a:buNone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V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  <p:cxnSp>
            <p:nvCxnSpPr>
              <p:cNvPr id="179" name="直接连接符 178">
                <a:extLst>
                  <a:ext uri="{FF2B5EF4-FFF2-40B4-BE49-F238E27FC236}">
                    <a16:creationId xmlns:a16="http://schemas.microsoft.com/office/drawing/2014/main" id="{4FA6E47B-98CE-4092-AEAC-631E991D4EB2}"/>
                  </a:ext>
                </a:extLst>
              </p:cNvPr>
              <p:cNvCxnSpPr/>
              <p:nvPr/>
            </p:nvCxnSpPr>
            <p:spPr bwMode="auto">
              <a:xfrm>
                <a:off x="5716868" y="3800924"/>
                <a:ext cx="14401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0" name="直接连接符 179">
                <a:extLst>
                  <a:ext uri="{FF2B5EF4-FFF2-40B4-BE49-F238E27FC236}">
                    <a16:creationId xmlns:a16="http://schemas.microsoft.com/office/drawing/2014/main" id="{D687C212-C1DF-4EA2-9CF8-1B6A77D543C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790612" y="3732697"/>
                <a:ext cx="0" cy="14400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rgbClr val="FF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E955405B-A4FB-4659-BA23-756E6D75883D}"/>
                  </a:ext>
                </a:extLst>
              </p:cNvPr>
              <p:cNvCxnSpPr/>
              <p:nvPr/>
            </p:nvCxnSpPr>
            <p:spPr bwMode="auto">
              <a:xfrm>
                <a:off x="6180147" y="3791091"/>
                <a:ext cx="117985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60000"/>
                    <a:lumOff val="4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</p:cxnSp>
          <p:sp>
            <p:nvSpPr>
              <p:cNvPr id="190" name="任意多边形: 形状 189">
                <a:extLst>
                  <a:ext uri="{FF2B5EF4-FFF2-40B4-BE49-F238E27FC236}">
                    <a16:creationId xmlns:a16="http://schemas.microsoft.com/office/drawing/2014/main" id="{88255197-467A-4B2A-8805-D38F58D3E173}"/>
                  </a:ext>
                </a:extLst>
              </p:cNvPr>
              <p:cNvSpPr/>
              <p:nvPr/>
            </p:nvSpPr>
            <p:spPr>
              <a:xfrm>
                <a:off x="4528100" y="3838862"/>
                <a:ext cx="1328276" cy="2581494"/>
              </a:xfrm>
              <a:custGeom>
                <a:avLst/>
                <a:gdLst>
                  <a:gd name="connsiteX0" fmla="*/ 1328276 w 1328276"/>
                  <a:gd name="connsiteY0" fmla="*/ 0 h 2840071"/>
                  <a:gd name="connsiteX1" fmla="*/ 826831 w 1328276"/>
                  <a:gd name="connsiteY1" fmla="*/ 108155 h 2840071"/>
                  <a:gd name="connsiteX2" fmla="*/ 266392 w 1328276"/>
                  <a:gd name="connsiteY2" fmla="*/ 550607 h 2840071"/>
                  <a:gd name="connsiteX3" fmla="*/ 921 w 1328276"/>
                  <a:gd name="connsiteY3" fmla="*/ 1337187 h 2840071"/>
                  <a:gd name="connsiteX4" fmla="*/ 207399 w 1328276"/>
                  <a:gd name="connsiteY4" fmla="*/ 2271252 h 2840071"/>
                  <a:gd name="connsiteX5" fmla="*/ 885825 w 1328276"/>
                  <a:gd name="connsiteY5" fmla="*/ 2762865 h 2840071"/>
                  <a:gd name="connsiteX6" fmla="*/ 1328276 w 1328276"/>
                  <a:gd name="connsiteY6" fmla="*/ 2831690 h 2840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28276" h="2840071">
                    <a:moveTo>
                      <a:pt x="1328276" y="0"/>
                    </a:moveTo>
                    <a:cubicBezTo>
                      <a:pt x="1166044" y="8193"/>
                      <a:pt x="1003812" y="16387"/>
                      <a:pt x="826831" y="108155"/>
                    </a:cubicBezTo>
                    <a:cubicBezTo>
                      <a:pt x="649850" y="199923"/>
                      <a:pt x="404044" y="345768"/>
                      <a:pt x="266392" y="550607"/>
                    </a:cubicBezTo>
                    <a:cubicBezTo>
                      <a:pt x="128740" y="755446"/>
                      <a:pt x="10753" y="1050413"/>
                      <a:pt x="921" y="1337187"/>
                    </a:cubicBezTo>
                    <a:cubicBezTo>
                      <a:pt x="-8911" y="1623961"/>
                      <a:pt x="59915" y="2033639"/>
                      <a:pt x="207399" y="2271252"/>
                    </a:cubicBezTo>
                    <a:cubicBezTo>
                      <a:pt x="354883" y="2508865"/>
                      <a:pt x="699012" y="2669459"/>
                      <a:pt x="885825" y="2762865"/>
                    </a:cubicBezTo>
                    <a:cubicBezTo>
                      <a:pt x="1072638" y="2856271"/>
                      <a:pt x="1200457" y="2843980"/>
                      <a:pt x="1328276" y="283169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rtlCol="0" anchor="t" anchorCtr="0" compatLnSpc="1"/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anose="020B0604030504040204" pitchFamily="34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91" name="任意多边形: 形状 190">
              <a:extLst>
                <a:ext uri="{FF2B5EF4-FFF2-40B4-BE49-F238E27FC236}">
                  <a16:creationId xmlns:a16="http://schemas.microsoft.com/office/drawing/2014/main" id="{F4D13211-116F-4B95-B4E2-DF0045AD836E}"/>
                </a:ext>
              </a:extLst>
            </p:cNvPr>
            <p:cNvSpPr/>
            <p:nvPr/>
          </p:nvSpPr>
          <p:spPr>
            <a:xfrm flipH="1">
              <a:off x="6167276" y="3813273"/>
              <a:ext cx="1447800" cy="2607079"/>
            </a:xfrm>
            <a:custGeom>
              <a:avLst/>
              <a:gdLst>
                <a:gd name="connsiteX0" fmla="*/ 1328276 w 1328276"/>
                <a:gd name="connsiteY0" fmla="*/ 0 h 2840071"/>
                <a:gd name="connsiteX1" fmla="*/ 826831 w 1328276"/>
                <a:gd name="connsiteY1" fmla="*/ 108155 h 2840071"/>
                <a:gd name="connsiteX2" fmla="*/ 266392 w 1328276"/>
                <a:gd name="connsiteY2" fmla="*/ 550607 h 2840071"/>
                <a:gd name="connsiteX3" fmla="*/ 921 w 1328276"/>
                <a:gd name="connsiteY3" fmla="*/ 1337187 h 2840071"/>
                <a:gd name="connsiteX4" fmla="*/ 207399 w 1328276"/>
                <a:gd name="connsiteY4" fmla="*/ 2271252 h 2840071"/>
                <a:gd name="connsiteX5" fmla="*/ 885825 w 1328276"/>
                <a:gd name="connsiteY5" fmla="*/ 2762865 h 2840071"/>
                <a:gd name="connsiteX6" fmla="*/ 1328276 w 1328276"/>
                <a:gd name="connsiteY6" fmla="*/ 2831690 h 2840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28276" h="2840071">
                  <a:moveTo>
                    <a:pt x="1328276" y="0"/>
                  </a:moveTo>
                  <a:cubicBezTo>
                    <a:pt x="1166044" y="8193"/>
                    <a:pt x="1003812" y="16387"/>
                    <a:pt x="826831" y="108155"/>
                  </a:cubicBezTo>
                  <a:cubicBezTo>
                    <a:pt x="649850" y="199923"/>
                    <a:pt x="404044" y="345768"/>
                    <a:pt x="266392" y="550607"/>
                  </a:cubicBezTo>
                  <a:cubicBezTo>
                    <a:pt x="128740" y="755446"/>
                    <a:pt x="10753" y="1050413"/>
                    <a:pt x="921" y="1337187"/>
                  </a:cubicBezTo>
                  <a:cubicBezTo>
                    <a:pt x="-8911" y="1623961"/>
                    <a:pt x="59915" y="2033639"/>
                    <a:pt x="207399" y="2271252"/>
                  </a:cubicBezTo>
                  <a:cubicBezTo>
                    <a:pt x="354883" y="2508865"/>
                    <a:pt x="699012" y="2669459"/>
                    <a:pt x="885825" y="2762865"/>
                  </a:cubicBezTo>
                  <a:cubicBezTo>
                    <a:pt x="1072638" y="2856271"/>
                    <a:pt x="1200457" y="2843980"/>
                    <a:pt x="1328276" y="283169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vert="horz" wrap="non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92" name="文本框 191">
            <a:extLst>
              <a:ext uri="{FF2B5EF4-FFF2-40B4-BE49-F238E27FC236}">
                <a16:creationId xmlns:a16="http://schemas.microsoft.com/office/drawing/2014/main" id="{85E08967-DC77-4599-81DB-0A6147720E6B}"/>
              </a:ext>
            </a:extLst>
          </p:cNvPr>
          <p:cNvSpPr txBox="1"/>
          <p:nvPr/>
        </p:nvSpPr>
        <p:spPr>
          <a:xfrm>
            <a:off x="1398580" y="178842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涡旋电场</a:t>
            </a:r>
          </a:p>
        </p:txBody>
      </p:sp>
      <p:sp>
        <p:nvSpPr>
          <p:cNvPr id="193" name="文本框 192">
            <a:extLst>
              <a:ext uri="{FF2B5EF4-FFF2-40B4-BE49-F238E27FC236}">
                <a16:creationId xmlns:a16="http://schemas.microsoft.com/office/drawing/2014/main" id="{B1ADAE8E-2C19-4A3E-B70E-56F4109669BB}"/>
              </a:ext>
            </a:extLst>
          </p:cNvPr>
          <p:cNvSpPr txBox="1"/>
          <p:nvPr/>
        </p:nvSpPr>
        <p:spPr>
          <a:xfrm>
            <a:off x="5133604" y="169071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静电场</a:t>
            </a:r>
          </a:p>
        </p:txBody>
      </p:sp>
      <p:sp>
        <p:nvSpPr>
          <p:cNvPr id="194" name="文本框 193">
            <a:extLst>
              <a:ext uri="{FF2B5EF4-FFF2-40B4-BE49-F238E27FC236}">
                <a16:creationId xmlns:a16="http://schemas.microsoft.com/office/drawing/2014/main" id="{D49A8B27-24AE-4C66-8EC7-DC184DE7F864}"/>
              </a:ext>
            </a:extLst>
          </p:cNvPr>
          <p:cNvSpPr txBox="1"/>
          <p:nvPr/>
        </p:nvSpPr>
        <p:spPr>
          <a:xfrm>
            <a:off x="1569784" y="488352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总电场</a:t>
            </a: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335AEC4D-6E56-47D3-8941-97A9C87F437A}"/>
              </a:ext>
            </a:extLst>
          </p:cNvPr>
          <p:cNvSpPr txBox="1"/>
          <p:nvPr/>
        </p:nvSpPr>
        <p:spPr>
          <a:xfrm>
            <a:off x="2647572" y="131711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从场的角度来分析</a:t>
            </a:r>
          </a:p>
        </p:txBody>
      </p:sp>
      <p:sp>
        <p:nvSpPr>
          <p:cNvPr id="11" name="思想气泡: 云 10">
            <a:extLst>
              <a:ext uri="{FF2B5EF4-FFF2-40B4-BE49-F238E27FC236}">
                <a16:creationId xmlns:a16="http://schemas.microsoft.com/office/drawing/2014/main" id="{48B4E805-AB7B-EF06-D010-7760510069C6}"/>
              </a:ext>
            </a:extLst>
          </p:cNvPr>
          <p:cNvSpPr/>
          <p:nvPr/>
        </p:nvSpPr>
        <p:spPr>
          <a:xfrm>
            <a:off x="6613500" y="2481560"/>
            <a:ext cx="1905049" cy="1564291"/>
          </a:xfrm>
          <a:prstGeom prst="cloudCallout">
            <a:avLst/>
          </a:prstGeom>
          <a:noFill/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rtlCol="0" anchor="ctr"/>
          <a:lstStyle/>
          <a:p>
            <a:pPr marL="0" indent="0" algn="ctr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3600" dirty="0">
                <a:latin typeface="Times New Roman" panose="02020603050405020304" pitchFamily="18" charset="0"/>
              </a:rPr>
              <a:t>           </a:t>
            </a:r>
            <a:r>
              <a:rPr lang="zh-CN" altLang="en-US" sz="3600" dirty="0">
                <a:solidFill>
                  <a:srgbClr val="FF0000"/>
                </a:solidFill>
                <a:latin typeface="Times New Roman" panose="02020603050405020304" pitchFamily="18" charset="0"/>
              </a:rPr>
              <a:t>？</a:t>
            </a: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C7D67EFB-CBD4-DCC9-01FE-BD73F65F89B6}"/>
              </a:ext>
            </a:extLst>
          </p:cNvPr>
          <p:cNvSpPr txBox="1"/>
          <p:nvPr/>
        </p:nvSpPr>
        <p:spPr>
          <a:xfrm>
            <a:off x="6842909" y="2873456"/>
            <a:ext cx="11496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-0.9V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+0.1V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50E0F12F-8115-90F7-F470-82977280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8</a:t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96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104" grpId="0" animBg="1"/>
      <p:bldP spid="105" grpId="0" animBg="1"/>
      <p:bldP spid="108" grpId="0" animBg="1"/>
      <p:bldP spid="109" grpId="0" animBg="1"/>
      <p:bldP spid="130" grpId="0" animBg="1"/>
      <p:bldP spid="138" grpId="0" animBg="1"/>
      <p:bldP spid="161" grpId="0"/>
      <p:bldP spid="162" grpId="0"/>
      <p:bldP spid="193" grpId="0"/>
      <p:bldP spid="194" grpId="0"/>
      <p:bldP spid="11" grpId="0" animBg="1"/>
      <p:bldP spid="1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/>
          <p:nvPr/>
        </p:nvSpPr>
        <p:spPr>
          <a:xfrm>
            <a:off x="240821" y="188640"/>
            <a:ext cx="8903179" cy="168424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5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66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660033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在半径为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R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的圆柱形空间存在均匀磁场 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B,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其随时间的变化率</a:t>
            </a:r>
            <a:r>
              <a:rPr lang="en-US" altLang="zh-CN" sz="2400" b="1" dirty="0">
                <a:latin typeface="Symbol" panose="05050102010706020507" pitchFamily="18" charset="2"/>
                <a:ea typeface="黑体" panose="02010609060101010101" pitchFamily="49" charset="-122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=dB/dt &gt;0,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且为常数， </a:t>
            </a:r>
            <a:r>
              <a:rPr lang="en-US" altLang="zh-CN" sz="24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方向垂直纸面向里，求：涡旋电场的分布。</a:t>
            </a:r>
          </a:p>
        </p:txBody>
      </p:sp>
      <p:sp>
        <p:nvSpPr>
          <p:cNvPr id="24589" name="Text Box 13"/>
          <p:cNvSpPr txBox="1"/>
          <p:nvPr/>
        </p:nvSpPr>
        <p:spPr>
          <a:xfrm>
            <a:off x="311265" y="1850917"/>
            <a:ext cx="6320001" cy="21920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2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解：根据对称性，涡旋电场分布如图所示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  <a:p>
            <a:pPr marL="0" lvl="0" indent="0" eaLnBrk="1" hangingPunct="1">
              <a:lnSpc>
                <a:spcPct val="200000"/>
              </a:lnSpc>
              <a:spcBef>
                <a:spcPts val="0"/>
              </a:spcBef>
              <a:buClrTx/>
              <a:buSzPct val="100000"/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黑体" panose="02010609060101010101" pitchFamily="49" charset="-122"/>
              </a:rPr>
              <a:t>r&lt;R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的空间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</a:rPr>
              <a:t>: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aphicFrame>
        <p:nvGraphicFramePr>
          <p:cNvPr id="2459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593800"/>
              </p:ext>
            </p:extLst>
          </p:nvPr>
        </p:nvGraphicFramePr>
        <p:xfrm>
          <a:off x="1162469" y="4008801"/>
          <a:ext cx="1210429" cy="7599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r:id="rId3" imgW="482600" imgH="304800" progId="Equations">
                  <p:embed/>
                </p:oleObj>
              </mc:Choice>
              <mc:Fallback>
                <p:oleObj r:id="rId3" imgW="482600" imgH="304800" progId="Equations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62469" y="4008801"/>
                        <a:ext cx="1210429" cy="759936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0466508"/>
              </p:ext>
            </p:extLst>
          </p:nvPr>
        </p:nvGraphicFramePr>
        <p:xfrm>
          <a:off x="2408120" y="4101117"/>
          <a:ext cx="1511697" cy="467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r:id="rId5" imgW="570865" imgH="177800" progId="Equations">
                  <p:embed/>
                </p:oleObj>
              </mc:Choice>
              <mc:Fallback>
                <p:oleObj r:id="rId5" imgW="570865" imgH="177800" progId="Equations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08120" y="4101117"/>
                        <a:ext cx="1511697" cy="46744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6160096" y="1750157"/>
            <a:ext cx="2816860" cy="2819400"/>
            <a:chOff x="9393" y="3962"/>
            <a:chExt cx="4436" cy="4440"/>
          </a:xfrm>
        </p:grpSpPr>
        <p:sp>
          <p:nvSpPr>
            <p:cNvPr id="18450" name="Oval 3"/>
            <p:cNvSpPr/>
            <p:nvPr/>
          </p:nvSpPr>
          <p:spPr>
            <a:xfrm>
              <a:off x="9393" y="3962"/>
              <a:ext cx="4437" cy="444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3600" dirty="0">
                <a:latin typeface="Times New Roman" panose="02020603050405020304" pitchFamily="18" charset="0"/>
              </a:endParaRPr>
            </a:p>
          </p:txBody>
        </p:sp>
        <p:sp>
          <p:nvSpPr>
            <p:cNvPr id="18451" name="Line 5"/>
            <p:cNvSpPr/>
            <p:nvPr/>
          </p:nvSpPr>
          <p:spPr>
            <a:xfrm>
              <a:off x="11760" y="6155"/>
              <a:ext cx="1680" cy="132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8454" name="Text Box 8"/>
            <p:cNvSpPr txBox="1"/>
            <p:nvPr/>
          </p:nvSpPr>
          <p:spPr>
            <a:xfrm>
              <a:off x="12720" y="6275"/>
              <a:ext cx="840" cy="8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R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18456" name="Text Box 10"/>
            <p:cNvSpPr txBox="1"/>
            <p:nvPr/>
          </p:nvSpPr>
          <p:spPr>
            <a:xfrm>
              <a:off x="11400" y="5555"/>
              <a:ext cx="840" cy="7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400" i="1" dirty="0">
                  <a:latin typeface="Times New Roman" panose="02020603050405020304" pitchFamily="18" charset="0"/>
                </a:rPr>
                <a:t>O</a:t>
              </a:r>
              <a:endParaRPr lang="en-US" altLang="zh-CN" sz="360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18448" name="Object 26"/>
            <p:cNvGraphicFramePr>
              <a:graphicFrameLocks noChangeAspect="1"/>
            </p:cNvGraphicFramePr>
            <p:nvPr/>
          </p:nvGraphicFramePr>
          <p:xfrm>
            <a:off x="11760" y="4162"/>
            <a:ext cx="590" cy="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54" r:id="rId7" imgW="165100" imgH="190500" progId="Equation.3">
                    <p:embed/>
                  </p:oleObj>
                </mc:Choice>
                <mc:Fallback>
                  <p:oleObj r:id="rId7" imgW="165100" imgH="190500" progId="Equation.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760" y="4162"/>
                          <a:ext cx="590" cy="6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9" name="Text Box 32"/>
            <p:cNvSpPr txBox="1"/>
            <p:nvPr/>
          </p:nvSpPr>
          <p:spPr>
            <a:xfrm>
              <a:off x="11093" y="4082"/>
              <a:ext cx="720" cy="81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800" dirty="0">
                  <a:latin typeface="Times New Roman" panose="02020603050405020304" pitchFamily="18" charset="0"/>
                  <a:sym typeface="Symbol" panose="05050102010706020507" pitchFamily="18" charset="2"/>
                </a:rPr>
                <a:t>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6780360" y="2345787"/>
            <a:ext cx="1661795" cy="1676400"/>
            <a:chOff x="5892" y="5277"/>
            <a:chExt cx="2617" cy="2640"/>
          </a:xfrm>
        </p:grpSpPr>
        <p:sp>
          <p:nvSpPr>
            <p:cNvPr id="18458" name="Oval 19"/>
            <p:cNvSpPr/>
            <p:nvPr/>
          </p:nvSpPr>
          <p:spPr>
            <a:xfrm>
              <a:off x="5892" y="5277"/>
              <a:ext cx="2617" cy="2640"/>
            </a:xfrm>
            <a:prstGeom prst="ellipse">
              <a:avLst/>
            </a:prstGeom>
            <a:noFill/>
            <a:ln w="19050" cap="flat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Pct val="100000"/>
                <a:buFont typeface="Arial" panose="020B0604020202020204" pitchFamily="34" charset="0"/>
                <a:buNone/>
              </a:pPr>
              <a:endParaRPr lang="zh-CN" altLang="en-US" sz="3600" dirty="0">
                <a:latin typeface="Times New Roman" panose="02020603050405020304" pitchFamily="18" charset="0"/>
              </a:endParaRPr>
            </a:p>
          </p:txBody>
        </p:sp>
        <p:sp>
          <p:nvSpPr>
            <p:cNvPr id="18455" name="Text Box 9"/>
            <p:cNvSpPr txBox="1"/>
            <p:nvPr/>
          </p:nvSpPr>
          <p:spPr>
            <a:xfrm>
              <a:off x="6794" y="6721"/>
              <a:ext cx="632" cy="8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5000"/>
                <a:buFont typeface="Wingdings" panose="05000000000000000000" pitchFamily="2" charset="2"/>
                <a:buChar char="n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70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5000"/>
                <a:buChar char="•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ClrTx/>
                <a:buSzPct val="100000"/>
                <a:buFont typeface="Arial" panose="020B0604020202020204" pitchFamily="34" charset="0"/>
                <a:buNone/>
              </a:pPr>
              <a:r>
                <a:rPr lang="en-US" altLang="zh-CN" sz="2800" i="1" dirty="0">
                  <a:latin typeface="Times New Roman" panose="02020603050405020304" pitchFamily="18" charset="0"/>
                </a:rPr>
                <a:t>r</a:t>
              </a:r>
              <a:endParaRPr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2" name="Line 6"/>
            <p:cNvSpPr/>
            <p:nvPr/>
          </p:nvSpPr>
          <p:spPr>
            <a:xfrm flipH="1">
              <a:off x="6443" y="6578"/>
              <a:ext cx="840" cy="1080"/>
            </a:xfrm>
            <a:prstGeom prst="line">
              <a:avLst/>
            </a:prstGeom>
            <a:ln w="158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3" name="Oval 19">
            <a:extLst>
              <a:ext uri="{FF2B5EF4-FFF2-40B4-BE49-F238E27FC236}">
                <a16:creationId xmlns:a16="http://schemas.microsoft.com/office/drawing/2014/main" id="{520FA245-F960-5D9D-5974-060FBEB69ED7}"/>
              </a:ext>
            </a:extLst>
          </p:cNvPr>
          <p:cNvSpPr/>
          <p:nvPr/>
        </p:nvSpPr>
        <p:spPr>
          <a:xfrm>
            <a:off x="6430618" y="2021488"/>
            <a:ext cx="2291616" cy="2300868"/>
          </a:xfrm>
          <a:prstGeom prst="ellipse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66A2F2-6C14-1ABF-175D-533D77602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23365" y="6230422"/>
            <a:ext cx="1905000" cy="45720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AA056B9-93B6-4CF2-8B90-837410483522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Verdana" panose="020B0604030504040204" pitchFamily="34" charset="0"/>
                <a:ea typeface="宋体" panose="02010600030101010101" pitchFamily="2" charset="-122"/>
                <a:cs typeface="+mn-cs"/>
              </a:rPr>
              <a:t>9</a:t>
            </a:fld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Oval 19">
            <a:extLst>
              <a:ext uri="{FF2B5EF4-FFF2-40B4-BE49-F238E27FC236}">
                <a16:creationId xmlns:a16="http://schemas.microsoft.com/office/drawing/2014/main" id="{2C11B8D8-6AB3-4DBB-AFEC-32139943E2A6}"/>
              </a:ext>
            </a:extLst>
          </p:cNvPr>
          <p:cNvSpPr/>
          <p:nvPr/>
        </p:nvSpPr>
        <p:spPr>
          <a:xfrm>
            <a:off x="7054885" y="2594687"/>
            <a:ext cx="1119919" cy="1187469"/>
          </a:xfrm>
          <a:prstGeom prst="ellipse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sp>
        <p:nvSpPr>
          <p:cNvPr id="28" name="Oval 19">
            <a:extLst>
              <a:ext uri="{FF2B5EF4-FFF2-40B4-BE49-F238E27FC236}">
                <a16:creationId xmlns:a16="http://schemas.microsoft.com/office/drawing/2014/main" id="{4164CDFF-F669-4215-85D6-CE4ABE17F403}"/>
              </a:ext>
            </a:extLst>
          </p:cNvPr>
          <p:cNvSpPr/>
          <p:nvPr/>
        </p:nvSpPr>
        <p:spPr>
          <a:xfrm>
            <a:off x="6582167" y="2159921"/>
            <a:ext cx="2009548" cy="1985238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71F7C8A-8B7C-4125-AE6E-4E663C4F97B7}"/>
              </a:ext>
            </a:extLst>
          </p:cNvPr>
          <p:cNvGrpSpPr/>
          <p:nvPr/>
        </p:nvGrpSpPr>
        <p:grpSpPr>
          <a:xfrm>
            <a:off x="6429497" y="3013164"/>
            <a:ext cx="625389" cy="305271"/>
            <a:chOff x="7141470" y="5389670"/>
            <a:chExt cx="457481" cy="238150"/>
          </a:xfrm>
        </p:grpSpPr>
        <p:sp>
          <p:nvSpPr>
            <p:cNvPr id="29" name="Line 20">
              <a:extLst>
                <a:ext uri="{FF2B5EF4-FFF2-40B4-BE49-F238E27FC236}">
                  <a16:creationId xmlns:a16="http://schemas.microsoft.com/office/drawing/2014/main" id="{248ADED2-B40B-4201-AC23-6FD96D131ACE}"/>
                </a:ext>
              </a:extLst>
            </p:cNvPr>
            <p:cNvSpPr/>
            <p:nvPr/>
          </p:nvSpPr>
          <p:spPr>
            <a:xfrm>
              <a:off x="7141470" y="5389670"/>
              <a:ext cx="0" cy="228600"/>
            </a:xfrm>
            <a:prstGeom prst="line">
              <a:avLst/>
            </a:prstGeom>
            <a:ln w="28575" cap="flat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headEnd type="none" w="lg" len="lg"/>
              <a:tailEnd type="stealth" w="lg" len="lg"/>
            </a:ln>
          </p:spPr>
        </p:sp>
        <p:sp>
          <p:nvSpPr>
            <p:cNvPr id="30" name="Line 20">
              <a:extLst>
                <a:ext uri="{FF2B5EF4-FFF2-40B4-BE49-F238E27FC236}">
                  <a16:creationId xmlns:a16="http://schemas.microsoft.com/office/drawing/2014/main" id="{08CFD961-0A6C-4743-93F5-2F06D7379E01}"/>
                </a:ext>
              </a:extLst>
            </p:cNvPr>
            <p:cNvSpPr/>
            <p:nvPr/>
          </p:nvSpPr>
          <p:spPr>
            <a:xfrm>
              <a:off x="7410067" y="5389670"/>
              <a:ext cx="0" cy="228600"/>
            </a:xfrm>
            <a:prstGeom prst="line">
              <a:avLst/>
            </a:prstGeom>
            <a:ln w="28575" cap="flat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headEnd type="none" w="lg" len="lg"/>
              <a:tailEnd type="stealth" w="lg" len="lg"/>
            </a:ln>
          </p:spPr>
        </p:sp>
        <p:sp>
          <p:nvSpPr>
            <p:cNvPr id="31" name="Line 20">
              <a:extLst>
                <a:ext uri="{FF2B5EF4-FFF2-40B4-BE49-F238E27FC236}">
                  <a16:creationId xmlns:a16="http://schemas.microsoft.com/office/drawing/2014/main" id="{D350230D-DD17-4D45-8116-13BD2A1DA59C}"/>
                </a:ext>
              </a:extLst>
            </p:cNvPr>
            <p:cNvSpPr/>
            <p:nvPr/>
          </p:nvSpPr>
          <p:spPr>
            <a:xfrm>
              <a:off x="7598951" y="5399220"/>
              <a:ext cx="0" cy="228600"/>
            </a:xfrm>
            <a:prstGeom prst="line">
              <a:avLst/>
            </a:prstGeom>
            <a:ln w="28575" cap="flat" cmpd="sng">
              <a:solidFill>
                <a:schemeClr val="tx2">
                  <a:lumMod val="60000"/>
                  <a:lumOff val="40000"/>
                </a:schemeClr>
              </a:solidFill>
              <a:prstDash val="solid"/>
              <a:headEnd type="none" w="lg" len="lg"/>
              <a:tailEnd type="stealth" w="lg" len="lg"/>
            </a:ln>
          </p:spPr>
        </p:sp>
      </p:grp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EAEF9EB3-1EC5-4890-930F-98DA6ACAC5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8934945"/>
              </p:ext>
            </p:extLst>
          </p:nvPr>
        </p:nvGraphicFramePr>
        <p:xfrm>
          <a:off x="5076056" y="4966587"/>
          <a:ext cx="1672228" cy="6377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Equation" r:id="rId9" imgW="533160" imgH="203040" progId="Equation.DSMT4">
                  <p:embed/>
                </p:oleObj>
              </mc:Choice>
              <mc:Fallback>
                <p:oleObj name="Equation" r:id="rId9" imgW="5331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76056" y="4966587"/>
                        <a:ext cx="1672228" cy="6377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73EE55CF-B22E-4C8C-BF47-9EE1CA37D8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9284645"/>
              </p:ext>
            </p:extLst>
          </p:nvPr>
        </p:nvGraphicFramePr>
        <p:xfrm>
          <a:off x="971175" y="4805878"/>
          <a:ext cx="4141739" cy="1160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6" name="Equation" r:id="rId11" imgW="1676160" imgH="469800" progId="Equation.DSMT4">
                  <p:embed/>
                </p:oleObj>
              </mc:Choice>
              <mc:Fallback>
                <p:oleObj name="Equation" r:id="rId11" imgW="1676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71175" y="4805878"/>
                        <a:ext cx="4141739" cy="11609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45F9B4B-7F47-4602-99F7-F3F039B3D2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8902782"/>
              </p:ext>
            </p:extLst>
          </p:nvPr>
        </p:nvGraphicFramePr>
        <p:xfrm>
          <a:off x="3275856" y="5935209"/>
          <a:ext cx="1597719" cy="917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Equation" r:id="rId13" imgW="685800" imgH="393480" progId="Equation.DSMT4">
                  <p:embed/>
                </p:oleObj>
              </mc:Choice>
              <mc:Fallback>
                <p:oleObj name="Equation" r:id="rId13" imgW="6858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75856" y="5935209"/>
                        <a:ext cx="1597719" cy="9172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Oval 19">
            <a:extLst>
              <a:ext uri="{FF2B5EF4-FFF2-40B4-BE49-F238E27FC236}">
                <a16:creationId xmlns:a16="http://schemas.microsoft.com/office/drawing/2014/main" id="{1D63D743-4FBC-85CF-9033-22E54F0BB797}"/>
              </a:ext>
            </a:extLst>
          </p:cNvPr>
          <p:cNvSpPr/>
          <p:nvPr/>
        </p:nvSpPr>
        <p:spPr>
          <a:xfrm>
            <a:off x="5903703" y="1556854"/>
            <a:ext cx="3275519" cy="3249024"/>
          </a:xfrm>
          <a:prstGeom prst="ellipse">
            <a:avLst/>
          </a:prstGeom>
          <a:noFill/>
          <a:ln w="19050" cap="flat" cmpd="sng">
            <a:solidFill>
              <a:schemeClr val="tx2">
                <a:lumMod val="60000"/>
                <a:lumOff val="40000"/>
              </a:schemeClr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5000"/>
              <a:buFont typeface="Wingdings" panose="05000000000000000000" pitchFamily="2" charset="2"/>
              <a:buChar char="n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5000"/>
              <a:buChar char="•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Pct val="100000"/>
              <a:buFont typeface="Arial" panose="020B0604020202020204" pitchFamily="34" charset="0"/>
              <a:buNone/>
            </a:pP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A0362C52-77F2-B953-85FA-A2EF53829232}"/>
              </a:ext>
            </a:extLst>
          </p:cNvPr>
          <p:cNvGrpSpPr/>
          <p:nvPr/>
        </p:nvGrpSpPr>
        <p:grpSpPr>
          <a:xfrm>
            <a:off x="611560" y="2690732"/>
            <a:ext cx="4845682" cy="1022350"/>
            <a:chOff x="611560" y="2690732"/>
            <a:chExt cx="4845682" cy="1022350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C3F8C582-C696-43EE-9C7A-3BA3773294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3517" y="2690732"/>
              <a:ext cx="3133725" cy="1022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BCB37AA-114E-FAEE-CBDD-7B467BDC21E4}"/>
                </a:ext>
              </a:extLst>
            </p:cNvPr>
            <p:cNvSpPr txBox="1"/>
            <p:nvPr/>
          </p:nvSpPr>
          <p:spPr>
            <a:xfrm>
              <a:off x="611560" y="2932961"/>
              <a:ext cx="2031325" cy="461665"/>
            </a:xfrm>
            <a:prstGeom prst="rect">
              <a:avLst/>
            </a:prstGeom>
            <a:solidFill>
              <a:schemeClr val="accent1"/>
            </a:solidFill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涡旋电场满足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9" grpId="0" uiExpand="1" build="p"/>
      <p:bldP spid="3" grpId="0" animBg="1"/>
      <p:bldP spid="27" grpId="0" animBg="1"/>
      <p:bldP spid="28" grpId="0" animBg="1"/>
      <p:bldP spid="6" grpId="0" animBg="1"/>
    </p:bldLst>
  </p:timing>
</p:sld>
</file>

<file path=ppt/theme/theme1.xml><?xml version="1.0" encoding="utf-8"?>
<a:theme xmlns:a="http://schemas.openxmlformats.org/drawingml/2006/main" name="3.5zighug">
  <a:themeElements>
    <a:clrScheme name="3.5zighug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3.5zighug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 cap="flat" cmpd="sng">
          <a:solidFill>
            <a:schemeClr val="tx1"/>
          </a:solidFill>
          <a:prstDash val="solid"/>
          <a:headEnd type="none" w="med" len="med"/>
          <a:tailEnd type="none" w="med" len="med"/>
        </a:ln>
      </a:spPr>
      <a:bodyPr wrap="none" anchor="ctr"/>
      <a:lstStyle>
        <a:defPPr marL="0" lvl="0" indent="0" eaLnBrk="1" hangingPunct="1">
          <a:spcBef>
            <a:spcPct val="0"/>
          </a:spcBef>
          <a:buClrTx/>
          <a:buSzPct val="100000"/>
          <a:buFont typeface="Arial" panose="020B0604020202020204" pitchFamily="34" charset="0"/>
          <a:buNone/>
          <a:defRPr lang="zh-CN" altLang="en-US" sz="3600" dirty="0"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.5zighug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.5zighug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5zighug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.5zighug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3.5zighug</Template>
  <TotalTime>1670</TotalTime>
  <Words>1397</Words>
  <Application>Microsoft Office PowerPoint</Application>
  <PresentationFormat>全屏显示(4:3)</PresentationFormat>
  <Paragraphs>291</Paragraphs>
  <Slides>36</Slides>
  <Notes>3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</vt:i4>
      </vt:variant>
      <vt:variant>
        <vt:lpstr>幻灯片标题</vt:lpstr>
      </vt:variant>
      <vt:variant>
        <vt:i4>36</vt:i4>
      </vt:variant>
    </vt:vector>
  </HeadingPairs>
  <TitlesOfParts>
    <vt:vector size="55" baseType="lpstr">
      <vt:lpstr>黑体</vt:lpstr>
      <vt:lpstr>华文中宋</vt:lpstr>
      <vt:lpstr>楷体_GB2312</vt:lpstr>
      <vt:lpstr>隶书</vt:lpstr>
      <vt:lpstr>宋体</vt:lpstr>
      <vt:lpstr>Arial</vt:lpstr>
      <vt:lpstr>Symbol</vt:lpstr>
      <vt:lpstr>Times New Roman</vt:lpstr>
      <vt:lpstr>Verdana</vt:lpstr>
      <vt:lpstr>Wingdings</vt:lpstr>
      <vt:lpstr>3.5zighug</vt:lpstr>
      <vt:lpstr>Equations</vt:lpstr>
      <vt:lpstr>Equation</vt:lpstr>
      <vt:lpstr>公式</vt:lpstr>
      <vt:lpstr>MathType 7.0 Equation</vt:lpstr>
      <vt:lpstr>Equation.3</vt:lpstr>
      <vt:lpstr>Equation.KSEE3</vt:lpstr>
      <vt:lpstr>位图图像</vt:lpstr>
      <vt:lpstr>Paintbrush 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1、互感现象</vt:lpstr>
      <vt:lpstr> 2.自感现象</vt:lpstr>
      <vt:lpstr>PowerPoint 演示文稿</vt:lpstr>
      <vt:lpstr>PowerPoint 演示文稿</vt:lpstr>
      <vt:lpstr>PowerPoint 演示文稿</vt:lpstr>
      <vt:lpstr>PowerPoint 演示文稿</vt:lpstr>
      <vt:lpstr>6. 自感和互感的磁能 </vt:lpstr>
      <vt:lpstr>PowerPoint 演示文稿</vt:lpstr>
      <vt:lpstr>PowerPoint 演示文稿</vt:lpstr>
      <vt:lpstr>电路：直流电路、交流电路、暂态电路</vt:lpstr>
      <vt:lpstr>处理暂态电路的基本思路</vt:lpstr>
      <vt:lpstr>1.RL电路中的暂态过程 </vt:lpstr>
      <vt:lpstr>PowerPoint 演示文稿</vt:lpstr>
      <vt:lpstr>讨论</vt:lpstr>
      <vt:lpstr>PowerPoint 演示文稿</vt:lpstr>
      <vt:lpstr>2. RC电路中的暂态过程</vt:lpstr>
      <vt:lpstr>PowerPoint 演示文稿</vt:lpstr>
      <vt:lpstr>PowerPoint 演示文稿</vt:lpstr>
      <vt:lpstr>3.RLC暂态过程</vt:lpstr>
      <vt:lpstr>PowerPoint 演示文稿</vt:lpstr>
      <vt:lpstr>RLC电路暂态过程的物理过程：</vt:lpstr>
      <vt:lpstr>第五章 电磁感应现象和暂态过程</vt:lpstr>
    </vt:vector>
  </TitlesOfParts>
  <Company>metallab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互感和自感  p205  3-25、26、31、34、35</dc:title>
  <dc:creator>wangjun</dc:creator>
  <cp:lastModifiedBy>MagCao</cp:lastModifiedBy>
  <cp:revision>275</cp:revision>
  <dcterms:created xsi:type="dcterms:W3CDTF">2007-11-26T02:44:00Z</dcterms:created>
  <dcterms:modified xsi:type="dcterms:W3CDTF">2023-05-06T06:51:53Z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2052-11.1.0.8661</vt:lpwstr>
  </property>
</Properties>
</file>