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1212" r:id="rId3"/>
    <p:sldId id="1179" r:id="rId4"/>
    <p:sldId id="1180" r:id="rId5"/>
    <p:sldId id="1181" r:id="rId6"/>
    <p:sldId id="1182" r:id="rId7"/>
    <p:sldId id="1211" r:id="rId8"/>
    <p:sldId id="1208" r:id="rId9"/>
    <p:sldId id="1209" r:id="rId10"/>
    <p:sldId id="1210" r:id="rId11"/>
  </p:sldIdLst>
  <p:sldSz cx="9906000" cy="6858000" type="A4"/>
  <p:notesSz cx="9144000" cy="6858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hlink"/>
        </a:solidFill>
        <a:latin typeface="Arial" panose="020B0604020202020204" pitchFamily="34" charset="0"/>
        <a:ea typeface="华文细黑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5">
          <p15:clr>
            <a:srgbClr val="A4A3A4"/>
          </p15:clr>
        </p15:guide>
        <p15:guide id="2" pos="62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3300"/>
    <a:srgbClr val="FF6600"/>
    <a:srgbClr val="F9FF01"/>
    <a:srgbClr val="01F9FF"/>
    <a:srgbClr val="008000"/>
    <a:srgbClr val="A5002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4"/>
    <p:restoredTop sz="94660"/>
  </p:normalViewPr>
  <p:slideViewPr>
    <p:cSldViewPr showGuides="1">
      <p:cViewPr varScale="1">
        <p:scale>
          <a:sx n="116" d="100"/>
          <a:sy n="116" d="100"/>
        </p:scale>
        <p:origin x="1416" y="102"/>
      </p:cViewPr>
      <p:guideLst>
        <p:guide orient="horz" pos="1525"/>
        <p:guide pos="6239"/>
      </p:guideLst>
    </p:cSldViewPr>
  </p:slideViewPr>
  <p:outlineViewPr>
    <p:cViewPr>
      <p:scale>
        <a:sx n="33" d="100"/>
        <a:sy n="33" d="100"/>
      </p:scale>
      <p:origin x="12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72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de-DE" alt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vert="horz" wrap="square" lIns="0" tIns="0" rIns="0" bIns="0" numCol="1" anchor="ctr" anchorCtr="0" compatLnSpc="1"/>
          <a:lstStyle>
            <a:lvl1pPr algn="r"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D0EE96-33FF-4303-87CB-784554D7BF6E}" type="datetime1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2019/8/19</a:t>
            </a:fld>
            <a:endParaRPr kumimoji="1" lang="de-DE" alt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eaLnBrk="0" hangingPunct="0">
              <a:defRPr kumimoji="1" sz="12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de-DE" alt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6350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kumimoji="1" sz="12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53EBDF8-919A-4BB4-A7BA-F59183B1C980}" type="slidenum">
              <a:rPr kumimoji="1" lang="de-DE" altLang="de-DE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de-DE" alt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166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de-DE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56F0AC-717B-4859-9E5E-AC604D02580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2019/8/19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700338" y="549275"/>
            <a:ext cx="3714750" cy="25717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48669F-F323-48D9-A446-AFE805836F53}" type="slidenum">
              <a:rPr kumimoji="0" lang="zh-CN" alt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de-DE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65954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938588"/>
            <a:ext cx="43815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95300" y="1600200"/>
            <a:ext cx="43815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600200"/>
            <a:ext cx="43815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" y="3938588"/>
            <a:ext cx="43815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9200" y="3938588"/>
            <a:ext cx="43815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43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146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86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57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2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0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72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748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51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325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1pPr>
            <a:lvl2pPr marL="371566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marL="7431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469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marL="1486266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marL="1857832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marL="2229399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marL="2600965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marL="2972532" indent="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05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276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276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7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566" indent="0">
              <a:buNone/>
              <a:defRPr sz="1625" b="1"/>
            </a:lvl2pPr>
            <a:lvl3pPr marL="743133" indent="0">
              <a:buNone/>
              <a:defRPr sz="1463" b="1"/>
            </a:lvl3pPr>
            <a:lvl4pPr marL="1114699" indent="0">
              <a:buNone/>
              <a:defRPr sz="1300" b="1"/>
            </a:lvl4pPr>
            <a:lvl5pPr marL="1486266" indent="0">
              <a:buNone/>
              <a:defRPr sz="1300" b="1"/>
            </a:lvl5pPr>
            <a:lvl6pPr marL="1857832" indent="0">
              <a:buNone/>
              <a:defRPr sz="1300" b="1"/>
            </a:lvl6pPr>
            <a:lvl7pPr marL="2229399" indent="0">
              <a:buNone/>
              <a:defRPr sz="1300" b="1"/>
            </a:lvl7pPr>
            <a:lvl8pPr marL="2600965" indent="0">
              <a:buNone/>
              <a:defRPr sz="1300" b="1"/>
            </a:lvl8pPr>
            <a:lvl9pPr marL="2972532" indent="0">
              <a:buNone/>
              <a:defRPr sz="1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110" y="1535113"/>
            <a:ext cx="4378590" cy="63976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566" indent="0">
              <a:buNone/>
              <a:defRPr sz="1625" b="1"/>
            </a:lvl2pPr>
            <a:lvl3pPr marL="743133" indent="0">
              <a:buNone/>
              <a:defRPr sz="1463" b="1"/>
            </a:lvl3pPr>
            <a:lvl4pPr marL="1114699" indent="0">
              <a:buNone/>
              <a:defRPr sz="1300" b="1"/>
            </a:lvl4pPr>
            <a:lvl5pPr marL="1486266" indent="0">
              <a:buNone/>
              <a:defRPr sz="1300" b="1"/>
            </a:lvl5pPr>
            <a:lvl6pPr marL="1857832" indent="0">
              <a:buNone/>
              <a:defRPr sz="1300" b="1"/>
            </a:lvl6pPr>
            <a:lvl7pPr marL="2229399" indent="0">
              <a:buNone/>
              <a:defRPr sz="1300" b="1"/>
            </a:lvl7pPr>
            <a:lvl8pPr marL="2600965" indent="0">
              <a:buNone/>
              <a:defRPr sz="1300" b="1"/>
            </a:lvl8pPr>
            <a:lvl9pPr marL="2972532" indent="0">
              <a:buNone/>
              <a:defRPr sz="1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110" y="2174875"/>
            <a:ext cx="4378590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21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599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370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5" cy="1162050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2971" y="273052"/>
            <a:ext cx="5537729" cy="5853113"/>
          </a:xfrm>
        </p:spPr>
        <p:txBody>
          <a:bodyPr/>
          <a:lstStyle>
            <a:lvl1pPr>
              <a:defRPr sz="2601"/>
            </a:lvl1pPr>
            <a:lvl2pPr>
              <a:defRPr sz="2276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005" cy="4691063"/>
          </a:xfrm>
        </p:spPr>
        <p:txBody>
          <a:bodyPr/>
          <a:lstStyle>
            <a:lvl1pPr marL="0" indent="0">
              <a:buNone/>
              <a:defRPr sz="1138"/>
            </a:lvl1pPr>
            <a:lvl2pPr marL="371566" indent="0">
              <a:buNone/>
              <a:defRPr sz="975"/>
            </a:lvl2pPr>
            <a:lvl3pPr marL="743133" indent="0">
              <a:buNone/>
              <a:defRPr sz="813"/>
            </a:lvl3pPr>
            <a:lvl4pPr marL="1114699" indent="0">
              <a:buNone/>
              <a:defRPr sz="731"/>
            </a:lvl4pPr>
            <a:lvl5pPr marL="1486266" indent="0">
              <a:buNone/>
              <a:defRPr sz="731"/>
            </a:lvl5pPr>
            <a:lvl6pPr marL="1857832" indent="0">
              <a:buNone/>
              <a:defRPr sz="731"/>
            </a:lvl6pPr>
            <a:lvl7pPr marL="2229399" indent="0">
              <a:buNone/>
              <a:defRPr sz="731"/>
            </a:lvl7pPr>
            <a:lvl8pPr marL="2600965" indent="0">
              <a:buNone/>
              <a:defRPr sz="731"/>
            </a:lvl8pPr>
            <a:lvl9pPr marL="2972532" indent="0">
              <a:buNone/>
              <a:defRPr sz="7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375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646" y="4800600"/>
            <a:ext cx="5943600" cy="566738"/>
          </a:xfrm>
        </p:spPr>
        <p:txBody>
          <a:bodyPr anchor="b"/>
          <a:lstStyle>
            <a:lvl1pPr algn="l">
              <a:defRPr sz="16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/>
          <a:lstStyle>
            <a:lvl1pPr marL="0" indent="0">
              <a:buNone/>
              <a:defRPr sz="2601"/>
            </a:lvl1pPr>
            <a:lvl2pPr marL="371566" indent="0">
              <a:buNone/>
              <a:defRPr sz="2276"/>
            </a:lvl2pPr>
            <a:lvl3pPr marL="743133" indent="0">
              <a:buNone/>
              <a:defRPr sz="1950"/>
            </a:lvl3pPr>
            <a:lvl4pPr marL="1114699" indent="0">
              <a:buNone/>
              <a:defRPr sz="1625"/>
            </a:lvl4pPr>
            <a:lvl5pPr marL="1486266" indent="0">
              <a:buNone/>
              <a:defRPr sz="1625"/>
            </a:lvl5pPr>
            <a:lvl6pPr marL="1857832" indent="0">
              <a:buNone/>
              <a:defRPr sz="1625"/>
            </a:lvl6pPr>
            <a:lvl7pPr marL="2229399" indent="0">
              <a:buNone/>
              <a:defRPr sz="1625"/>
            </a:lvl7pPr>
            <a:lvl8pPr marL="2600965" indent="0">
              <a:buNone/>
              <a:defRPr sz="1625"/>
            </a:lvl8pPr>
            <a:lvl9pPr marL="2972532" indent="0">
              <a:buNone/>
              <a:defRPr sz="16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646" y="5367338"/>
            <a:ext cx="5943600" cy="804862"/>
          </a:xfrm>
        </p:spPr>
        <p:txBody>
          <a:bodyPr/>
          <a:lstStyle>
            <a:lvl1pPr marL="0" indent="0">
              <a:buNone/>
              <a:defRPr sz="1138"/>
            </a:lvl1pPr>
            <a:lvl2pPr marL="371566" indent="0">
              <a:buNone/>
              <a:defRPr sz="975"/>
            </a:lvl2pPr>
            <a:lvl3pPr marL="743133" indent="0">
              <a:buNone/>
              <a:defRPr sz="813"/>
            </a:lvl3pPr>
            <a:lvl4pPr marL="1114699" indent="0">
              <a:buNone/>
              <a:defRPr sz="731"/>
            </a:lvl4pPr>
            <a:lvl5pPr marL="1486266" indent="0">
              <a:buNone/>
              <a:defRPr sz="731"/>
            </a:lvl5pPr>
            <a:lvl6pPr marL="1857832" indent="0">
              <a:buNone/>
              <a:defRPr sz="731"/>
            </a:lvl6pPr>
            <a:lvl7pPr marL="2229399" indent="0">
              <a:buNone/>
              <a:defRPr sz="731"/>
            </a:lvl7pPr>
            <a:lvl8pPr marL="2600965" indent="0">
              <a:buNone/>
              <a:defRPr sz="731"/>
            </a:lvl8pPr>
            <a:lvl9pPr marL="2972532" indent="0">
              <a:buNone/>
              <a:defRPr sz="73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911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85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2019/8/19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3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076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C91B90-7448-4CC5-8652-D78BDFBFEF36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76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Doc. number to be entered by "Header and Footer"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076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 b="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94EB703-E9A0-41F3-9D29-1E4933A1C1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DDDDD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2019/8/19</a:t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1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b="0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49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defTabSz="743133" rtl="0" eaLnBrk="1" latinLnBrk="0" hangingPunct="1">
        <a:spcBef>
          <a:spcPct val="0"/>
        </a:spcBef>
        <a:buNone/>
        <a:defRPr sz="35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8675" indent="-278675" algn="l" defTabSz="743133" rtl="0" eaLnBrk="1" latinLnBrk="0" hangingPunct="1">
        <a:spcBef>
          <a:spcPct val="20000"/>
        </a:spcBef>
        <a:buFont typeface="Arial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03795" indent="-232229" algn="l" defTabSz="743133" rtl="0" eaLnBrk="1" latinLnBrk="0" hangingPunct="1">
        <a:spcBef>
          <a:spcPct val="20000"/>
        </a:spcBef>
        <a:buFont typeface="Arial" pitchFamily="34" charset="0"/>
        <a:buChar char="–"/>
        <a:defRPr sz="2276" kern="1200">
          <a:solidFill>
            <a:schemeClr val="tx1"/>
          </a:solidFill>
          <a:latin typeface="+mn-lt"/>
          <a:ea typeface="+mn-ea"/>
          <a:cs typeface="+mn-cs"/>
        </a:defRPr>
      </a:lvl2pPr>
      <a:lvl3pPr marL="928916" indent="-185783" algn="l" defTabSz="743133" rtl="0" eaLnBrk="1" latinLnBrk="0" hangingPunct="1">
        <a:spcBef>
          <a:spcPct val="20000"/>
        </a:spcBef>
        <a:buFont typeface="Arial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3" indent="-185783" algn="l" defTabSz="743133" rtl="0" eaLnBrk="1" latinLnBrk="0" hangingPunct="1">
        <a:spcBef>
          <a:spcPct val="20000"/>
        </a:spcBef>
        <a:buFont typeface="Arial" pitchFamily="34" charset="0"/>
        <a:buChar char="–"/>
        <a:defRPr sz="1625" kern="1200">
          <a:solidFill>
            <a:schemeClr val="tx1"/>
          </a:solidFill>
          <a:latin typeface="+mn-lt"/>
          <a:ea typeface="+mn-ea"/>
          <a:cs typeface="+mn-cs"/>
        </a:defRPr>
      </a:lvl4pPr>
      <a:lvl5pPr marL="1672049" indent="-185783" algn="l" defTabSz="743133" rtl="0" eaLnBrk="1" latinLnBrk="0" hangingPunct="1">
        <a:spcBef>
          <a:spcPct val="20000"/>
        </a:spcBef>
        <a:buFont typeface="Arial" pitchFamily="34" charset="0"/>
        <a:buChar char="»"/>
        <a:defRPr sz="1625" kern="1200">
          <a:solidFill>
            <a:schemeClr val="tx1"/>
          </a:solidFill>
          <a:latin typeface="+mn-lt"/>
          <a:ea typeface="+mn-ea"/>
          <a:cs typeface="+mn-cs"/>
        </a:defRPr>
      </a:lvl5pPr>
      <a:lvl6pPr marL="2043615" indent="-185783" algn="l" defTabSz="743133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5182" indent="-185783" algn="l" defTabSz="743133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748" indent="-185783" algn="l" defTabSz="743133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8315" indent="-185783" algn="l" defTabSz="743133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566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3133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699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6266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832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9399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965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2532" algn="l" defTabSz="74313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jpeg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jpeg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261" y="737000"/>
            <a:ext cx="3803913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276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分子力</a:t>
            </a:r>
            <a:r>
              <a:rPr lang="zh-CN" altLang="en-US" sz="2276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的起源和性质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" y="1222869"/>
            <a:ext cx="6602243" cy="137914"/>
            <a:chOff x="0" y="685594"/>
            <a:chExt cx="8123722" cy="16969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0" y="685594"/>
              <a:ext cx="8123722" cy="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0" y="685594"/>
              <a:ext cx="4562375" cy="16969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63" b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22138" y="1541674"/>
            <a:ext cx="8895304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276" dirty="0">
                <a:solidFill>
                  <a:prstClr val="black"/>
                </a:solidFill>
                <a:ea typeface="微软雅黑" pitchFamily="34" charset="-122"/>
              </a:rPr>
              <a:t>按照现代物理学理论，分子（或原子）由带正电的原子核和绕核运动的带负电的电子组成，绕核运动的电子在核外形成电子云．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1" t="54111" r="24238" b="5547"/>
          <a:stretch/>
        </p:blipFill>
        <p:spPr bwMode="auto">
          <a:xfrm>
            <a:off x="489602" y="2826233"/>
            <a:ext cx="2601002" cy="2529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208122" y="2655106"/>
            <a:ext cx="619253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276" dirty="0">
                <a:solidFill>
                  <a:srgbClr val="00B0F0"/>
                </a:solidFill>
                <a:latin typeface="Cambria Math"/>
                <a:ea typeface="微软雅黑" pitchFamily="34" charset="-122"/>
              </a:rPr>
              <a:t>◊ </a:t>
            </a:r>
            <a:r>
              <a:rPr lang="zh-CN" altLang="en-US" sz="2276" dirty="0">
                <a:solidFill>
                  <a:prstClr val="black"/>
                </a:solidFill>
                <a:ea typeface="微软雅黑" pitchFamily="34" charset="-122"/>
              </a:rPr>
              <a:t>分子之间的</a:t>
            </a:r>
            <a:r>
              <a:rPr lang="zh-CN" altLang="en-US" sz="2276" dirty="0">
                <a:solidFill>
                  <a:srgbClr val="FF0000"/>
                </a:solidFill>
                <a:ea typeface="微软雅黑" pitchFamily="34" charset="-122"/>
              </a:rPr>
              <a:t>吸引力</a:t>
            </a:r>
            <a:r>
              <a:rPr lang="zh-CN" altLang="en-US" sz="2276" dirty="0">
                <a:solidFill>
                  <a:prstClr val="black"/>
                </a:solidFill>
                <a:ea typeface="微软雅黑" pitchFamily="34" charset="-122"/>
              </a:rPr>
              <a:t>起源于</a:t>
            </a:r>
            <a:r>
              <a:rPr lang="zh-CN" altLang="en-US" sz="2276" dirty="0">
                <a:solidFill>
                  <a:srgbClr val="FF0000"/>
                </a:solidFill>
                <a:ea typeface="微软雅黑" pitchFamily="34" charset="-122"/>
              </a:rPr>
              <a:t>带电粒子间的静电力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2488" y="5169356"/>
            <a:ext cx="5548791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276" dirty="0">
                <a:solidFill>
                  <a:srgbClr val="00B0F0"/>
                </a:solidFill>
                <a:latin typeface="Cambria Math"/>
                <a:ea typeface="微软雅黑" pitchFamily="34" charset="-122"/>
              </a:rPr>
              <a:t>◊ </a:t>
            </a:r>
            <a:r>
              <a:rPr lang="zh-CN" altLang="en-US" sz="2276" dirty="0">
                <a:solidFill>
                  <a:prstClr val="black"/>
                </a:solidFill>
                <a:ea typeface="微软雅黑" pitchFamily="34" charset="-122"/>
              </a:rPr>
              <a:t>分子之间的</a:t>
            </a:r>
            <a:r>
              <a:rPr lang="zh-CN" altLang="en-US" sz="2276" dirty="0">
                <a:solidFill>
                  <a:srgbClr val="0000FF"/>
                </a:solidFill>
                <a:ea typeface="微软雅黑" pitchFamily="34" charset="-122"/>
              </a:rPr>
              <a:t>排斥力</a:t>
            </a:r>
            <a:r>
              <a:rPr lang="zh-CN" altLang="en-US" sz="2276" dirty="0">
                <a:solidFill>
                  <a:prstClr val="black"/>
                </a:solidFill>
                <a:ea typeface="微软雅黑" pitchFamily="34" charset="-122"/>
              </a:rPr>
              <a:t>主要起源于</a:t>
            </a:r>
            <a:r>
              <a:rPr lang="zh-CN" altLang="en-US" sz="2276" dirty="0">
                <a:solidFill>
                  <a:srgbClr val="0000FF"/>
                </a:solidFill>
                <a:ea typeface="微软雅黑" pitchFamily="34" charset="-122"/>
              </a:rPr>
              <a:t>泡利原理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800611" y="3077870"/>
            <a:ext cx="819304" cy="1001108"/>
            <a:chOff x="4870276" y="4933492"/>
            <a:chExt cx="1008112" cy="1231812"/>
          </a:xfrm>
        </p:grpSpPr>
        <p:sp>
          <p:nvSpPr>
            <p:cNvPr id="11" name="椭圆 10"/>
            <p:cNvSpPr/>
            <p:nvPr/>
          </p:nvSpPr>
          <p:spPr>
            <a:xfrm>
              <a:off x="5014292" y="5373216"/>
              <a:ext cx="288032" cy="288032"/>
            </a:xfrm>
            <a:prstGeom prst="ellipse">
              <a:avLst/>
            </a:prstGeom>
            <a:gradFill flip="none" rotWithShape="1">
              <a:gsLst>
                <a:gs pos="2000">
                  <a:schemeClr val="bg1"/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63" b="0">
                <a:solidFill>
                  <a:prstClr val="white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590356" y="5165576"/>
              <a:ext cx="288032" cy="288032"/>
            </a:xfrm>
            <a:prstGeom prst="ellipse">
              <a:avLst/>
            </a:prstGeom>
            <a:gradFill flip="none" rotWithShape="1">
              <a:gsLst>
                <a:gs pos="2000">
                  <a:schemeClr val="bg1"/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63" b="0">
                <a:solidFill>
                  <a:prstClr val="white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094684" y="5309592"/>
              <a:ext cx="720080" cy="720080"/>
            </a:xfrm>
            <a:prstGeom prst="ellipse">
              <a:avLst/>
            </a:prstGeom>
            <a:gradFill>
              <a:gsLst>
                <a:gs pos="2000">
                  <a:schemeClr val="bg1">
                    <a:alpha val="70000"/>
                  </a:schemeClr>
                </a:gs>
                <a:gs pos="100000">
                  <a:srgbClr val="6600FF"/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63" b="0">
                <a:solidFill>
                  <a:prstClr val="white"/>
                </a:solidFill>
              </a:endParaRPr>
            </a:p>
          </p:txBody>
        </p:sp>
        <p:sp>
          <p:nvSpPr>
            <p:cNvPr id="13" name="加号 12"/>
            <p:cNvSpPr/>
            <p:nvPr/>
          </p:nvSpPr>
          <p:spPr>
            <a:xfrm>
              <a:off x="4870276" y="5085184"/>
              <a:ext cx="224408" cy="22440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63" b="0">
                <a:solidFill>
                  <a:prstClr val="white"/>
                </a:solidFill>
              </a:endParaRPr>
            </a:p>
          </p:txBody>
        </p:sp>
        <p:sp>
          <p:nvSpPr>
            <p:cNvPr id="17" name="加号 16"/>
            <p:cNvSpPr/>
            <p:nvPr/>
          </p:nvSpPr>
          <p:spPr>
            <a:xfrm>
              <a:off x="5527721" y="4933492"/>
              <a:ext cx="224408" cy="22440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63" b="0">
                <a:solidFill>
                  <a:prstClr val="white"/>
                </a:solidFill>
              </a:endParaRPr>
            </a:p>
          </p:txBody>
        </p:sp>
        <p:sp>
          <p:nvSpPr>
            <p:cNvPr id="15" name="减号 14"/>
            <p:cNvSpPr/>
            <p:nvPr/>
          </p:nvSpPr>
          <p:spPr>
            <a:xfrm>
              <a:off x="5400437" y="6093296"/>
              <a:ext cx="225397" cy="72008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63" b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55752" y="4140615"/>
            <a:ext cx="720136" cy="1002088"/>
            <a:chOff x="5712378" y="5389349"/>
            <a:chExt cx="886090" cy="1233018"/>
          </a:xfrm>
        </p:grpSpPr>
        <p:sp>
          <p:nvSpPr>
            <p:cNvPr id="22" name="椭圆 21"/>
            <p:cNvSpPr/>
            <p:nvPr/>
          </p:nvSpPr>
          <p:spPr>
            <a:xfrm>
              <a:off x="6310436" y="5805264"/>
              <a:ext cx="288032" cy="288032"/>
            </a:xfrm>
            <a:prstGeom prst="ellipse">
              <a:avLst/>
            </a:prstGeom>
            <a:gradFill flip="none" rotWithShape="1">
              <a:gsLst>
                <a:gs pos="2000">
                  <a:schemeClr val="bg1"/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63" b="0">
                <a:solidFill>
                  <a:prstClr val="white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712378" y="5774985"/>
              <a:ext cx="720080" cy="720080"/>
            </a:xfrm>
            <a:prstGeom prst="ellipse">
              <a:avLst/>
            </a:prstGeom>
            <a:gradFill>
              <a:gsLst>
                <a:gs pos="2000">
                  <a:schemeClr val="bg1">
                    <a:alpha val="70000"/>
                  </a:schemeClr>
                </a:gs>
                <a:gs pos="100000">
                  <a:srgbClr val="6600FF"/>
                </a:gs>
              </a:gsLst>
              <a:path path="circle">
                <a:fillToRect l="50000" t="50000" r="50000" b="50000"/>
              </a:path>
            </a:gradFill>
            <a:ln w="19050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63" b="0">
                <a:solidFill>
                  <a:prstClr val="white"/>
                </a:solidFill>
              </a:endParaRPr>
            </a:p>
          </p:txBody>
        </p:sp>
        <p:sp>
          <p:nvSpPr>
            <p:cNvPr id="24" name="加号 23"/>
            <p:cNvSpPr/>
            <p:nvPr/>
          </p:nvSpPr>
          <p:spPr>
            <a:xfrm>
              <a:off x="5888206" y="5389349"/>
              <a:ext cx="224408" cy="22440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63" b="0">
                <a:solidFill>
                  <a:prstClr val="white"/>
                </a:solidFill>
              </a:endParaRPr>
            </a:p>
          </p:txBody>
        </p:sp>
        <p:sp>
          <p:nvSpPr>
            <p:cNvPr id="25" name="加号 24"/>
            <p:cNvSpPr/>
            <p:nvPr/>
          </p:nvSpPr>
          <p:spPr>
            <a:xfrm>
              <a:off x="6342248" y="5504928"/>
              <a:ext cx="224408" cy="224408"/>
            </a:xfrm>
            <a:prstGeom prst="mathPl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63" b="0">
                <a:solidFill>
                  <a:prstClr val="white"/>
                </a:solidFill>
              </a:endParaRPr>
            </a:p>
          </p:txBody>
        </p:sp>
        <p:sp>
          <p:nvSpPr>
            <p:cNvPr id="26" name="减号 25"/>
            <p:cNvSpPr/>
            <p:nvPr/>
          </p:nvSpPr>
          <p:spPr>
            <a:xfrm>
              <a:off x="5878388" y="6550359"/>
              <a:ext cx="225397" cy="72008"/>
            </a:xfrm>
            <a:prstGeom prst="mathMinus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63" b="0">
                <a:solidFill>
                  <a:prstClr val="white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5856394" y="5662781"/>
              <a:ext cx="288032" cy="288032"/>
            </a:xfrm>
            <a:prstGeom prst="ellipse">
              <a:avLst/>
            </a:prstGeom>
            <a:gradFill flip="none" rotWithShape="1">
              <a:gsLst>
                <a:gs pos="2000">
                  <a:schemeClr val="bg1"/>
                </a:gs>
                <a:gs pos="100000">
                  <a:srgbClr val="00B0F0"/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63" b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46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A34D3D-8F39-497B-8EC9-35232DE803C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5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</a:t>
            </a:fld>
            <a:endParaRPr lang="zh-CN" altLang="en-US" sz="1400" dirty="0"/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2238375" y="2708275"/>
          <a:ext cx="22494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r:id="rId3" imgW="735965" imgH="393700" progId="Equations">
                  <p:embed/>
                </p:oleObj>
              </mc:Choice>
              <mc:Fallback>
                <p:oleObj r:id="rId3" imgW="735965" imgH="393700" progId="Equations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8375" y="2708275"/>
                        <a:ext cx="2249488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524500" y="2968625"/>
          <a:ext cx="13573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r:id="rId5" imgW="317500" imgH="152400" progId="Equations">
                  <p:embed/>
                </p:oleObj>
              </mc:Choice>
              <mc:Fallback>
                <p:oleObj r:id="rId5" imgW="317500" imgH="152400" progId="Equations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4500" y="2968625"/>
                        <a:ext cx="1357313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88950" y="1052513"/>
            <a:ext cx="67151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分子之间的相互作用力：</a:t>
            </a:r>
          </a:p>
        </p:txBody>
      </p:sp>
      <p:sp>
        <p:nvSpPr>
          <p:cNvPr id="11" name="圆角矩形标注 10"/>
          <p:cNvSpPr/>
          <p:nvPr/>
        </p:nvSpPr>
        <p:spPr bwMode="auto">
          <a:xfrm>
            <a:off x="2595563" y="3922713"/>
            <a:ext cx="960438" cy="561975"/>
          </a:xfrm>
          <a:prstGeom prst="wedgeRoundRectCallout">
            <a:avLst>
              <a:gd name="adj1" fmla="val -3286"/>
              <a:gd name="adj2" fmla="val -8875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斥力</a:t>
            </a:r>
          </a:p>
        </p:txBody>
      </p:sp>
      <p:sp>
        <p:nvSpPr>
          <p:cNvPr id="12" name="圆角矩形标注 11"/>
          <p:cNvSpPr/>
          <p:nvPr/>
        </p:nvSpPr>
        <p:spPr bwMode="auto">
          <a:xfrm>
            <a:off x="4095750" y="3914775"/>
            <a:ext cx="960438" cy="561975"/>
          </a:xfrm>
          <a:prstGeom prst="wedgeRoundRectCallout">
            <a:avLst>
              <a:gd name="adj1" fmla="val -33569"/>
              <a:gd name="adj2" fmla="val -8875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引力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A34D3D-8F39-497B-8EC9-35232DE803C1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2019/8/19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0179" name="灯片编号占位符 2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2"/>
          <p:cNvSpPr/>
          <p:nvPr/>
        </p:nvSpPr>
        <p:spPr bwMode="auto">
          <a:xfrm>
            <a:off x="3360738" y="1449388"/>
            <a:ext cx="3549650" cy="2103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02" y="736"/>
              </a:cxn>
              <a:cxn ang="0">
                <a:pos x="621" y="1151"/>
              </a:cxn>
              <a:cxn ang="0">
                <a:pos x="1393" y="1278"/>
              </a:cxn>
              <a:cxn ang="0">
                <a:pos x="2236" y="1325"/>
              </a:cxn>
            </a:cxnLst>
            <a:rect l="0" t="0" r="r" b="b"/>
            <a:pathLst>
              <a:path w="2236" h="1325">
                <a:moveTo>
                  <a:pt x="0" y="0"/>
                </a:moveTo>
                <a:cubicBezTo>
                  <a:pt x="50" y="121"/>
                  <a:pt x="199" y="544"/>
                  <a:pt x="302" y="736"/>
                </a:cubicBezTo>
                <a:cubicBezTo>
                  <a:pt x="405" y="928"/>
                  <a:pt x="439" y="1061"/>
                  <a:pt x="621" y="1151"/>
                </a:cubicBezTo>
                <a:cubicBezTo>
                  <a:pt x="803" y="1241"/>
                  <a:pt x="1124" y="1249"/>
                  <a:pt x="1393" y="1278"/>
                </a:cubicBezTo>
                <a:cubicBezTo>
                  <a:pt x="1662" y="1307"/>
                  <a:pt x="2096" y="1318"/>
                  <a:pt x="2236" y="1325"/>
                </a:cubicBezTo>
              </a:path>
            </a:pathLst>
          </a:custGeom>
          <a:noFill/>
          <a:ln w="38100" cmpd="sng">
            <a:solidFill>
              <a:srgbClr val="9900CC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Freeform 3"/>
          <p:cNvSpPr/>
          <p:nvPr/>
        </p:nvSpPr>
        <p:spPr bwMode="auto">
          <a:xfrm>
            <a:off x="3195638" y="4097338"/>
            <a:ext cx="3671888" cy="1543050"/>
          </a:xfrm>
          <a:custGeom>
            <a:avLst/>
            <a:gdLst/>
            <a:ahLst/>
            <a:cxnLst>
              <a:cxn ang="0">
                <a:pos x="0" y="972"/>
              </a:cxn>
              <a:cxn ang="0">
                <a:pos x="315" y="564"/>
              </a:cxn>
              <a:cxn ang="0">
                <a:pos x="711" y="288"/>
              </a:cxn>
              <a:cxn ang="0">
                <a:pos x="1359" y="72"/>
              </a:cxn>
              <a:cxn ang="0">
                <a:pos x="2126" y="0"/>
              </a:cxn>
            </a:cxnLst>
            <a:rect l="0" t="0" r="r" b="b"/>
            <a:pathLst>
              <a:path w="2126" h="972">
                <a:moveTo>
                  <a:pt x="0" y="972"/>
                </a:moveTo>
                <a:cubicBezTo>
                  <a:pt x="53" y="904"/>
                  <a:pt x="197" y="678"/>
                  <a:pt x="315" y="564"/>
                </a:cubicBezTo>
                <a:cubicBezTo>
                  <a:pt x="433" y="450"/>
                  <a:pt x="537" y="370"/>
                  <a:pt x="711" y="288"/>
                </a:cubicBezTo>
                <a:cubicBezTo>
                  <a:pt x="885" y="206"/>
                  <a:pt x="1123" y="120"/>
                  <a:pt x="1359" y="72"/>
                </a:cubicBezTo>
                <a:cubicBezTo>
                  <a:pt x="1595" y="24"/>
                  <a:pt x="1966" y="15"/>
                  <a:pt x="2126" y="0"/>
                </a:cubicBezTo>
              </a:path>
            </a:pathLst>
          </a:custGeom>
          <a:noFill/>
          <a:ln w="38100" cmpd="sng">
            <a:solidFill>
              <a:srgbClr val="996600"/>
            </a:solidFill>
            <a:prstDash val="solid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Freeform 4"/>
          <p:cNvSpPr/>
          <p:nvPr/>
        </p:nvSpPr>
        <p:spPr bwMode="auto">
          <a:xfrm>
            <a:off x="3275013" y="1952625"/>
            <a:ext cx="3665538" cy="2390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33" y="870"/>
              </a:cxn>
              <a:cxn ang="0">
                <a:pos x="348" y="1176"/>
              </a:cxn>
              <a:cxn ang="0">
                <a:pos x="473" y="1319"/>
              </a:cxn>
              <a:cxn ang="0">
                <a:pos x="617" y="1355"/>
              </a:cxn>
              <a:cxn ang="0">
                <a:pos x="941" y="1229"/>
              </a:cxn>
              <a:cxn ang="0">
                <a:pos x="1193" y="1130"/>
              </a:cxn>
              <a:cxn ang="0">
                <a:pos x="1490" y="1085"/>
              </a:cxn>
              <a:cxn ang="0">
                <a:pos x="1724" y="1067"/>
              </a:cxn>
              <a:cxn ang="0">
                <a:pos x="2264" y="1058"/>
              </a:cxn>
            </a:cxnLst>
            <a:rect l="0" t="0" r="r" b="b"/>
            <a:pathLst>
              <a:path w="2264" h="1370">
                <a:moveTo>
                  <a:pt x="0" y="0"/>
                </a:moveTo>
                <a:cubicBezTo>
                  <a:pt x="41" y="145"/>
                  <a:pt x="175" y="674"/>
                  <a:pt x="233" y="870"/>
                </a:cubicBezTo>
                <a:cubicBezTo>
                  <a:pt x="291" y="1066"/>
                  <a:pt x="308" y="1101"/>
                  <a:pt x="348" y="1176"/>
                </a:cubicBezTo>
                <a:cubicBezTo>
                  <a:pt x="388" y="1251"/>
                  <a:pt x="428" y="1289"/>
                  <a:pt x="473" y="1319"/>
                </a:cubicBezTo>
                <a:cubicBezTo>
                  <a:pt x="518" y="1349"/>
                  <a:pt x="539" y="1370"/>
                  <a:pt x="617" y="1355"/>
                </a:cubicBezTo>
                <a:cubicBezTo>
                  <a:pt x="695" y="1340"/>
                  <a:pt x="845" y="1266"/>
                  <a:pt x="941" y="1229"/>
                </a:cubicBezTo>
                <a:cubicBezTo>
                  <a:pt x="1037" y="1192"/>
                  <a:pt x="1102" y="1154"/>
                  <a:pt x="1193" y="1130"/>
                </a:cubicBezTo>
                <a:cubicBezTo>
                  <a:pt x="1284" y="1106"/>
                  <a:pt x="1402" y="1095"/>
                  <a:pt x="1490" y="1085"/>
                </a:cubicBezTo>
                <a:cubicBezTo>
                  <a:pt x="1578" y="1075"/>
                  <a:pt x="1595" y="1072"/>
                  <a:pt x="1724" y="1067"/>
                </a:cubicBezTo>
                <a:cubicBezTo>
                  <a:pt x="1853" y="1062"/>
                  <a:pt x="2152" y="1060"/>
                  <a:pt x="2264" y="1058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546350" y="3697288"/>
            <a:ext cx="5329238" cy="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tailEnd type="stealth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V="1">
            <a:off x="3051175" y="1176338"/>
            <a:ext cx="0" cy="4681538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tailEnd type="stealth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3698875" y="2255838"/>
            <a:ext cx="1588" cy="1443038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0186" name="Text Box 8"/>
          <p:cNvSpPr txBox="1"/>
          <p:nvPr/>
        </p:nvSpPr>
        <p:spPr>
          <a:xfrm>
            <a:off x="3051175" y="960438"/>
            <a:ext cx="86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800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665663" y="2781300"/>
            <a:ext cx="8636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i="1" kern="1200" cap="none" spc="0" normalizeH="0" baseline="-2500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zh-CN" altLang="en-US" kern="1200" cap="none" spc="0" normalizeH="0" baseline="-5000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斥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057650" y="4706938"/>
            <a:ext cx="863600" cy="808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i="1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kern="1200" cap="none" spc="0" normalizeH="0" baseline="-5000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</a:t>
            </a:r>
          </a:p>
          <a:p>
            <a:pPr marR="0" defTabSz="914400" eaLnBrk="1" hangingPunct="1">
              <a:buClrTx/>
              <a:buSzTx/>
              <a:buFontTx/>
              <a:defRPr/>
            </a:pPr>
            <a:endParaRPr kumimoji="0" lang="zh-CN" altLang="en-US" kern="1200" cap="none" spc="0" normalizeH="0" baseline="-25000" noProof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698875" y="3194050"/>
            <a:ext cx="863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b="0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</a:t>
            </a:r>
            <a:r>
              <a:rPr kumimoji="0" lang="en-US" altLang="zh-CN" b="0" kern="1200" cap="none" spc="0" normalizeH="0" baseline="-2500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690813" y="3624263"/>
            <a:ext cx="863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en-US" altLang="zh-CN" kern="1200" cap="none" spc="0" normalizeH="0" baseline="0" noProof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endParaRPr kumimoji="0" lang="en-US" altLang="zh-CN" kern="1200" cap="none" spc="0" normalizeH="0" baseline="-25000" noProof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947025" y="3338513"/>
            <a:ext cx="8636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hlink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hlink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hlink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hlink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hlink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hlink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3625850" y="3625850"/>
            <a:ext cx="144463" cy="1444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338513" y="1538288"/>
            <a:ext cx="0" cy="2160588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9" name="Freeform 19"/>
          <p:cNvSpPr/>
          <p:nvPr/>
        </p:nvSpPr>
        <p:spPr bwMode="auto">
          <a:xfrm>
            <a:off x="3270250" y="3633788"/>
            <a:ext cx="71438" cy="1871663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1149"/>
              </a:cxn>
            </a:cxnLst>
            <a:rect l="0" t="0" r="r" b="b"/>
            <a:pathLst>
              <a:path w="22" h="1149">
                <a:moveTo>
                  <a:pt x="22" y="0"/>
                </a:moveTo>
                <a:lnTo>
                  <a:pt x="0" y="1149"/>
                </a:lnTo>
              </a:path>
            </a:pathLst>
          </a:custGeom>
          <a:noFill/>
          <a:ln w="38100">
            <a:solidFill>
              <a:srgbClr val="0000CC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265488" y="2330450"/>
            <a:ext cx="144463" cy="1444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140325" y="3408363"/>
            <a:ext cx="0" cy="360363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head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140325" y="3552825"/>
            <a:ext cx="0" cy="790575"/>
          </a:xfrm>
          <a:prstGeom prst="line">
            <a:avLst/>
          </a:prstGeom>
          <a:noFill/>
          <a:ln w="38100">
            <a:solidFill>
              <a:srgbClr val="0000CC"/>
            </a:solidFill>
            <a:prstDash val="dash"/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067300" y="3854450"/>
            <a:ext cx="144463" cy="144463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0" name="Group 32"/>
          <p:cNvGrpSpPr/>
          <p:nvPr/>
        </p:nvGrpSpPr>
        <p:grpSpPr>
          <a:xfrm>
            <a:off x="4470400" y="4214813"/>
            <a:ext cx="5435600" cy="1727200"/>
            <a:chOff x="2018" y="2886"/>
            <a:chExt cx="3424" cy="1088"/>
          </a:xfrm>
        </p:grpSpPr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2290" y="3564"/>
              <a:ext cx="315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defRPr/>
              </a:pPr>
              <a:r>
                <a:rPr kumimoji="0" lang="en-US" altLang="zh-CN" sz="3600" i="1" kern="1200" cap="none" spc="0" normalizeH="0" baseline="0" noProof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zh-CN" altLang="en-US" sz="3600" kern="1200" cap="none" spc="0" normalizeH="0" baseline="-25000" noProof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分</a:t>
              </a:r>
              <a:r>
                <a:rPr kumimoji="0" lang="zh-CN" altLang="en-US" sz="3600" kern="1200" cap="none" spc="0" normalizeH="0" baseline="0" noProof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表示合力</a:t>
              </a:r>
              <a:r>
                <a:rPr kumimoji="0" lang="en-US" altLang="zh-CN" sz="3600" kern="1200" cap="none" spc="0" normalizeH="0" baseline="0" noProof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3600" kern="1200" cap="none" spc="0" normalizeH="0" baseline="0" noProof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即分子力</a:t>
              </a:r>
              <a:r>
                <a:rPr kumimoji="0" lang="en-US" altLang="zh-CN" sz="3600" kern="1200" cap="none" spc="0" normalizeH="0" baseline="0" noProof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 flipH="1" flipV="1">
              <a:off x="2018" y="2886"/>
              <a:ext cx="788" cy="72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2595563" y="357188"/>
            <a:ext cx="44513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分子力随分子间距的变化图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9" name="Object 2"/>
          <p:cNvGraphicFramePr>
            <a:graphicFrameLocks noChangeAspect="1"/>
          </p:cNvGraphicFramePr>
          <p:nvPr/>
        </p:nvGraphicFramePr>
        <p:xfrm>
          <a:off x="1452563" y="3286125"/>
          <a:ext cx="67802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r:id="rId3" imgW="1981200" imgH="469900" progId="Equations">
                  <p:embed/>
                </p:oleObj>
              </mc:Choice>
              <mc:Fallback>
                <p:oleObj r:id="rId3" imgW="1981200" imgH="469900" progId="Equations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2563" y="3286125"/>
                        <a:ext cx="6780212" cy="12858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667000" y="1071563"/>
          <a:ext cx="378618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r:id="rId5" imgW="951865" imgH="241300" progId="Equations">
                  <p:embed/>
                </p:oleObj>
              </mc:Choice>
              <mc:Fallback>
                <p:oleObj r:id="rId5" imgW="951865" imgH="241300" progId="Equations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67000" y="1071563"/>
                        <a:ext cx="3786188" cy="7651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3810000" y="2071688"/>
          <a:ext cx="224948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7" imgW="735965" imgH="393700" progId="Equations">
                  <p:embed/>
                </p:oleObj>
              </mc:Choice>
              <mc:Fallback>
                <p:oleObj r:id="rId7" imgW="735965" imgH="393700" progId="Equations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0" y="2071688"/>
                        <a:ext cx="2249488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524000" y="4643438"/>
          <a:ext cx="200025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9" imgW="584200" imgH="393700" progId="Equations">
                  <p:embed/>
                </p:oleObj>
              </mc:Choice>
              <mc:Fallback>
                <p:oleObj r:id="rId9" imgW="584200" imgH="393700" progId="Equations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4643438"/>
                        <a:ext cx="2000250" cy="107791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5667375" y="4714875"/>
          <a:ext cx="19573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11" imgW="571500" imgH="393700" progId="Equations">
                  <p:embed/>
                </p:oleObj>
              </mc:Choice>
              <mc:Fallback>
                <p:oleObj r:id="rId11" imgW="571500" imgH="393700" progId="Equations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67375" y="4714875"/>
                        <a:ext cx="1957388" cy="107791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新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549275"/>
            <a:ext cx="4133850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7110" name="Text Box 6"/>
          <p:cNvSpPr txBox="1"/>
          <p:nvPr/>
        </p:nvSpPr>
        <p:spPr>
          <a:xfrm>
            <a:off x="0" y="1125538"/>
            <a:ext cx="6048375" cy="1544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在平衡位置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处，分子力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f(r)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 0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</a:p>
          <a:p>
            <a:pPr marL="0" lvl="0" indent="0" eaLnBrk="1" hangingPunct="1">
              <a:buNone/>
            </a:pP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= 0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处的势能有极小值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</a:p>
          <a:p>
            <a:pPr marL="0" lvl="0" indent="0" eaLnBrk="1" hangingPunct="1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它是负的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989" name="Rectangle 5"/>
          <p:cNvSpPr/>
          <p:nvPr/>
        </p:nvSpPr>
        <p:spPr>
          <a:xfrm>
            <a:off x="128588" y="2803525"/>
            <a:ext cx="6048375" cy="192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＞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处，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f(r)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，势能曲线斜率是正的，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这时是吸引力 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0" name="Rectangle 6"/>
          <p:cNvSpPr/>
          <p:nvPr/>
        </p:nvSpPr>
        <p:spPr>
          <a:xfrm>
            <a:off x="128588" y="4460875"/>
            <a:ext cx="6048375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处，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f(r)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，势能曲线斜率是负的，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这时是斥力  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1" name="Rectangle 7"/>
          <p:cNvSpPr/>
          <p:nvPr/>
        </p:nvSpPr>
        <p:spPr>
          <a:xfrm>
            <a:off x="1497013" y="238125"/>
            <a:ext cx="6613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分子作用力曲线所对应的互作用势能曲线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/>
      <p:bldP spid="41989" grpId="0"/>
      <p:bldP spid="419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新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13" y="692150"/>
            <a:ext cx="4133850" cy="525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1141" name="Line 5"/>
          <p:cNvSpPr/>
          <p:nvPr/>
        </p:nvSpPr>
        <p:spPr>
          <a:xfrm>
            <a:off x="3873500" y="4149725"/>
            <a:ext cx="29511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1142" name="Rectangle 6"/>
          <p:cNvSpPr/>
          <p:nvPr/>
        </p:nvSpPr>
        <p:spPr>
          <a:xfrm>
            <a:off x="992188" y="260350"/>
            <a:ext cx="5899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None/>
            </a:pPr>
            <a:r>
              <a:rPr lang="zh-CN" altLang="en-US" sz="2800" b="1" dirty="0">
                <a:solidFill>
                  <a:schemeClr val="tx2"/>
                </a:solidFill>
              </a:rPr>
              <a:t>根据势能曲线讨论两分子碰撞的情况</a:t>
            </a:r>
          </a:p>
        </p:txBody>
      </p:sp>
      <p:sp>
        <p:nvSpPr>
          <p:cNvPr id="91146" name="Text Box 10"/>
          <p:cNvSpPr txBox="1"/>
          <p:nvPr/>
        </p:nvSpPr>
        <p:spPr>
          <a:xfrm>
            <a:off x="6034088" y="4149725"/>
            <a:ext cx="86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k0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6465888" y="4149725"/>
            <a:ext cx="0" cy="719138"/>
            <a:chOff x="4073" y="2614"/>
            <a:chExt cx="0" cy="453"/>
          </a:xfrm>
        </p:grpSpPr>
        <p:sp>
          <p:nvSpPr>
            <p:cNvPr id="53267" name="Line 12"/>
            <p:cNvSpPr/>
            <p:nvPr/>
          </p:nvSpPr>
          <p:spPr>
            <a:xfrm flipV="1">
              <a:off x="4073" y="2614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68" name="Line 13"/>
            <p:cNvSpPr/>
            <p:nvPr/>
          </p:nvSpPr>
          <p:spPr>
            <a:xfrm>
              <a:off x="4073" y="2931"/>
              <a:ext cx="0" cy="1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19"/>
          <p:cNvGrpSpPr/>
          <p:nvPr/>
        </p:nvGrpSpPr>
        <p:grpSpPr>
          <a:xfrm>
            <a:off x="5024438" y="4149725"/>
            <a:ext cx="0" cy="1223963"/>
            <a:chOff x="3165" y="2614"/>
            <a:chExt cx="0" cy="771"/>
          </a:xfrm>
        </p:grpSpPr>
        <p:sp>
          <p:nvSpPr>
            <p:cNvPr id="53265" name="Line 17"/>
            <p:cNvSpPr/>
            <p:nvPr/>
          </p:nvSpPr>
          <p:spPr>
            <a:xfrm flipV="1">
              <a:off x="3165" y="2614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66" name="Line 18"/>
            <p:cNvSpPr/>
            <p:nvPr/>
          </p:nvSpPr>
          <p:spPr>
            <a:xfrm>
              <a:off x="3165" y="3022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1156" name="Text Box 20"/>
          <p:cNvSpPr txBox="1"/>
          <p:nvPr/>
        </p:nvSpPr>
        <p:spPr>
          <a:xfrm>
            <a:off x="4665663" y="4365625"/>
            <a:ext cx="86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k</a:t>
            </a:r>
          </a:p>
        </p:txBody>
      </p:sp>
      <p:sp>
        <p:nvSpPr>
          <p:cNvPr id="91157" name="Line 21"/>
          <p:cNvSpPr/>
          <p:nvPr/>
        </p:nvSpPr>
        <p:spPr>
          <a:xfrm>
            <a:off x="5024438" y="4868863"/>
            <a:ext cx="0" cy="4318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58" name="Text Box 22"/>
          <p:cNvSpPr txBox="1"/>
          <p:nvPr/>
        </p:nvSpPr>
        <p:spPr>
          <a:xfrm>
            <a:off x="5097463" y="5229225"/>
            <a:ext cx="9350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细黑" panose="02010600040101010101" pitchFamily="2" charset="-122"/>
              </a:rPr>
              <a:t>p</a:t>
            </a:r>
          </a:p>
        </p:txBody>
      </p:sp>
      <p:sp>
        <p:nvSpPr>
          <p:cNvPr id="91159" name="Line 23"/>
          <p:cNvSpPr/>
          <p:nvPr/>
        </p:nvSpPr>
        <p:spPr>
          <a:xfrm>
            <a:off x="4016375" y="4149725"/>
            <a:ext cx="0" cy="719138"/>
          </a:xfrm>
          <a:prstGeom prst="line">
            <a:avLst/>
          </a:prstGeom>
          <a:ln w="349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Text Box 22"/>
          <p:cNvSpPr txBox="1"/>
          <p:nvPr/>
        </p:nvSpPr>
        <p:spPr>
          <a:xfrm>
            <a:off x="3738563" y="4762500"/>
            <a:ext cx="7143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d</a:t>
            </a:r>
            <a:endParaRPr lang="en-US" altLang="zh-CN" sz="2400" b="1" baseline="-25000" dirty="0">
              <a:latin typeface="Times New Roman" panose="02020603050405020304" pitchFamily="18" charset="0"/>
              <a:ea typeface="华文细黑" panose="0201060004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681413" y="2643188"/>
            <a:ext cx="214312" cy="214312"/>
          </a:xfrm>
          <a:prstGeom prst="ellipse">
            <a:avLst/>
          </a:prstGeom>
          <a:gradFill rotWithShape="1">
            <a:gsLst>
              <a:gs pos="0">
                <a:srgbClr val="E6DCAC">
                  <a:alpha val="100000"/>
                </a:srgbClr>
              </a:gs>
              <a:gs pos="12000">
                <a:srgbClr val="E6D78A">
                  <a:alpha val="100000"/>
                </a:srgbClr>
              </a:gs>
              <a:gs pos="30000">
                <a:srgbClr val="C7AC4C">
                  <a:alpha val="100000"/>
                </a:srgbClr>
              </a:gs>
              <a:gs pos="45000">
                <a:srgbClr val="E6D78A">
                  <a:alpha val="100000"/>
                </a:srgbClr>
              </a:gs>
              <a:gs pos="77000">
                <a:srgbClr val="C7AC4C">
                  <a:alpha val="100000"/>
                </a:srgbClr>
              </a:gs>
              <a:gs pos="100000">
                <a:srgbClr val="E6DCAC">
                  <a:alpha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solidFill>
                <a:schemeClr val="hlink"/>
              </a:solidFill>
              <a:ea typeface="华文细黑" panose="0201060004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7096125" y="2714625"/>
            <a:ext cx="214313" cy="214313"/>
          </a:xfrm>
          <a:prstGeom prst="ellipse">
            <a:avLst/>
          </a:prstGeom>
          <a:gradFill rotWithShape="1">
            <a:gsLst>
              <a:gs pos="0">
                <a:srgbClr val="E6DCAC">
                  <a:alpha val="100000"/>
                </a:srgbClr>
              </a:gs>
              <a:gs pos="12000">
                <a:srgbClr val="E6D78A">
                  <a:alpha val="100000"/>
                </a:srgbClr>
              </a:gs>
              <a:gs pos="30000">
                <a:srgbClr val="C7AC4C">
                  <a:alpha val="100000"/>
                </a:srgbClr>
              </a:gs>
              <a:gs pos="45000">
                <a:srgbClr val="E6D78A">
                  <a:alpha val="100000"/>
                </a:srgbClr>
              </a:gs>
              <a:gs pos="77000">
                <a:srgbClr val="C7AC4C">
                  <a:alpha val="100000"/>
                </a:srgbClr>
              </a:gs>
              <a:gs pos="100000">
                <a:srgbClr val="E6DCAC">
                  <a:alpha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solidFill>
                <a:schemeClr val="hlink"/>
              </a:solidFill>
              <a:ea typeface="华文细黑" panose="0201060004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695700" y="5286375"/>
            <a:ext cx="214313" cy="214313"/>
          </a:xfrm>
          <a:prstGeom prst="ellipse">
            <a:avLst/>
          </a:prstGeom>
          <a:gradFill rotWithShape="1">
            <a:gsLst>
              <a:gs pos="0">
                <a:srgbClr val="E6DCAC">
                  <a:alpha val="100000"/>
                </a:srgbClr>
              </a:gs>
              <a:gs pos="12000">
                <a:srgbClr val="E6D78A">
                  <a:alpha val="100000"/>
                </a:srgbClr>
              </a:gs>
              <a:gs pos="30000">
                <a:srgbClr val="C7AC4C">
                  <a:alpha val="100000"/>
                </a:srgbClr>
              </a:gs>
              <a:gs pos="45000">
                <a:srgbClr val="E6D78A">
                  <a:alpha val="100000"/>
                </a:srgbClr>
              </a:gs>
              <a:gs pos="77000">
                <a:srgbClr val="C7AC4C">
                  <a:alpha val="100000"/>
                </a:srgbClr>
              </a:gs>
              <a:gs pos="100000">
                <a:srgbClr val="E6DCAC">
                  <a:alpha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solidFill>
                <a:schemeClr val="hlink"/>
              </a:solidFill>
              <a:ea typeface="华文细黑" panose="0201060004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096125" y="5286375"/>
            <a:ext cx="214313" cy="214313"/>
          </a:xfrm>
          <a:prstGeom prst="ellipse">
            <a:avLst/>
          </a:prstGeom>
          <a:gradFill rotWithShape="1">
            <a:gsLst>
              <a:gs pos="0">
                <a:srgbClr val="E6DCAC">
                  <a:alpha val="100000"/>
                </a:srgbClr>
              </a:gs>
              <a:gs pos="12000">
                <a:srgbClr val="E6D78A">
                  <a:alpha val="100000"/>
                </a:srgbClr>
              </a:gs>
              <a:gs pos="30000">
                <a:srgbClr val="C7AC4C">
                  <a:alpha val="100000"/>
                </a:srgbClr>
              </a:gs>
              <a:gs pos="45000">
                <a:srgbClr val="E6D78A">
                  <a:alpha val="100000"/>
                </a:srgbClr>
              </a:gs>
              <a:gs pos="77000">
                <a:srgbClr val="C7AC4C">
                  <a:alpha val="100000"/>
                </a:srgbClr>
              </a:gs>
              <a:gs pos="100000">
                <a:srgbClr val="E6DCAC">
                  <a:alpha val="100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b="1" dirty="0">
              <a:solidFill>
                <a:schemeClr val="hlink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6" grpId="0"/>
      <p:bldP spid="91156" grpId="0"/>
      <p:bldP spid="91158" grpId="0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>
          <a:xfrm>
            <a:off x="1155700" y="142875"/>
            <a:ext cx="8255000" cy="6096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体积趋于零的刚球模型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1136650" y="981075"/>
            <a:ext cx="8769350" cy="5562600"/>
          </a:xfrm>
        </p:spPr>
        <p:txBody>
          <a:bodyPr vert="horz" wrap="square" lIns="91440" tIns="45720" rIns="91440" bIns="45720" anchor="t"/>
          <a:lstStyle/>
          <a:p>
            <a:pPr algn="just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作为两分子质心距离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的函数的势能满足</a:t>
            </a:r>
          </a:p>
          <a:p>
            <a:pPr algn="just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</a:t>
            </a:r>
          </a:p>
          <a:p>
            <a:pPr algn="just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algn="just"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3452813" y="1571625"/>
          <a:ext cx="2971800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1231265" imgH="508000" progId="Equations">
                  <p:embed/>
                </p:oleObj>
              </mc:Choice>
              <mc:Fallback>
                <p:oleObj r:id="rId3" imgW="1231265" imgH="508000" progId="Equations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2813" y="1571625"/>
                        <a:ext cx="2971800" cy="1131888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69" name="Picture 5" descr="1"/>
          <p:cNvPicPr>
            <a:picLocks noChangeAspect="1"/>
          </p:cNvPicPr>
          <p:nvPr/>
        </p:nvPicPr>
        <p:blipFill>
          <a:blip r:embed="rId5"/>
          <a:srcRect l="5000" t="6667" r="55833" b="58888"/>
          <a:stretch>
            <a:fillRect/>
          </a:stretch>
        </p:blipFill>
        <p:spPr>
          <a:xfrm>
            <a:off x="3167063" y="3214688"/>
            <a:ext cx="3879850" cy="236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070" name="Text Box 6"/>
          <p:cNvSpPr txBox="1"/>
          <p:nvPr/>
        </p:nvSpPr>
        <p:spPr>
          <a:xfrm>
            <a:off x="1784350" y="2708275"/>
            <a:ext cx="75120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的关系，如图（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）所示，</a:t>
            </a:r>
          </a:p>
        </p:txBody>
      </p:sp>
      <p:sp>
        <p:nvSpPr>
          <p:cNvPr id="7" name="矩形 6"/>
          <p:cNvSpPr/>
          <p:nvPr/>
        </p:nvSpPr>
        <p:spPr>
          <a:xfrm>
            <a:off x="1738313" y="5786438"/>
            <a:ext cx="65722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它们对应的物态方程是理想气体方程。</a:t>
            </a:r>
            <a:endParaRPr lang="zh-CN" altLang="en-US" sz="2800" b="1" dirty="0">
              <a:solidFill>
                <a:schemeClr val="hlink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070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0"/>
            <a:ext cx="8420100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刚球模型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 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595313" y="838200"/>
            <a:ext cx="8502650" cy="6019800"/>
          </a:xfrm>
        </p:spPr>
        <p:txBody>
          <a:bodyPr vert="horz" wrap="square" lIns="91440" tIns="45720" rIns="91440" bIns="45720" anchor="t"/>
          <a:lstStyle/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考虑到刚球分子占有一定体积，理想气体分子的势能为</a:t>
            </a:r>
          </a:p>
          <a:p>
            <a:pPr algn="just">
              <a:lnSpc>
                <a:spcPct val="90000"/>
              </a:lnSpc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buNone/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</a:pP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</a:t>
            </a:r>
            <a:r>
              <a:rPr lang="zh-CN" altLang="en-US" sz="2400" dirty="0"/>
              <a:t>    			                                        </a:t>
            </a:r>
          </a:p>
          <a:p>
            <a:pPr algn="just">
              <a:lnSpc>
                <a:spcPct val="90000"/>
              </a:lnSpc>
            </a:pPr>
            <a:endParaRPr lang="zh-CN" altLang="en-US" sz="2400" dirty="0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957263" y="2674938"/>
          <a:ext cx="18986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3" imgW="723900" imgH="482600" progId="Equations">
                  <p:embed/>
                </p:oleObj>
              </mc:Choice>
              <mc:Fallback>
                <p:oleObj r:id="rId3" imgW="723900" imgH="482600" progId="Equations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7263" y="2674938"/>
                        <a:ext cx="1898650" cy="10922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3021013" y="2751138"/>
          <a:ext cx="10429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5" imgW="355600" imgH="405765" progId="Equations">
                  <p:embed/>
                </p:oleObj>
              </mc:Choice>
              <mc:Fallback>
                <p:oleObj r:id="rId5" imgW="355600" imgH="405765" progId="Equations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1013" y="2751138"/>
                        <a:ext cx="1042987" cy="99060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094" name="Picture 6" descr="1"/>
          <p:cNvPicPr>
            <a:picLocks noChangeAspect="1"/>
          </p:cNvPicPr>
          <p:nvPr/>
        </p:nvPicPr>
        <p:blipFill>
          <a:blip r:embed="rId7"/>
          <a:srcRect l="61667" t="6667" r="5833" b="56667"/>
          <a:stretch>
            <a:fillRect/>
          </a:stretch>
        </p:blipFill>
        <p:spPr>
          <a:xfrm>
            <a:off x="4919663" y="1684338"/>
            <a:ext cx="3962400" cy="3095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095" name="Text Box 7"/>
          <p:cNvSpPr txBox="1"/>
          <p:nvPr/>
        </p:nvSpPr>
        <p:spPr>
          <a:xfrm>
            <a:off x="792163" y="5113338"/>
            <a:ext cx="57785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对应的方程是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p(V</a:t>
            </a:r>
            <a:r>
              <a:rPr lang="en-US" altLang="zh-CN" b="1" i="1" baseline="-30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—b</a:t>
            </a:r>
            <a:r>
              <a:rPr lang="zh-CN" altLang="en-US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=RT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1" grpId="0" build="p"/>
      <p:bldP spid="890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>
          <a:xfrm>
            <a:off x="1095375" y="285750"/>
            <a:ext cx="8420100" cy="762000"/>
          </a:xfrm>
        </p:spPr>
        <p:txBody>
          <a:bodyPr vert="horz" wrap="square" lIns="91440" tIns="45720" rIns="91440" bIns="45720" anchor="ctr"/>
          <a:lstStyle/>
          <a:p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苏则朗（</a:t>
            </a:r>
            <a:r>
              <a:rPr lang="en-US" altLang="zh-CN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suthreland</a:t>
            </a:r>
            <a: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  <a:t>）模型</a:t>
            </a:r>
            <a:br>
              <a:rPr lang="zh-CN" altLang="en-US" sz="3200" b="1" dirty="0">
                <a:solidFill>
                  <a:srgbClr val="CC0000"/>
                </a:solidFill>
                <a:latin typeface="宋体" panose="02010600030101010101" pitchFamily="2" charset="-122"/>
              </a:rPr>
            </a:br>
            <a:endParaRPr lang="zh-CN" altLang="en-US" sz="3200" b="1" dirty="0">
              <a:solidFill>
                <a:srgbClr val="CC0000"/>
              </a:solidFill>
              <a:latin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990600" y="838200"/>
            <a:ext cx="8667750" cy="5791200"/>
          </a:xfrm>
        </p:spPr>
        <p:txBody>
          <a:bodyPr vert="horz" wrap="square" lIns="91440" tIns="45720" rIns="91440" bIns="45720" anchor="t"/>
          <a:lstStyle/>
          <a:p>
            <a:pPr algn="just"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在刚球模型基础上，考虑到分子在相互分离时有吸引力，其势能为</a:t>
            </a:r>
          </a:p>
          <a:p>
            <a:pPr algn="just"/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			                                                    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5138738" y="1382713"/>
          <a:ext cx="38322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1435100" imgH="647700" progId="Equations">
                  <p:embed/>
                </p:oleObj>
              </mc:Choice>
              <mc:Fallback>
                <p:oleObj r:id="rId3" imgW="1435100" imgH="647700" progId="Equations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38738" y="1382713"/>
                        <a:ext cx="3832225" cy="14160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0117" name="Picture 5" descr="1"/>
          <p:cNvPicPr>
            <a:picLocks noChangeAspect="1"/>
          </p:cNvPicPr>
          <p:nvPr/>
        </p:nvPicPr>
        <p:blipFill>
          <a:blip r:embed="rId5"/>
          <a:srcRect l="5833" t="50000" r="56667" b="5556"/>
          <a:stretch>
            <a:fillRect/>
          </a:stretch>
        </p:blipFill>
        <p:spPr>
          <a:xfrm>
            <a:off x="1095375" y="3857625"/>
            <a:ext cx="3384550" cy="2776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0118" name="Text Box 6"/>
          <p:cNvSpPr txBox="1"/>
          <p:nvPr/>
        </p:nvSpPr>
        <p:spPr>
          <a:xfrm>
            <a:off x="1403350" y="2895600"/>
            <a:ext cx="85026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如图（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）所示，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19625" y="4929188"/>
            <a:ext cx="52863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对应的物态方程是范氏方程。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  <p:bldP spid="90118" grpId="0"/>
      <p:bldP spid="7" grpId="0"/>
    </p:bld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1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b="1" dirty="0">
            <a:latin typeface="Arial" pitchFamily="34" charset="0"/>
            <a:ea typeface="微软雅黑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A4 纸张(210x297 毫米)</PresentationFormat>
  <Paragraphs>61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黑体</vt:lpstr>
      <vt:lpstr>华文细黑</vt:lpstr>
      <vt:lpstr>华文新魏</vt:lpstr>
      <vt:lpstr>宋体</vt:lpstr>
      <vt:lpstr>微软雅黑</vt:lpstr>
      <vt:lpstr>Arial</vt:lpstr>
      <vt:lpstr>Calibri</vt:lpstr>
      <vt:lpstr>Cambria Math</vt:lpstr>
      <vt:lpstr>Times New Roman</vt:lpstr>
      <vt:lpstr>自定义设计方案</vt:lpstr>
      <vt:lpstr>Office 主题</vt:lpstr>
      <vt:lpstr>Microsoft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体积趋于零的刚球模型 </vt:lpstr>
      <vt:lpstr>刚球模型 </vt:lpstr>
      <vt:lpstr>苏则朗（suthreland）模型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ppt模板库</dc:title>
  <dc:creator>wjb</dc:creator>
  <cp:lastModifiedBy>jiang cj</cp:lastModifiedBy>
  <cp:revision>492</cp:revision>
  <cp:lastPrinted>2000-11-22T14:07:00Z</cp:lastPrinted>
  <dcterms:created xsi:type="dcterms:W3CDTF">2002-04-29T01:26:00Z</dcterms:created>
  <dcterms:modified xsi:type="dcterms:W3CDTF">2019-08-19T01:52:00Z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2052-11.1.0.8907</vt:lpwstr>
  </property>
</Properties>
</file>