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0"/>
  </p:notesMasterIdLst>
  <p:sldIdLst>
    <p:sldId id="269" r:id="rId4"/>
    <p:sldId id="278" r:id="rId5"/>
    <p:sldId id="279" r:id="rId6"/>
    <p:sldId id="280" r:id="rId7"/>
    <p:sldId id="281" r:id="rId8"/>
    <p:sldId id="28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26FB46-2E38-4DC2-A4F0-AEADD5F2F0C7}" type="datetimeFigureOut">
              <a:rPr lang="zh-CN" altLang="en-US" smtClean="0"/>
              <a:t>2019/8/26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CAA10B-2958-4E51-8DAB-47E14E9E61E4}" type="slidenum">
              <a:rPr lang="zh-CN" altLang="en-US" smtClean="0"/>
              <a:t>‹#›</a:t>
            </a:fld>
            <a:endParaRPr lang="zh-CN" altLang="en-US"/>
          </a:p>
        </p:txBody>
      </p:sp>
    </p:spTree>
    <p:extLst>
      <p:ext uri="{BB962C8B-B14F-4D97-AF65-F5344CB8AC3E}">
        <p14:creationId xmlns:p14="http://schemas.microsoft.com/office/powerpoint/2010/main" val="300234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t>1</a:t>
            </a:fld>
            <a:endParaRPr lang="zh-CN" altLang="en-US"/>
          </a:p>
        </p:txBody>
      </p:sp>
    </p:spTree>
    <p:extLst>
      <p:ext uri="{BB962C8B-B14F-4D97-AF65-F5344CB8AC3E}">
        <p14:creationId xmlns:p14="http://schemas.microsoft.com/office/powerpoint/2010/main" val="3069395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63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58718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7735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917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029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47780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648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89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6811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857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635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2450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879536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1076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9175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88555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1836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935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92164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9015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2048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9917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2019/8/26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动作按钮: 后退或前一项 6">
            <a:hlinkClick r:id="" action="ppaction://hlinkshowjump?jump=previousslide" highlightClick="1"/>
          </p:cNvPr>
          <p:cNvSpPr/>
          <p:nvPr userDrawn="1"/>
        </p:nvSpPr>
        <p:spPr>
          <a:xfrm>
            <a:off x="8202706" y="6660776"/>
            <a:ext cx="411480" cy="197224"/>
          </a:xfrm>
          <a:prstGeom prst="actionButtonBackPrevious">
            <a:avLst/>
          </a:prstGeom>
          <a:pattFill prst="ltVert">
            <a:fgClr>
              <a:schemeClr val="bg1">
                <a:lumMod val="75000"/>
              </a:schemeClr>
            </a:fgClr>
            <a:bgClr>
              <a:schemeClr val="bg1"/>
            </a:bgClr>
          </a:patt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动作按钮: 前进或下一项 7">
            <a:hlinkClick r:id="" action="ppaction://hlinkshowjump?jump=nextslide" highlightClick="1"/>
          </p:cNvPr>
          <p:cNvSpPr/>
          <p:nvPr userDrawn="1"/>
        </p:nvSpPr>
        <p:spPr>
          <a:xfrm>
            <a:off x="8614186" y="6660776"/>
            <a:ext cx="411480" cy="197224"/>
          </a:xfrm>
          <a:prstGeom prst="actionButtonForwardNext">
            <a:avLst/>
          </a:prstGeom>
          <a:pattFill prst="ltVert">
            <a:fgClr>
              <a:schemeClr val="bg1">
                <a:lumMod val="75000"/>
              </a:schemeClr>
            </a:fgClr>
            <a:bgClr>
              <a:schemeClr val="bg1"/>
            </a:bgClr>
          </a:patt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310681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ECE469-1ABC-4763-B22C-06AE733E9082}" type="datetimeFigureOut">
              <a:rPr lang="zh-CN" altLang="en-US" smtClean="0">
                <a:solidFill>
                  <a:prstClr val="black">
                    <a:tint val="75000"/>
                  </a:prstClr>
                </a:solidFill>
              </a:rPr>
              <a:pPr/>
              <a:t>2019/8/26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408E70-F050-40CC-ACD1-506827FD6FD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动作按钮: 后退或前一项 6">
            <a:hlinkClick r:id="" action="ppaction://hlinkshowjump?jump=previousslide" highlightClick="1"/>
          </p:cNvPr>
          <p:cNvSpPr/>
          <p:nvPr userDrawn="1"/>
        </p:nvSpPr>
        <p:spPr>
          <a:xfrm>
            <a:off x="8202706" y="6660776"/>
            <a:ext cx="411480" cy="197224"/>
          </a:xfrm>
          <a:prstGeom prst="actionButtonBackPrevious">
            <a:avLst/>
          </a:prstGeom>
          <a:pattFill prst="ltVert">
            <a:fgClr>
              <a:schemeClr val="bg1">
                <a:lumMod val="75000"/>
              </a:schemeClr>
            </a:fgClr>
            <a:bgClr>
              <a:schemeClr val="bg1"/>
            </a:bgClr>
          </a:patt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 name="动作按钮: 前进或下一项 7">
            <a:hlinkClick r:id="" action="ppaction://hlinkshowjump?jump=nextslide" highlightClick="1"/>
          </p:cNvPr>
          <p:cNvSpPr/>
          <p:nvPr userDrawn="1"/>
        </p:nvSpPr>
        <p:spPr>
          <a:xfrm>
            <a:off x="8614186" y="6660776"/>
            <a:ext cx="411480" cy="197224"/>
          </a:xfrm>
          <a:prstGeom prst="actionButtonForwardNext">
            <a:avLst/>
          </a:prstGeom>
          <a:pattFill prst="ltVert">
            <a:fgClr>
              <a:schemeClr val="bg1">
                <a:lumMod val="75000"/>
              </a:schemeClr>
            </a:fgClr>
            <a:bgClr>
              <a:schemeClr val="bg1"/>
            </a:bgClr>
          </a:patt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2259527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550.png"/><Relationship Id="rId18" Type="http://schemas.openxmlformats.org/officeDocument/2006/relationships/image" Target="../media/image60.png"/><Relationship Id="rId3" Type="http://schemas.openxmlformats.org/officeDocument/2006/relationships/image" Target="../media/image450.png"/><Relationship Id="rId7" Type="http://schemas.openxmlformats.org/officeDocument/2006/relationships/image" Target="../media/image490.png"/><Relationship Id="rId12" Type="http://schemas.openxmlformats.org/officeDocument/2006/relationships/image" Target="../media/image540.png"/><Relationship Id="rId17" Type="http://schemas.openxmlformats.org/officeDocument/2006/relationships/image" Target="../media/image59.png"/><Relationship Id="rId2" Type="http://schemas.openxmlformats.org/officeDocument/2006/relationships/image" Target="../media/image440.png"/><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13.xml"/><Relationship Id="rId6" Type="http://schemas.openxmlformats.org/officeDocument/2006/relationships/image" Target="../media/image480.png"/><Relationship Id="rId11" Type="http://schemas.openxmlformats.org/officeDocument/2006/relationships/image" Target="../media/image530.png"/><Relationship Id="rId5" Type="http://schemas.openxmlformats.org/officeDocument/2006/relationships/image" Target="../media/image470.png"/><Relationship Id="rId15" Type="http://schemas.openxmlformats.org/officeDocument/2006/relationships/image" Target="../media/image570.png"/><Relationship Id="rId10" Type="http://schemas.openxmlformats.org/officeDocument/2006/relationships/image" Target="../media/image520.png"/><Relationship Id="rId19" Type="http://schemas.openxmlformats.org/officeDocument/2006/relationships/image" Target="../media/image61.png"/><Relationship Id="rId4" Type="http://schemas.openxmlformats.org/officeDocument/2006/relationships/image" Target="../media/image460.png"/><Relationship Id="rId9" Type="http://schemas.openxmlformats.org/officeDocument/2006/relationships/image" Target="../media/image510.png"/><Relationship Id="rId14" Type="http://schemas.openxmlformats.org/officeDocument/2006/relationships/image" Target="../media/image560.png"/></Relationships>
</file>

<file path=ppt/slides/_rels/slide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image" Target="../media/image63.png"/><Relationship Id="rId16" Type="http://schemas.openxmlformats.org/officeDocument/2006/relationships/image" Target="../media/image77.png"/><Relationship Id="rId1" Type="http://schemas.openxmlformats.org/officeDocument/2006/relationships/slideLayout" Target="../slideLayouts/slideLayout24.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4.xml"/><Relationship Id="rId5" Type="http://schemas.openxmlformats.org/officeDocument/2006/relationships/image" Target="../media/image81.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0" y="1"/>
            <a:ext cx="9144000" cy="1412775"/>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1" fmla="*/ 0 w 12192000"/>
              <a:gd name="connsiteY0-2" fmla="*/ 0 h 4903963"/>
              <a:gd name="connsiteX1-3" fmla="*/ 12192000 w 12192000"/>
              <a:gd name="connsiteY1-4" fmla="*/ 0 h 4903963"/>
              <a:gd name="connsiteX2-5" fmla="*/ 12192000 w 12192000"/>
              <a:gd name="connsiteY2-6" fmla="*/ 3368675 h 4903963"/>
              <a:gd name="connsiteX3-7" fmla="*/ 0 w 12192000"/>
              <a:gd name="connsiteY3-8" fmla="*/ 3368675 h 4903963"/>
              <a:gd name="connsiteX4-9" fmla="*/ 0 w 12192000"/>
              <a:gd name="connsiteY4-10" fmla="*/ 0 h 4903963"/>
              <a:gd name="connsiteX0-11" fmla="*/ 0 w 12192000"/>
              <a:gd name="connsiteY0-12" fmla="*/ 0 h 5964239"/>
              <a:gd name="connsiteX1-13" fmla="*/ 12192000 w 12192000"/>
              <a:gd name="connsiteY1-14" fmla="*/ 0 h 5964239"/>
              <a:gd name="connsiteX2-15" fmla="*/ 12192000 w 12192000"/>
              <a:gd name="connsiteY2-16" fmla="*/ 3368675 h 5964239"/>
              <a:gd name="connsiteX3-17" fmla="*/ 0 w 12192000"/>
              <a:gd name="connsiteY3-18" fmla="*/ 3368675 h 5964239"/>
              <a:gd name="connsiteX4-19" fmla="*/ 0 w 12192000"/>
              <a:gd name="connsiteY4-20" fmla="*/ 0 h 59642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5964239">
                <a:moveTo>
                  <a:pt x="0" y="0"/>
                </a:moveTo>
                <a:lnTo>
                  <a:pt x="12192000" y="0"/>
                </a:lnTo>
                <a:lnTo>
                  <a:pt x="12192000" y="3368675"/>
                </a:lnTo>
                <a:cubicBezTo>
                  <a:pt x="6070600" y="6835775"/>
                  <a:pt x="6134100" y="6823075"/>
                  <a:pt x="0" y="3368675"/>
                </a:cubicBezTo>
                <a:lnTo>
                  <a:pt x="0" y="0"/>
                </a:lnTo>
                <a:close/>
              </a:path>
            </a:pathLst>
          </a:custGeom>
          <a:solidFill>
            <a:srgbClr val="607084"/>
          </a:solidFill>
          <a:ln w="9525" cap="flat" cmpd="sng" algn="ctr">
            <a:solidFill>
              <a:srgbClr val="607084"/>
            </a:solidFill>
            <a:prstDash val="solid"/>
            <a:round/>
            <a:headEnd type="none" w="med" len="med"/>
            <a:tailEnd type="none" w="med" len="med"/>
          </a:ln>
          <a:effectLst>
            <a:outerShdw blurRad="406400" dist="38100" dir="5400000" algn="t" rotWithShape="0">
              <a:prstClr val="black">
                <a:alpha val="32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5" name="文本框 84"/>
          <p:cNvSpPr txBox="1"/>
          <p:nvPr/>
        </p:nvSpPr>
        <p:spPr>
          <a:xfrm>
            <a:off x="5083934" y="5762661"/>
            <a:ext cx="3967458" cy="337185"/>
          </a:xfrm>
          <a:prstGeom prst="rect">
            <a:avLst/>
          </a:prstGeom>
          <a:solidFill>
            <a:srgbClr val="4B5C72"/>
          </a:solidFill>
        </p:spPr>
        <p:txBody>
          <a:bodyPr wrap="square" rtlCol="0">
            <a:spAutoFit/>
          </a:bodyPr>
          <a:lstStyle/>
          <a:p>
            <a:pPr algn="ctr" eaLnBrk="1" hangingPunct="1"/>
            <a:r>
              <a:rPr lang="zh-CN" altLang="en-US" sz="1600" dirty="0" smtClean="0">
                <a:solidFill>
                  <a:schemeClr val="bg1"/>
                </a:solidFill>
                <a:latin typeface="+mn-ea"/>
                <a:ea typeface="+mn-ea"/>
                <a:cs typeface="+mn-ea"/>
                <a:sym typeface="+mn-lt"/>
              </a:rPr>
              <a:t>授课人：蒋长军</a:t>
            </a:r>
            <a:endParaRPr lang="zh-CN" altLang="en-US" sz="1600" dirty="0">
              <a:solidFill>
                <a:schemeClr val="bg1"/>
              </a:solidFill>
              <a:latin typeface="+mn-ea"/>
              <a:ea typeface="+mn-ea"/>
              <a:cs typeface="+mn-ea"/>
              <a:sym typeface="+mn-lt"/>
            </a:endParaRPr>
          </a:p>
        </p:txBody>
      </p:sp>
      <p:sp>
        <p:nvSpPr>
          <p:cNvPr id="11" name="标题 1"/>
          <p:cNvSpPr txBox="1">
            <a:spLocks/>
          </p:cNvSpPr>
          <p:nvPr/>
        </p:nvSpPr>
        <p:spPr>
          <a:xfrm>
            <a:off x="0" y="2780928"/>
            <a:ext cx="8784976" cy="151216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600" dirty="0" smtClean="0">
                <a:solidFill>
                  <a:schemeClr val="accent1">
                    <a:lumMod val="50000"/>
                  </a:schemeClr>
                </a:solidFill>
                <a:latin typeface="华文行楷" panose="02010800040101010101" pitchFamily="2" charset="-122"/>
                <a:ea typeface="华文行楷" panose="02010800040101010101" pitchFamily="2" charset="-122"/>
              </a:rPr>
              <a:t>卡诺定理</a:t>
            </a:r>
            <a:endParaRPr lang="en-US" altLang="zh-CN" sz="6600" dirty="0">
              <a:solidFill>
                <a:schemeClr val="accent1">
                  <a:lumMod val="50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98876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extLst>
              <p:ext uri="{D42A27DB-BD31-4B8C-83A1-F6EECF244321}">
                <p14:modId xmlns:p14="http://schemas.microsoft.com/office/powerpoint/2010/main" val="4177231979"/>
              </p:ext>
            </p:extLst>
          </p:nvPr>
        </p:nvGraphicFramePr>
        <p:xfrm>
          <a:off x="4524375" y="3321050"/>
          <a:ext cx="95250" cy="215900"/>
        </p:xfrm>
        <a:graphic>
          <a:graphicData uri="http://schemas.openxmlformats.org/presentationml/2006/ole">
            <mc:AlternateContent xmlns:mc="http://schemas.openxmlformats.org/markup-compatibility/2006">
              <mc:Choice xmlns:v="urn:schemas-microsoft-com:vml" Requires="v">
                <p:oleObj spid="_x0000_s18471" name="公式" r:id="rId3" imgW="126720" imgH="215640" progId="Equation.3">
                  <p:embed/>
                </p:oleObj>
              </mc:Choice>
              <mc:Fallback>
                <p:oleObj name="公式" r:id="rId3" imgW="126720" imgH="215640" progId="Equation.3">
                  <p:embed/>
                  <p:pic>
                    <p:nvPicPr>
                      <p:cNvPr id="0" name=""/>
                      <p:cNvPicPr/>
                      <p:nvPr/>
                    </p:nvPicPr>
                    <p:blipFill>
                      <a:blip r:embed="rId4"/>
                      <a:stretch>
                        <a:fillRect/>
                      </a:stretch>
                    </p:blipFill>
                    <p:spPr>
                      <a:xfrm>
                        <a:off x="4524375" y="3321050"/>
                        <a:ext cx="95250" cy="215900"/>
                      </a:xfrm>
                      <a:prstGeom prst="rect">
                        <a:avLst/>
                      </a:prstGeom>
                    </p:spPr>
                  </p:pic>
                </p:oleObj>
              </mc:Fallback>
            </mc:AlternateContent>
          </a:graphicData>
        </a:graphic>
      </p:graphicFrame>
      <p:pic>
        <p:nvPicPr>
          <p:cNvPr id="18440" name="Picture 8" descr="https://gss2.bdstatic.com/9fo3dSag_xI4khGkpoWK1HF6hhy/baike/c0%3Dbaike150%2C5%2C5%2C150%2C50/sign=7a6a29c10e3b5bb5aada28ac57babe5c/7dd98d1001e939017361a55476ec54e736d1967c.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28" t="-10054" r="-1028" b="10054"/>
          <a:stretch/>
        </p:blipFill>
        <p:spPr bwMode="auto">
          <a:xfrm>
            <a:off x="5530631" y="818728"/>
            <a:ext cx="3161690" cy="3873287"/>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13064" y="4692015"/>
            <a:ext cx="3716570" cy="707886"/>
          </a:xfrm>
          <a:prstGeom prst="rect">
            <a:avLst/>
          </a:prstGeom>
        </p:spPr>
        <p:txBody>
          <a:bodyPr wrap="square">
            <a:spAutoFit/>
          </a:bodyPr>
          <a:lstStyle/>
          <a:p>
            <a:r>
              <a:rPr lang="en-US" altLang="zh-CN" sz="2000" b="1" dirty="0"/>
              <a:t>Nicolas Léonard </a:t>
            </a:r>
            <a:r>
              <a:rPr lang="en-US" altLang="zh-CN" sz="2000" b="1" dirty="0" err="1"/>
              <a:t>Sadi</a:t>
            </a:r>
            <a:r>
              <a:rPr lang="en-US" altLang="zh-CN" sz="2000" b="1" dirty="0"/>
              <a:t> Carnot</a:t>
            </a:r>
            <a:r>
              <a:rPr lang="zh-CN" altLang="en-US" sz="2000" b="1" dirty="0"/>
              <a:t>，</a:t>
            </a:r>
            <a:r>
              <a:rPr lang="en-US" altLang="zh-CN" sz="2000" b="1" dirty="0"/>
              <a:t>1796</a:t>
            </a:r>
            <a:r>
              <a:rPr lang="zh-CN" altLang="en-US" sz="2000" b="1" dirty="0"/>
              <a:t>年</a:t>
            </a:r>
            <a:r>
              <a:rPr lang="en-US" altLang="zh-CN" sz="2000" b="1" dirty="0"/>
              <a:t>6</a:t>
            </a:r>
            <a:r>
              <a:rPr lang="zh-CN" altLang="en-US" sz="2000" b="1" dirty="0"/>
              <a:t>月</a:t>
            </a:r>
            <a:r>
              <a:rPr lang="en-US" altLang="zh-CN" sz="2000" b="1" dirty="0"/>
              <a:t>1</a:t>
            </a:r>
            <a:r>
              <a:rPr lang="zh-CN" altLang="en-US" sz="2000" b="1" dirty="0"/>
              <a:t>日－</a:t>
            </a:r>
            <a:r>
              <a:rPr lang="en-US" altLang="zh-CN" sz="2000" b="1" dirty="0"/>
              <a:t>1832</a:t>
            </a:r>
            <a:r>
              <a:rPr lang="zh-CN" altLang="en-US" sz="2000" b="1" dirty="0"/>
              <a:t>年</a:t>
            </a:r>
            <a:r>
              <a:rPr lang="en-US" altLang="zh-CN" sz="2000" b="1" dirty="0"/>
              <a:t>8</a:t>
            </a:r>
            <a:r>
              <a:rPr lang="zh-CN" altLang="en-US" sz="2000" b="1" dirty="0"/>
              <a:t>月</a:t>
            </a:r>
            <a:r>
              <a:rPr lang="en-US" altLang="zh-CN" sz="2000" b="1" dirty="0"/>
              <a:t>24</a:t>
            </a:r>
            <a:r>
              <a:rPr lang="zh-CN" altLang="en-US" sz="2000" b="1" dirty="0"/>
              <a:t>日</a:t>
            </a:r>
          </a:p>
        </p:txBody>
      </p:sp>
      <p:sp>
        <p:nvSpPr>
          <p:cNvPr id="7" name="矩形 6"/>
          <p:cNvSpPr/>
          <p:nvPr/>
        </p:nvSpPr>
        <p:spPr>
          <a:xfrm>
            <a:off x="651083" y="1803305"/>
            <a:ext cx="4329966" cy="3046988"/>
          </a:xfrm>
          <a:prstGeom prst="rect">
            <a:avLst/>
          </a:prstGeom>
        </p:spPr>
        <p:txBody>
          <a:bodyPr wrap="square">
            <a:spAutoFit/>
          </a:bodyPr>
          <a:lstStyle/>
          <a:p>
            <a:r>
              <a:rPr lang="zh-CN" altLang="zh-CN" sz="2400" dirty="0"/>
              <a:t>卡诺在探讨提高热机效率的途径和热机效率极限问题上有着突出的成就，早在开尔文与克劳修斯建立热力学第二定律前</a:t>
            </a:r>
            <a:r>
              <a:rPr lang="en-US" altLang="zh-CN" sz="2400" dirty="0"/>
              <a:t>20</a:t>
            </a:r>
            <a:r>
              <a:rPr lang="zh-CN" altLang="zh-CN" sz="2400" dirty="0"/>
              <a:t>多年，卡诺在</a:t>
            </a:r>
            <a:r>
              <a:rPr lang="en-US" altLang="zh-CN" sz="2400" dirty="0"/>
              <a:t>1824</a:t>
            </a:r>
            <a:r>
              <a:rPr lang="zh-CN" altLang="zh-CN" sz="2400" dirty="0"/>
              <a:t>年发表的《谈谈火的动力和能发动这种动力的机器》的一本小册子中提出了卡诺定理。</a:t>
            </a:r>
            <a:endParaRPr lang="zh-CN" altLang="en-US" sz="2400" dirty="0"/>
          </a:p>
        </p:txBody>
      </p:sp>
    </p:spTree>
    <p:extLst>
      <p:ext uri="{BB962C8B-B14F-4D97-AF65-F5344CB8AC3E}">
        <p14:creationId xmlns:p14="http://schemas.microsoft.com/office/powerpoint/2010/main" val="1735298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
            <a:ext cx="9144000" cy="555625"/>
          </a:xfrm>
          <a:prstGeom prst="rect">
            <a:avLst/>
          </a:prstGeom>
          <a:solidFill>
            <a:srgbClr val="495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6493510"/>
            <a:ext cx="7141845" cy="127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093909" y="6181246"/>
            <a:ext cx="657314" cy="573953"/>
            <a:chOff x="2664999" y="1881269"/>
            <a:chExt cx="3680712" cy="3340417"/>
          </a:xfrm>
          <a:solidFill>
            <a:srgbClr val="414E5F"/>
          </a:solidFill>
        </p:grpSpPr>
        <p:sp>
          <p:nvSpPr>
            <p:cNvPr id="6" name="正五边形 5"/>
            <p:cNvSpPr/>
            <p:nvPr/>
          </p:nvSpPr>
          <p:spPr>
            <a:xfrm rot="-5400000">
              <a:off x="263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正五边形 7"/>
            <p:cNvSpPr/>
            <p:nvPr/>
          </p:nvSpPr>
          <p:spPr>
            <a:xfrm rot="-1800000">
              <a:off x="3271481" y="1881269"/>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rot="1800000">
              <a:off x="4541481" y="1881270"/>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rot="5400000">
              <a:off x="5176481" y="2981122"/>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rot="9000000">
              <a:off x="454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rot="12600000">
              <a:off x="3271481" y="4080974"/>
              <a:ext cx="1197748" cy="1140712"/>
            </a:xfrm>
            <a:prstGeom prst="pentagon">
              <a:avLst/>
            </a:prstGeom>
            <a:grpFill/>
            <a:ln w="762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p:nvCxnSpPr>
        <p:spPr>
          <a:xfrm>
            <a:off x="7682865" y="6494780"/>
            <a:ext cx="139779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388870" y="4507865"/>
            <a:ext cx="427196" cy="368300"/>
          </a:xfrm>
          <a:prstGeom prst="rect">
            <a:avLst/>
          </a:prstGeom>
          <a:noFill/>
        </p:spPr>
        <p:txBody>
          <a:bodyPr wrap="square" rtlCol="0" anchor="t">
            <a:spAutoFit/>
          </a:bodyPr>
          <a:lstStyle/>
          <a:p>
            <a:r>
              <a:rPr lang="zh-CN" altLang="en-US" sz="1800">
                <a:sym typeface="Wingdings" panose="05000000000000000000" charset="0"/>
              </a:rPr>
              <a:t>    </a:t>
            </a:r>
          </a:p>
        </p:txBody>
      </p:sp>
      <p:graphicFrame>
        <p:nvGraphicFramePr>
          <p:cNvPr id="30" name="对象 29">
            <a:hlinkClick r:id="" action="ppaction://ole?verb=0"/>
          </p:cNvPr>
          <p:cNvGraphicFramePr>
            <a:graphicFrameLocks noChangeAspect="1"/>
          </p:cNvGraphicFramePr>
          <p:nvPr>
            <p:extLst>
              <p:ext uri="{D42A27DB-BD31-4B8C-83A1-F6EECF244321}">
                <p14:modId xmlns:p14="http://schemas.microsoft.com/office/powerpoint/2010/main" val="2906908145"/>
              </p:ext>
            </p:extLst>
          </p:nvPr>
        </p:nvGraphicFramePr>
        <p:xfrm>
          <a:off x="4524375" y="3321050"/>
          <a:ext cx="95250" cy="215900"/>
        </p:xfrm>
        <a:graphic>
          <a:graphicData uri="http://schemas.openxmlformats.org/presentationml/2006/ole">
            <mc:AlternateContent xmlns:mc="http://schemas.openxmlformats.org/markup-compatibility/2006">
              <mc:Choice xmlns:v="urn:schemas-microsoft-com:vml" Requires="v">
                <p:oleObj spid="_x0000_s19484" name="公式" r:id="rId3" imgW="126720" imgH="215640" progId="Equation.3">
                  <p:embed/>
                </p:oleObj>
              </mc:Choice>
              <mc:Fallback>
                <p:oleObj name="公式" r:id="rId3" imgW="126720" imgH="215640" progId="Equation.3">
                  <p:embed/>
                  <p:pic>
                    <p:nvPicPr>
                      <p:cNvPr id="0" name=""/>
                      <p:cNvPicPr/>
                      <p:nvPr/>
                    </p:nvPicPr>
                    <p:blipFill>
                      <a:blip r:embed="rId4"/>
                      <a:stretch>
                        <a:fillRect/>
                      </a:stretch>
                    </p:blipFill>
                    <p:spPr>
                      <a:xfrm>
                        <a:off x="4524375" y="3321050"/>
                        <a:ext cx="95250" cy="215900"/>
                      </a:xfrm>
                      <a:prstGeom prst="rect">
                        <a:avLst/>
                      </a:prstGeom>
                    </p:spPr>
                  </p:pic>
                </p:oleObj>
              </mc:Fallback>
            </mc:AlternateContent>
          </a:graphicData>
        </a:graphic>
      </p:graphicFrame>
      <p:sp>
        <p:nvSpPr>
          <p:cNvPr id="14" name="TextBox 13"/>
          <p:cNvSpPr txBox="1"/>
          <p:nvPr/>
        </p:nvSpPr>
        <p:spPr>
          <a:xfrm>
            <a:off x="314711" y="883665"/>
            <a:ext cx="2520280" cy="523220"/>
          </a:xfrm>
          <a:prstGeom prst="rect">
            <a:avLst/>
          </a:prstGeom>
          <a:solidFill>
            <a:schemeClr val="accent3">
              <a:lumMod val="60000"/>
              <a:lumOff val="40000"/>
            </a:schemeClr>
          </a:solidFill>
        </p:spPr>
        <p:txBody>
          <a:bodyPr wrap="square" rtlCol="0">
            <a:spAutoFit/>
          </a:bodyPr>
          <a:lstStyle/>
          <a:p>
            <a:pPr algn="ctr"/>
            <a:r>
              <a:rPr lang="zh-CN" altLang="en-US" sz="2800" b="1" dirty="0" smtClean="0"/>
              <a:t>卡诺定理</a:t>
            </a:r>
            <a:endParaRPr lang="zh-CN" altLang="en-US" sz="2800" b="1" dirty="0"/>
          </a:p>
        </p:txBody>
      </p:sp>
      <p:sp>
        <p:nvSpPr>
          <p:cNvPr id="15" name="圆角矩形 14"/>
          <p:cNvSpPr/>
          <p:nvPr/>
        </p:nvSpPr>
        <p:spPr>
          <a:xfrm>
            <a:off x="395536" y="1844824"/>
            <a:ext cx="8136904" cy="1800200"/>
          </a:xfrm>
          <a:prstGeom prst="roundRect">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a:t>
            </a:r>
            <a:r>
              <a:rPr lang="en-US" altLang="zh-CN" sz="2400" dirty="0" smtClean="0">
                <a:solidFill>
                  <a:schemeClr val="tx1"/>
                </a:solidFill>
              </a:rPr>
              <a:t>1</a:t>
            </a:r>
            <a:r>
              <a:rPr lang="zh-CN" altLang="en-US" sz="2400" dirty="0" smtClean="0">
                <a:solidFill>
                  <a:schemeClr val="tx1"/>
                </a:solidFill>
              </a:rPr>
              <a:t>）在</a:t>
            </a:r>
            <a:r>
              <a:rPr lang="zh-CN" altLang="zh-CN" sz="2400" dirty="0" smtClean="0">
                <a:solidFill>
                  <a:schemeClr val="tx1"/>
                </a:solidFill>
              </a:rPr>
              <a:t>相同</a:t>
            </a:r>
            <a:r>
              <a:rPr lang="zh-CN" altLang="zh-CN" sz="2400" dirty="0">
                <a:solidFill>
                  <a:schemeClr val="tx1"/>
                </a:solidFill>
              </a:rPr>
              <a:t>的高温热源和相同的低温热源间工作的一切可逆热机其效率都相等，而且与工作物质无关</a:t>
            </a:r>
            <a:r>
              <a:rPr lang="zh-CN" altLang="zh-CN" sz="2400" dirty="0" smtClean="0">
                <a:solidFill>
                  <a:schemeClr val="tx1"/>
                </a:solidFill>
              </a:rPr>
              <a:t>。</a:t>
            </a:r>
            <a:endParaRPr lang="en-US" altLang="zh-CN" sz="2400" dirty="0" smtClean="0">
              <a:solidFill>
                <a:schemeClr val="tx1"/>
              </a:solidFill>
            </a:endParaRPr>
          </a:p>
          <a:p>
            <a:pPr algn="ctr"/>
            <a:r>
              <a:rPr lang="zh-CN" altLang="zh-CN" sz="2400" dirty="0" smtClean="0">
                <a:solidFill>
                  <a:schemeClr val="tx1"/>
                </a:solidFill>
              </a:rPr>
              <a:t>（</a:t>
            </a:r>
            <a:r>
              <a:rPr lang="en-US" altLang="zh-CN" sz="2400" dirty="0">
                <a:solidFill>
                  <a:schemeClr val="tx1"/>
                </a:solidFill>
              </a:rPr>
              <a:t>2</a:t>
            </a:r>
            <a:r>
              <a:rPr lang="zh-CN" altLang="zh-CN" sz="2400" dirty="0">
                <a:solidFill>
                  <a:schemeClr val="tx1"/>
                </a:solidFill>
              </a:rPr>
              <a:t>）在相同高温热源与相同低温热源间工作的一切热机中，不可逆热机的效率都不可能大于可逆热机的效率。</a:t>
            </a:r>
            <a:endParaRPr lang="zh-CN" altLang="en-US" sz="2400" dirty="0">
              <a:solidFill>
                <a:schemeClr val="tx1"/>
              </a:solidFill>
            </a:endParaRPr>
          </a:p>
        </p:txBody>
      </p:sp>
      <p:sp>
        <p:nvSpPr>
          <p:cNvPr id="17" name="TextBox 16"/>
          <p:cNvSpPr txBox="1"/>
          <p:nvPr/>
        </p:nvSpPr>
        <p:spPr>
          <a:xfrm>
            <a:off x="325845" y="3851756"/>
            <a:ext cx="5337409" cy="400110"/>
          </a:xfrm>
          <a:prstGeom prst="rect">
            <a:avLst/>
          </a:prstGeom>
          <a:noFill/>
        </p:spPr>
        <p:txBody>
          <a:bodyPr wrap="square" rtlCol="0">
            <a:spAutoFit/>
          </a:bodyPr>
          <a:lstStyle/>
          <a:p>
            <a:r>
              <a:rPr lang="en-US" altLang="zh-CN" sz="2000" b="1" dirty="0" smtClean="0">
                <a:solidFill>
                  <a:schemeClr val="accent3">
                    <a:lumMod val="50000"/>
                  </a:schemeClr>
                </a:solidFill>
              </a:rPr>
              <a:t>[</a:t>
            </a:r>
            <a:r>
              <a:rPr lang="zh-CN" altLang="en-US" sz="2000" b="1" dirty="0" smtClean="0">
                <a:solidFill>
                  <a:schemeClr val="accent3">
                    <a:lumMod val="50000"/>
                  </a:schemeClr>
                </a:solidFill>
              </a:rPr>
              <a:t>注</a:t>
            </a:r>
            <a:r>
              <a:rPr lang="en-US" altLang="zh-CN" sz="2000" b="1" dirty="0" smtClean="0">
                <a:solidFill>
                  <a:schemeClr val="accent3">
                    <a:lumMod val="50000"/>
                  </a:schemeClr>
                </a:solidFill>
              </a:rPr>
              <a:t>]</a:t>
            </a:r>
            <a:r>
              <a:rPr lang="zh-CN" altLang="en-US" sz="2000" dirty="0" smtClean="0">
                <a:solidFill>
                  <a:schemeClr val="accent3">
                    <a:lumMod val="50000"/>
                  </a:schemeClr>
                </a:solidFill>
              </a:rPr>
              <a:t>：</a:t>
            </a:r>
            <a:r>
              <a:rPr lang="zh-CN" altLang="zh-CN" sz="2000" dirty="0"/>
              <a:t>这里的热源都是温度均匀的恒温</a:t>
            </a:r>
            <a:r>
              <a:rPr lang="zh-CN" altLang="zh-CN" sz="2000" dirty="0" smtClean="0"/>
              <a:t>热源</a:t>
            </a:r>
            <a:r>
              <a:rPr lang="zh-CN" altLang="en-US" sz="2000" dirty="0" smtClean="0"/>
              <a:t>。</a:t>
            </a:r>
            <a:endParaRPr lang="zh-CN" altLang="en-US" sz="2000" dirty="0">
              <a:solidFill>
                <a:srgbClr val="C00000"/>
              </a:solidFill>
            </a:endParaRPr>
          </a:p>
        </p:txBody>
      </p:sp>
      <p:sp>
        <p:nvSpPr>
          <p:cNvPr id="18" name="TextBox 17"/>
          <p:cNvSpPr txBox="1"/>
          <p:nvPr/>
        </p:nvSpPr>
        <p:spPr>
          <a:xfrm>
            <a:off x="325845" y="4735651"/>
            <a:ext cx="3742100" cy="1077218"/>
          </a:xfrm>
          <a:prstGeom prst="rect">
            <a:avLst/>
          </a:prstGeom>
          <a:noFill/>
        </p:spPr>
        <p:txBody>
          <a:bodyPr wrap="square" rtlCol="0">
            <a:spAutoFit/>
          </a:bodyPr>
          <a:lstStyle/>
          <a:p>
            <a:r>
              <a:rPr lang="zh-CN" altLang="en-US" sz="3200" dirty="0" smtClean="0">
                <a:solidFill>
                  <a:srgbClr val="FF0000"/>
                </a:solidFill>
              </a:rPr>
              <a:t>         卡诺（热质说）</a:t>
            </a:r>
            <a:endParaRPr lang="zh-CN" altLang="en-US" sz="3200" dirty="0">
              <a:solidFill>
                <a:srgbClr val="FF0000"/>
              </a:solidFill>
            </a:endParaRPr>
          </a:p>
          <a:p>
            <a:endParaRPr lang="zh-CN" altLang="en-US" sz="3200" dirty="0">
              <a:solidFill>
                <a:srgbClr val="FF0000"/>
              </a:solidFill>
            </a:endParaRPr>
          </a:p>
        </p:txBody>
      </p:sp>
      <p:sp>
        <p:nvSpPr>
          <p:cNvPr id="19" name="右箭头 18"/>
          <p:cNvSpPr/>
          <p:nvPr/>
        </p:nvSpPr>
        <p:spPr>
          <a:xfrm>
            <a:off x="4197300" y="4835562"/>
            <a:ext cx="504056" cy="28102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750183" y="4735651"/>
            <a:ext cx="1826141" cy="584775"/>
          </a:xfrm>
          <a:prstGeom prst="rect">
            <a:avLst/>
          </a:prstGeom>
        </p:spPr>
        <p:txBody>
          <a:bodyPr wrap="none">
            <a:spAutoFit/>
          </a:bodyPr>
          <a:lstStyle/>
          <a:p>
            <a:r>
              <a:rPr lang="zh-CN" altLang="en-US" sz="3200" dirty="0" smtClean="0">
                <a:solidFill>
                  <a:srgbClr val="FF0000"/>
                </a:solidFill>
              </a:rPr>
              <a:t>卡诺定理</a:t>
            </a:r>
            <a:endParaRPr lang="zh-CN" altLang="en-US" sz="3200" dirty="0"/>
          </a:p>
        </p:txBody>
      </p:sp>
    </p:spTree>
    <p:extLst>
      <p:ext uri="{BB962C8B-B14F-4D97-AF65-F5344CB8AC3E}">
        <p14:creationId xmlns:p14="http://schemas.microsoft.com/office/powerpoint/2010/main" val="1958571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2455" y="973314"/>
            <a:ext cx="3629891" cy="415498"/>
          </a:xfrm>
          <a:prstGeom prst="rect">
            <a:avLst/>
          </a:prstGeom>
          <a:noFill/>
        </p:spPr>
        <p:txBody>
          <a:bodyPr wrap="square" rtlCol="0">
            <a:spAutoFit/>
          </a:bodyPr>
          <a:lstStyle/>
          <a:p>
            <a:r>
              <a:rPr lang="zh-CN" altLang="en-US" sz="2100" b="1" dirty="0" smtClean="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卡诺定理</a:t>
            </a:r>
            <a:r>
              <a:rPr lang="zh-CN" altLang="en-US" sz="2100" b="1"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的</a:t>
            </a:r>
            <a:r>
              <a:rPr lang="zh-CN" altLang="en-US" sz="2100" b="1" dirty="0" smtClean="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证明</a:t>
            </a:r>
            <a:r>
              <a:rPr lang="en-US" altLang="zh-CN" sz="2100" b="1"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3.4.1</a:t>
            </a:r>
            <a:endParaRPr lang="zh-CN" altLang="en-US" sz="2100" b="1"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5" name="组合 4"/>
          <p:cNvGrpSpPr/>
          <p:nvPr/>
        </p:nvGrpSpPr>
        <p:grpSpPr>
          <a:xfrm>
            <a:off x="0" y="1393102"/>
            <a:ext cx="6092792" cy="127272"/>
            <a:chOff x="0" y="685594"/>
            <a:chExt cx="8123722" cy="169696"/>
          </a:xfrm>
        </p:grpSpPr>
        <p:cxnSp>
          <p:nvCxnSpPr>
            <p:cNvPr id="6" name="直接连接符 5"/>
            <p:cNvCxnSpPr/>
            <p:nvPr/>
          </p:nvCxnSpPr>
          <p:spPr>
            <a:xfrm>
              <a:off x="0" y="685594"/>
              <a:ext cx="812372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85594"/>
              <a:ext cx="4562375" cy="1696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38" name="组合 37"/>
          <p:cNvGrpSpPr/>
          <p:nvPr/>
        </p:nvGrpSpPr>
        <p:grpSpPr>
          <a:xfrm>
            <a:off x="533583" y="2326117"/>
            <a:ext cx="4693795" cy="2473564"/>
            <a:chOff x="711443" y="1958489"/>
            <a:chExt cx="6258393" cy="3298085"/>
          </a:xfrm>
        </p:grpSpPr>
        <p:sp>
          <p:nvSpPr>
            <p:cNvPr id="25" name="Rectangle 231" descr="浅色上对角线"/>
            <p:cNvSpPr>
              <a:spLocks noChangeArrowheads="1"/>
            </p:cNvSpPr>
            <p:nvPr/>
          </p:nvSpPr>
          <p:spPr bwMode="auto">
            <a:xfrm>
              <a:off x="711443" y="4691038"/>
              <a:ext cx="2066978" cy="565536"/>
            </a:xfrm>
            <a:prstGeom prst="rect">
              <a:avLst/>
            </a:prstGeom>
            <a:pattFill prst="ltUpDiag">
              <a:fgClr>
                <a:srgbClr val="FF00FF"/>
              </a:fgClr>
              <a:bgClr>
                <a:srgbClr val="FFFFFF"/>
              </a:bgClr>
            </a:pattFill>
            <a:ln w="22225">
              <a:solidFill>
                <a:srgbClr val="FF00FF"/>
              </a:solidFill>
              <a:miter lim="800000"/>
              <a:headEnd/>
              <a:tailEnd/>
            </a:ln>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26" name="Text Box 232"/>
                <p:cNvSpPr txBox="1">
                  <a:spLocks noChangeArrowheads="1"/>
                </p:cNvSpPr>
                <p:nvPr/>
              </p:nvSpPr>
              <p:spPr bwMode="auto">
                <a:xfrm>
                  <a:off x="1450363" y="4780906"/>
                  <a:ext cx="565537"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6" name="Text Box 232"/>
                <p:cNvSpPr txBox="1">
                  <a:spLocks noRot="1" noChangeAspect="1" noMove="1" noResize="1" noEditPoints="1" noAdjustHandles="1" noChangeArrowheads="1" noChangeShapeType="1" noTextEdit="1"/>
                </p:cNvSpPr>
                <p:nvPr/>
              </p:nvSpPr>
              <p:spPr bwMode="auto">
                <a:xfrm>
                  <a:off x="1450363" y="4780906"/>
                  <a:ext cx="565537" cy="435726"/>
                </a:xfrm>
                <a:prstGeom prst="rect">
                  <a:avLst/>
                </a:prstGeom>
                <a:blipFill>
                  <a:blip r:embed="rId2"/>
                  <a:stretch>
                    <a:fillRect b="-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7" name="Rectangle 233" descr="浅色上对角线"/>
            <p:cNvSpPr>
              <a:spLocks noChangeArrowheads="1"/>
            </p:cNvSpPr>
            <p:nvPr/>
          </p:nvSpPr>
          <p:spPr bwMode="auto">
            <a:xfrm>
              <a:off x="711443" y="1986812"/>
              <a:ext cx="2066978" cy="565536"/>
            </a:xfrm>
            <a:prstGeom prst="rect">
              <a:avLst/>
            </a:prstGeom>
            <a:pattFill prst="ltUpDiag">
              <a:fgClr>
                <a:srgbClr val="FF0000"/>
              </a:fgClr>
              <a:bgClr>
                <a:srgbClr val="FFFFFF"/>
              </a:bgClr>
            </a:pattFill>
            <a:ln w="22225">
              <a:solidFill>
                <a:srgbClr val="FF0000"/>
              </a:solidFill>
              <a:miter lim="800000"/>
              <a:headEnd/>
              <a:tailEnd/>
            </a:ln>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28" name="Text Box 234"/>
                <p:cNvSpPr txBox="1">
                  <a:spLocks noChangeArrowheads="1"/>
                </p:cNvSpPr>
                <p:nvPr/>
              </p:nvSpPr>
              <p:spPr bwMode="auto">
                <a:xfrm>
                  <a:off x="1450363" y="2026754"/>
                  <a:ext cx="565537" cy="4348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8" name="Text Box 234"/>
                <p:cNvSpPr txBox="1">
                  <a:spLocks noRot="1" noChangeAspect="1" noMove="1" noResize="1" noEditPoints="1" noAdjustHandles="1" noChangeArrowheads="1" noChangeShapeType="1" noTextEdit="1"/>
                </p:cNvSpPr>
                <p:nvPr/>
              </p:nvSpPr>
              <p:spPr bwMode="auto">
                <a:xfrm>
                  <a:off x="1450363" y="2026754"/>
                  <a:ext cx="565537" cy="434818"/>
                </a:xfrm>
                <a:prstGeom prst="rect">
                  <a:avLst/>
                </a:prstGeom>
                <a:blipFill>
                  <a:blip r:embed="rId3"/>
                  <a:stretch>
                    <a:fillRect b="-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9" name="Oval 235"/>
            <p:cNvSpPr>
              <a:spLocks noChangeArrowheads="1"/>
            </p:cNvSpPr>
            <p:nvPr/>
          </p:nvSpPr>
          <p:spPr bwMode="auto">
            <a:xfrm>
              <a:off x="1254286" y="3126054"/>
              <a:ext cx="991278" cy="990369"/>
            </a:xfrm>
            <a:prstGeom prst="ellipse">
              <a:avLst/>
            </a:prstGeom>
            <a:pattFill prst="lgConfetti">
              <a:fgClr>
                <a:schemeClr val="bg1">
                  <a:lumMod val="75000"/>
                </a:schemeClr>
              </a:fgClr>
              <a:bgClr>
                <a:schemeClr val="bg1"/>
              </a:bgClr>
            </a:pattFill>
            <a:ln w="22225">
              <a:solidFill>
                <a:schemeClr val="bg1">
                  <a:lumMod val="50000"/>
                </a:schemeClr>
              </a:solidFill>
              <a:round/>
              <a:headEnd/>
              <a:tailEnd/>
            </a:ln>
          </p:spPr>
          <p:txBody>
            <a:bodyPr rot="0" vert="horz" wrap="square" lIns="68580" tIns="34290" rIns="68580" bIns="34290" anchor="t" anchorCtr="0" upright="1">
              <a:noAutofit/>
            </a:bodyPr>
            <a:lstStyle/>
            <a:p>
              <a:endParaRPr lang="zh-CN" altLang="en-US" sz="1500">
                <a:solidFill>
                  <a:prstClr val="black"/>
                </a:solidFill>
              </a:endParaRPr>
            </a:p>
          </p:txBody>
        </p:sp>
        <p:sp>
          <p:nvSpPr>
            <p:cNvPr id="30" name="AutoShape 236"/>
            <p:cNvSpPr>
              <a:spLocks noChangeArrowheads="1"/>
            </p:cNvSpPr>
            <p:nvPr/>
          </p:nvSpPr>
          <p:spPr bwMode="auto">
            <a:xfrm>
              <a:off x="2094875" y="3452849"/>
              <a:ext cx="899594" cy="386707"/>
            </a:xfrm>
            <a:prstGeom prst="rightArrow">
              <a:avLst>
                <a:gd name="adj1" fmla="val 50000"/>
                <a:gd name="adj2" fmla="val 58157"/>
              </a:avLst>
            </a:prstGeom>
            <a:solidFill>
              <a:srgbClr val="0070C0"/>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p:sp>
          <p:nvSpPr>
            <p:cNvPr id="31" name="AutoShape 237"/>
            <p:cNvSpPr>
              <a:spLocks noChangeArrowheads="1"/>
            </p:cNvSpPr>
            <p:nvPr/>
          </p:nvSpPr>
          <p:spPr bwMode="auto">
            <a:xfrm rot="5400000" flipV="1">
              <a:off x="1273349" y="2719377"/>
              <a:ext cx="901409" cy="386707"/>
            </a:xfrm>
            <a:prstGeom prst="rightArrow">
              <a:avLst>
                <a:gd name="adj1" fmla="val 50000"/>
                <a:gd name="adj2" fmla="val 58275"/>
              </a:avLst>
            </a:prstGeom>
            <a:solidFill>
              <a:srgbClr val="FFCCCC"/>
            </a:solidFill>
            <a:ln w="222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32" name="Text Box 238"/>
                <p:cNvSpPr txBox="1">
                  <a:spLocks noChangeArrowheads="1"/>
                </p:cNvSpPr>
                <p:nvPr/>
              </p:nvSpPr>
              <p:spPr bwMode="auto">
                <a:xfrm>
                  <a:off x="1769895" y="2709391"/>
                  <a:ext cx="632711"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2" name="Text Box 238"/>
                <p:cNvSpPr txBox="1">
                  <a:spLocks noRot="1" noChangeAspect="1" noMove="1" noResize="1" noEditPoints="1" noAdjustHandles="1" noChangeArrowheads="1" noChangeShapeType="1" noTextEdit="1"/>
                </p:cNvSpPr>
                <p:nvPr/>
              </p:nvSpPr>
              <p:spPr bwMode="auto">
                <a:xfrm>
                  <a:off x="1769895" y="2709391"/>
                  <a:ext cx="632711" cy="435726"/>
                </a:xfrm>
                <a:prstGeom prst="rect">
                  <a:avLst/>
                </a:prstGeom>
                <a:blipFill>
                  <a:blip r:embed="rId4"/>
                  <a:stretch>
                    <a:fillRect b="-194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 Box 239"/>
                <p:cNvSpPr txBox="1">
                  <a:spLocks noChangeArrowheads="1"/>
                </p:cNvSpPr>
                <p:nvPr/>
              </p:nvSpPr>
              <p:spPr bwMode="auto">
                <a:xfrm>
                  <a:off x="2080257" y="3153287"/>
                  <a:ext cx="1828424"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150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150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sz="150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3" name="Text Box 239"/>
                <p:cNvSpPr txBox="1">
                  <a:spLocks noRot="1" noChangeAspect="1" noMove="1" noResize="1" noEditPoints="1" noAdjustHandles="1" noChangeArrowheads="1" noChangeShapeType="1" noTextEdit="1"/>
                </p:cNvSpPr>
                <p:nvPr/>
              </p:nvSpPr>
              <p:spPr bwMode="auto">
                <a:xfrm>
                  <a:off x="2080257" y="3153287"/>
                  <a:ext cx="1828424" cy="435726"/>
                </a:xfrm>
                <a:prstGeom prst="rect">
                  <a:avLst/>
                </a:prstGeom>
                <a:blipFill>
                  <a:blip r:embed="rId5"/>
                  <a:stretch>
                    <a:fillRect b="-13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4" name="Text Box 240"/>
            <p:cNvSpPr txBox="1">
              <a:spLocks noChangeArrowheads="1"/>
            </p:cNvSpPr>
            <p:nvPr/>
          </p:nvSpPr>
          <p:spPr bwMode="auto">
            <a:xfrm>
              <a:off x="1517537" y="3398383"/>
              <a:ext cx="573707" cy="387615"/>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35" name="AutoShape 241"/>
            <p:cNvSpPr>
              <a:spLocks noChangeArrowheads="1"/>
            </p:cNvSpPr>
            <p:nvPr/>
          </p:nvSpPr>
          <p:spPr bwMode="auto">
            <a:xfrm rot="5400000" flipV="1">
              <a:off x="1274257" y="4188137"/>
              <a:ext cx="899593" cy="386707"/>
            </a:xfrm>
            <a:prstGeom prst="rightArrow">
              <a:avLst>
                <a:gd name="adj1" fmla="val 50000"/>
                <a:gd name="adj2" fmla="val 58157"/>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36" name="Text Box 242"/>
                <p:cNvSpPr txBox="1">
                  <a:spLocks noChangeArrowheads="1"/>
                </p:cNvSpPr>
                <p:nvPr/>
              </p:nvSpPr>
              <p:spPr bwMode="auto">
                <a:xfrm>
                  <a:off x="1778065" y="4116424"/>
                  <a:ext cx="624541"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36" name="Text Box 242"/>
                <p:cNvSpPr txBox="1">
                  <a:spLocks noRot="1" noChangeAspect="1" noMove="1" noResize="1" noEditPoints="1" noAdjustHandles="1" noChangeArrowheads="1" noChangeShapeType="1" noTextEdit="1"/>
                </p:cNvSpPr>
                <p:nvPr/>
              </p:nvSpPr>
              <p:spPr bwMode="auto">
                <a:xfrm>
                  <a:off x="1778065" y="4116424"/>
                  <a:ext cx="624541" cy="435726"/>
                </a:xfrm>
                <a:prstGeom prst="rect">
                  <a:avLst/>
                </a:prstGeom>
                <a:blipFill>
                  <a:blip r:embed="rId6"/>
                  <a:stretch>
                    <a:fillRect l="-980" b="-194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Rectangle 245" descr="浅色上对角线"/>
            <p:cNvSpPr>
              <a:spLocks noChangeArrowheads="1"/>
            </p:cNvSpPr>
            <p:nvPr/>
          </p:nvSpPr>
          <p:spPr bwMode="auto">
            <a:xfrm>
              <a:off x="3593162" y="4662715"/>
              <a:ext cx="2066978" cy="565536"/>
            </a:xfrm>
            <a:prstGeom prst="rect">
              <a:avLst/>
            </a:prstGeom>
            <a:pattFill prst="ltUpDiag">
              <a:fgClr>
                <a:srgbClr val="FF00FF"/>
              </a:fgClr>
              <a:bgClr>
                <a:srgbClr val="FFFFFF"/>
              </a:bgClr>
            </a:pattFill>
            <a:ln w="22225">
              <a:solidFill>
                <a:srgbClr val="FF00FF"/>
              </a:solidFill>
              <a:miter lim="800000"/>
              <a:headEnd/>
              <a:tailEnd/>
            </a:ln>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14" name="Text Box 246"/>
                <p:cNvSpPr txBox="1">
                  <a:spLocks noChangeArrowheads="1"/>
                </p:cNvSpPr>
                <p:nvPr/>
              </p:nvSpPr>
              <p:spPr bwMode="auto">
                <a:xfrm>
                  <a:off x="4332082" y="4752583"/>
                  <a:ext cx="565537"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4" name="Text Box 246"/>
                <p:cNvSpPr txBox="1">
                  <a:spLocks noRot="1" noChangeAspect="1" noMove="1" noResize="1" noEditPoints="1" noAdjustHandles="1" noChangeArrowheads="1" noChangeShapeType="1" noTextEdit="1"/>
                </p:cNvSpPr>
                <p:nvPr/>
              </p:nvSpPr>
              <p:spPr bwMode="auto">
                <a:xfrm>
                  <a:off x="4332082" y="4752583"/>
                  <a:ext cx="565537" cy="435726"/>
                </a:xfrm>
                <a:prstGeom prst="rect">
                  <a:avLst/>
                </a:prstGeom>
                <a:blipFill>
                  <a:blip r:embed="rId7"/>
                  <a:stretch>
                    <a:fillRect b="-84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5" name="Rectangle 247" descr="浅色上对角线"/>
            <p:cNvSpPr>
              <a:spLocks noChangeArrowheads="1"/>
            </p:cNvSpPr>
            <p:nvPr/>
          </p:nvSpPr>
          <p:spPr bwMode="auto">
            <a:xfrm>
              <a:off x="3593162" y="1958489"/>
              <a:ext cx="2066978" cy="565536"/>
            </a:xfrm>
            <a:prstGeom prst="rect">
              <a:avLst/>
            </a:prstGeom>
            <a:pattFill prst="ltUpDiag">
              <a:fgClr>
                <a:srgbClr val="FF0000"/>
              </a:fgClr>
              <a:bgClr>
                <a:srgbClr val="FFFFFF"/>
              </a:bgClr>
            </a:pattFill>
            <a:ln w="22225">
              <a:solidFill>
                <a:srgbClr val="FF0000"/>
              </a:solidFill>
              <a:miter lim="800000"/>
              <a:headEnd/>
              <a:tailEnd/>
            </a:ln>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16" name="Text Box 248"/>
                <p:cNvSpPr txBox="1">
                  <a:spLocks noChangeArrowheads="1"/>
                </p:cNvSpPr>
                <p:nvPr/>
              </p:nvSpPr>
              <p:spPr bwMode="auto">
                <a:xfrm>
                  <a:off x="4332082" y="1998431"/>
                  <a:ext cx="565537" cy="4348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6" name="Text Box 248"/>
                <p:cNvSpPr txBox="1">
                  <a:spLocks noRot="1" noChangeAspect="1" noMove="1" noResize="1" noEditPoints="1" noAdjustHandles="1" noChangeArrowheads="1" noChangeShapeType="1" noTextEdit="1"/>
                </p:cNvSpPr>
                <p:nvPr/>
              </p:nvSpPr>
              <p:spPr bwMode="auto">
                <a:xfrm>
                  <a:off x="4332082" y="1998431"/>
                  <a:ext cx="565537" cy="434818"/>
                </a:xfrm>
                <a:prstGeom prst="rect">
                  <a:avLst/>
                </a:prstGeom>
                <a:blipFill>
                  <a:blip r:embed="rId8"/>
                  <a:stretch>
                    <a:fillRect b="-84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7" name="Oval 249"/>
            <p:cNvSpPr>
              <a:spLocks noChangeArrowheads="1"/>
            </p:cNvSpPr>
            <p:nvPr/>
          </p:nvSpPr>
          <p:spPr bwMode="auto">
            <a:xfrm>
              <a:off x="4136005" y="3097731"/>
              <a:ext cx="991278" cy="990369"/>
            </a:xfrm>
            <a:prstGeom prst="ellipse">
              <a:avLst/>
            </a:prstGeom>
            <a:pattFill prst="lgConfetti">
              <a:fgClr>
                <a:schemeClr val="bg1">
                  <a:lumMod val="75000"/>
                </a:schemeClr>
              </a:fgClr>
              <a:bgClr>
                <a:schemeClr val="bg1"/>
              </a:bgClr>
            </a:pattFill>
            <a:ln w="22225">
              <a:solidFill>
                <a:schemeClr val="bg1">
                  <a:lumMod val="50000"/>
                </a:schemeClr>
              </a:solidFill>
              <a:round/>
              <a:headEnd/>
              <a:tailEnd/>
            </a:ln>
          </p:spPr>
          <p:txBody>
            <a:bodyPr rot="0" vert="horz" wrap="square" lIns="68580" tIns="34290" rIns="68580" bIns="34290" anchor="t" anchorCtr="0" upright="1">
              <a:noAutofit/>
            </a:bodyPr>
            <a:lstStyle/>
            <a:p>
              <a:endParaRPr lang="zh-CN" altLang="en-US" sz="1500">
                <a:solidFill>
                  <a:prstClr val="black"/>
                </a:solidFill>
              </a:endParaRPr>
            </a:p>
          </p:txBody>
        </p:sp>
        <p:sp>
          <p:nvSpPr>
            <p:cNvPr id="18" name="AutoShape 250"/>
            <p:cNvSpPr>
              <a:spLocks noChangeArrowheads="1"/>
            </p:cNvSpPr>
            <p:nvPr/>
          </p:nvSpPr>
          <p:spPr bwMode="auto">
            <a:xfrm>
              <a:off x="4976594" y="3424526"/>
              <a:ext cx="899594" cy="386707"/>
            </a:xfrm>
            <a:prstGeom prst="rightArrow">
              <a:avLst>
                <a:gd name="adj1" fmla="val 50000"/>
                <a:gd name="adj2" fmla="val 58157"/>
              </a:avLst>
            </a:prstGeom>
            <a:solidFill>
              <a:srgbClr val="0070C0"/>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p:sp>
          <p:nvSpPr>
            <p:cNvPr id="19" name="AutoShape 251"/>
            <p:cNvSpPr>
              <a:spLocks noChangeArrowheads="1"/>
            </p:cNvSpPr>
            <p:nvPr/>
          </p:nvSpPr>
          <p:spPr bwMode="auto">
            <a:xfrm rot="5400000" flipV="1">
              <a:off x="4155068" y="2691054"/>
              <a:ext cx="901409" cy="386707"/>
            </a:xfrm>
            <a:prstGeom prst="rightArrow">
              <a:avLst>
                <a:gd name="adj1" fmla="val 50000"/>
                <a:gd name="adj2" fmla="val 58275"/>
              </a:avLst>
            </a:prstGeom>
            <a:solidFill>
              <a:srgbClr val="FFCCCC"/>
            </a:solidFill>
            <a:ln w="222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20" name="Text Box 252"/>
                <p:cNvSpPr txBox="1">
                  <a:spLocks noChangeArrowheads="1"/>
                </p:cNvSpPr>
                <p:nvPr/>
              </p:nvSpPr>
              <p:spPr bwMode="auto">
                <a:xfrm>
                  <a:off x="4651614" y="2681068"/>
                  <a:ext cx="632711"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0" name="Text Box 252"/>
                <p:cNvSpPr txBox="1">
                  <a:spLocks noRot="1" noChangeAspect="1" noMove="1" noResize="1" noEditPoints="1" noAdjustHandles="1" noChangeArrowheads="1" noChangeShapeType="1" noTextEdit="1"/>
                </p:cNvSpPr>
                <p:nvPr/>
              </p:nvSpPr>
              <p:spPr bwMode="auto">
                <a:xfrm>
                  <a:off x="4651614" y="2681068"/>
                  <a:ext cx="632711" cy="435726"/>
                </a:xfrm>
                <a:prstGeom prst="rect">
                  <a:avLst/>
                </a:prstGeom>
                <a:blipFill>
                  <a:blip r:embed="rId9"/>
                  <a:stretch>
                    <a:fillRect l="-6731" b="-19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 Box 253"/>
                <p:cNvSpPr txBox="1">
                  <a:spLocks noChangeArrowheads="1"/>
                </p:cNvSpPr>
                <p:nvPr/>
              </p:nvSpPr>
              <p:spPr bwMode="auto">
                <a:xfrm>
                  <a:off x="4996334" y="3126054"/>
                  <a:ext cx="1973502"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150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en-US" sz="150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sz="150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1" name="Text Box 253"/>
                <p:cNvSpPr txBox="1">
                  <a:spLocks noRot="1" noChangeAspect="1" noMove="1" noResize="1" noEditPoints="1" noAdjustHandles="1" noChangeArrowheads="1" noChangeShapeType="1" noTextEdit="1"/>
                </p:cNvSpPr>
                <p:nvPr/>
              </p:nvSpPr>
              <p:spPr bwMode="auto">
                <a:xfrm>
                  <a:off x="4996334" y="3126054"/>
                  <a:ext cx="1973502" cy="435726"/>
                </a:xfrm>
                <a:prstGeom prst="rect">
                  <a:avLst/>
                </a:prstGeom>
                <a:blipFill>
                  <a:blip r:embed="rId10"/>
                  <a:stretch>
                    <a:fillRect b="-28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2" name="Text Box 254"/>
            <p:cNvSpPr txBox="1">
              <a:spLocks noChangeArrowheads="1"/>
            </p:cNvSpPr>
            <p:nvPr/>
          </p:nvSpPr>
          <p:spPr bwMode="auto">
            <a:xfrm>
              <a:off x="4399256" y="3381861"/>
              <a:ext cx="573707" cy="387615"/>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23" name="AutoShape 255"/>
            <p:cNvSpPr>
              <a:spLocks noChangeArrowheads="1"/>
            </p:cNvSpPr>
            <p:nvPr/>
          </p:nvSpPr>
          <p:spPr bwMode="auto">
            <a:xfrm rot="5400000" flipV="1">
              <a:off x="4155976" y="4159814"/>
              <a:ext cx="899593" cy="386707"/>
            </a:xfrm>
            <a:prstGeom prst="rightArrow">
              <a:avLst>
                <a:gd name="adj1" fmla="val 50000"/>
                <a:gd name="adj2" fmla="val 58157"/>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500">
                <a:solidFill>
                  <a:prstClr val="black"/>
                </a:solidFill>
              </a:endParaRPr>
            </a:p>
          </p:txBody>
        </p:sp>
        <mc:AlternateContent xmlns:mc="http://schemas.openxmlformats.org/markup-compatibility/2006" xmlns:a14="http://schemas.microsoft.com/office/drawing/2010/main">
          <mc:Choice Requires="a14">
            <p:sp>
              <p:nvSpPr>
                <p:cNvPr id="24" name="Text Box 256"/>
                <p:cNvSpPr txBox="1">
                  <a:spLocks noChangeArrowheads="1"/>
                </p:cNvSpPr>
                <p:nvPr/>
              </p:nvSpPr>
              <p:spPr bwMode="auto">
                <a:xfrm>
                  <a:off x="4659784" y="4088101"/>
                  <a:ext cx="624541" cy="4357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4" name="Text Box 256"/>
                <p:cNvSpPr txBox="1">
                  <a:spLocks noRot="1" noChangeAspect="1" noMove="1" noResize="1" noEditPoints="1" noAdjustHandles="1" noChangeArrowheads="1" noChangeShapeType="1" noTextEdit="1"/>
                </p:cNvSpPr>
                <p:nvPr/>
              </p:nvSpPr>
              <p:spPr bwMode="auto">
                <a:xfrm>
                  <a:off x="4659784" y="4088101"/>
                  <a:ext cx="624541" cy="435726"/>
                </a:xfrm>
                <a:prstGeom prst="rect">
                  <a:avLst/>
                </a:prstGeom>
                <a:blipFill>
                  <a:blip r:embed="rId11"/>
                  <a:stretch>
                    <a:fillRect l="-6796" b="-19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12" name="Text Box 257"/>
          <p:cNvSpPr txBox="1">
            <a:spLocks noChangeArrowheads="1"/>
          </p:cNvSpPr>
          <p:nvPr/>
        </p:nvSpPr>
        <p:spPr bwMode="auto">
          <a:xfrm>
            <a:off x="395906" y="4977360"/>
            <a:ext cx="4189659" cy="66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a:t>
            </a:r>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）卡诺热机</a:t>
            </a:r>
            <a:r>
              <a:rPr 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b</a:t>
            </a:r>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）任意热机</a:t>
            </a:r>
            <a:r>
              <a:rPr 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en-US" b="1" i="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，假设其效率超过卡诺热机．</a:t>
            </a:r>
          </a:p>
        </p:txBody>
      </p:sp>
      <p:sp>
        <p:nvSpPr>
          <p:cNvPr id="37" name="文本框 36"/>
          <p:cNvSpPr txBox="1"/>
          <p:nvPr/>
        </p:nvSpPr>
        <p:spPr>
          <a:xfrm>
            <a:off x="242455" y="1627174"/>
            <a:ext cx="1176242" cy="415498"/>
          </a:xfrm>
          <a:prstGeom prst="rect">
            <a:avLst/>
          </a:prstGeom>
          <a:solidFill>
            <a:srgbClr val="FFFF99"/>
          </a:solid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证明：</a:t>
            </a:r>
          </a:p>
        </p:txBody>
      </p:sp>
      <p:grpSp>
        <p:nvGrpSpPr>
          <p:cNvPr id="64" name="组合 63"/>
          <p:cNvGrpSpPr/>
          <p:nvPr/>
        </p:nvGrpSpPr>
        <p:grpSpPr>
          <a:xfrm>
            <a:off x="5663992" y="2309358"/>
            <a:ext cx="2908598" cy="2490323"/>
            <a:chOff x="6761281" y="1936144"/>
            <a:chExt cx="3878131" cy="3320430"/>
          </a:xfrm>
        </p:grpSpPr>
        <p:sp>
          <p:nvSpPr>
            <p:cNvPr id="43" name="Rectangle 262" descr="浅色上对角线"/>
            <p:cNvSpPr>
              <a:spLocks noChangeArrowheads="1"/>
            </p:cNvSpPr>
            <p:nvPr/>
          </p:nvSpPr>
          <p:spPr bwMode="auto">
            <a:xfrm>
              <a:off x="6761281" y="4682274"/>
              <a:ext cx="3822821" cy="574300"/>
            </a:xfrm>
            <a:prstGeom prst="rect">
              <a:avLst/>
            </a:prstGeom>
            <a:pattFill prst="ltUpDiag">
              <a:fgClr>
                <a:srgbClr val="FF00FF"/>
              </a:fgClr>
              <a:bgClr>
                <a:srgbClr val="FFFFFF"/>
              </a:bgClr>
            </a:pattFill>
            <a:ln w="22225">
              <a:solidFill>
                <a:srgbClr val="FF00FF"/>
              </a:solidFill>
              <a:miter lim="800000"/>
              <a:headEnd/>
              <a:tailEnd/>
            </a:ln>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44" name="Text Box 263"/>
                <p:cNvSpPr txBox="1">
                  <a:spLocks noChangeArrowheads="1"/>
                </p:cNvSpPr>
                <p:nvPr/>
              </p:nvSpPr>
              <p:spPr bwMode="auto">
                <a:xfrm>
                  <a:off x="8321014" y="4725600"/>
                  <a:ext cx="574299"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44" name="Text Box 263"/>
                <p:cNvSpPr txBox="1">
                  <a:spLocks noRot="1" noChangeAspect="1" noMove="1" noResize="1" noEditPoints="1" noAdjustHandles="1" noChangeArrowheads="1" noChangeShapeType="1" noTextEdit="1"/>
                </p:cNvSpPr>
                <p:nvPr/>
              </p:nvSpPr>
              <p:spPr bwMode="auto">
                <a:xfrm>
                  <a:off x="8321014" y="4725600"/>
                  <a:ext cx="574299" cy="442478"/>
                </a:xfrm>
                <a:prstGeom prst="rect">
                  <a:avLst/>
                </a:prstGeom>
                <a:blipFill>
                  <a:blip r:embed="rId12"/>
                  <a:stretch>
                    <a:fillRect b="-68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5" name="Rectangle 264" descr="浅色上对角线"/>
            <p:cNvSpPr>
              <a:spLocks noChangeArrowheads="1"/>
            </p:cNvSpPr>
            <p:nvPr/>
          </p:nvSpPr>
          <p:spPr bwMode="auto">
            <a:xfrm>
              <a:off x="6761281" y="1936144"/>
              <a:ext cx="3878131" cy="574300"/>
            </a:xfrm>
            <a:prstGeom prst="rect">
              <a:avLst/>
            </a:prstGeom>
            <a:pattFill prst="ltUpDiag">
              <a:fgClr>
                <a:srgbClr val="FF0000"/>
              </a:fgClr>
              <a:bgClr>
                <a:srgbClr val="FFFFFF"/>
              </a:bgClr>
            </a:pattFill>
            <a:ln w="22225">
              <a:solidFill>
                <a:srgbClr val="FF0000"/>
              </a:solidFill>
              <a:miter lim="800000"/>
              <a:headEnd/>
              <a:tailEnd/>
            </a:ln>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46" name="Text Box 265"/>
                <p:cNvSpPr txBox="1">
                  <a:spLocks noChangeArrowheads="1"/>
                </p:cNvSpPr>
                <p:nvPr/>
              </p:nvSpPr>
              <p:spPr bwMode="auto">
                <a:xfrm>
                  <a:off x="8342216" y="2012656"/>
                  <a:ext cx="574299" cy="4415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46" name="Text Box 265"/>
                <p:cNvSpPr txBox="1">
                  <a:spLocks noRot="1" noChangeAspect="1" noMove="1" noResize="1" noEditPoints="1" noAdjustHandles="1" noChangeArrowheads="1" noChangeShapeType="1" noTextEdit="1"/>
                </p:cNvSpPr>
                <p:nvPr/>
              </p:nvSpPr>
              <p:spPr bwMode="auto">
                <a:xfrm>
                  <a:off x="8342216" y="2012656"/>
                  <a:ext cx="574299" cy="441556"/>
                </a:xfrm>
                <a:prstGeom prst="rect">
                  <a:avLst/>
                </a:prstGeom>
                <a:blipFill>
                  <a:blip r:embed="rId13"/>
                  <a:stretch>
                    <a:fillRect b="-68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7" name="Oval 266"/>
            <p:cNvSpPr>
              <a:spLocks noChangeArrowheads="1"/>
            </p:cNvSpPr>
            <p:nvPr/>
          </p:nvSpPr>
          <p:spPr bwMode="auto">
            <a:xfrm>
              <a:off x="7311612" y="3093040"/>
              <a:ext cx="1007558" cy="1005716"/>
            </a:xfrm>
            <a:prstGeom prst="ellipse">
              <a:avLst/>
            </a:prstGeom>
            <a:pattFill prst="lgConfetti">
              <a:fgClr>
                <a:schemeClr val="bg1">
                  <a:lumMod val="75000"/>
                </a:schemeClr>
              </a:fgClr>
              <a:bgClr>
                <a:schemeClr val="bg1"/>
              </a:bgClr>
            </a:pattFill>
            <a:ln w="9525">
              <a:solidFill>
                <a:srgbClr val="000000"/>
              </a:solidFill>
              <a:round/>
              <a:headEnd/>
              <a:tailEnd/>
            </a:ln>
          </p:spPr>
          <p:txBody>
            <a:bodyPr rot="0" vert="horz" wrap="square" lIns="68580" tIns="34290" rIns="68580" bIns="34290" anchor="t" anchorCtr="0" upright="1">
              <a:noAutofit/>
            </a:bodyPr>
            <a:lstStyle/>
            <a:p>
              <a:endParaRPr lang="zh-CN" altLang="en-US" sz="1350">
                <a:solidFill>
                  <a:prstClr val="black"/>
                </a:solidFill>
              </a:endParaRPr>
            </a:p>
          </p:txBody>
        </p:sp>
        <p:sp>
          <p:nvSpPr>
            <p:cNvPr id="48" name="AutoShape 268"/>
            <p:cNvSpPr>
              <a:spLocks noChangeArrowheads="1"/>
            </p:cNvSpPr>
            <p:nvPr/>
          </p:nvSpPr>
          <p:spPr bwMode="auto">
            <a:xfrm rot="16200000">
              <a:off x="7331892" y="2680061"/>
              <a:ext cx="915377" cy="392699"/>
            </a:xfrm>
            <a:prstGeom prst="rightArrow">
              <a:avLst>
                <a:gd name="adj1" fmla="val 50000"/>
                <a:gd name="adj2" fmla="val 58275"/>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49" name="Text Box 269"/>
                <p:cNvSpPr txBox="1">
                  <a:spLocks noChangeArrowheads="1"/>
                </p:cNvSpPr>
                <p:nvPr/>
              </p:nvSpPr>
              <p:spPr bwMode="auto">
                <a:xfrm>
                  <a:off x="9399553" y="2670842"/>
                  <a:ext cx="642514"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49" name="Text Box 269"/>
                <p:cNvSpPr txBox="1">
                  <a:spLocks noRot="1" noChangeAspect="1" noMove="1" noResize="1" noEditPoints="1" noAdjustHandles="1" noChangeArrowheads="1" noChangeShapeType="1" noTextEdit="1"/>
                </p:cNvSpPr>
                <p:nvPr/>
              </p:nvSpPr>
              <p:spPr bwMode="auto">
                <a:xfrm>
                  <a:off x="9399553" y="2670842"/>
                  <a:ext cx="642514" cy="442478"/>
                </a:xfrm>
                <a:prstGeom prst="rect">
                  <a:avLst/>
                </a:prstGeom>
                <a:blipFill>
                  <a:blip r:embed="rId14"/>
                  <a:stretch>
                    <a:fillRect l="-5714" b="-178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1" name="Text Box 271"/>
            <p:cNvSpPr txBox="1">
              <a:spLocks noChangeArrowheads="1"/>
            </p:cNvSpPr>
            <p:nvPr/>
          </p:nvSpPr>
          <p:spPr bwMode="auto">
            <a:xfrm>
              <a:off x="7591848" y="3393557"/>
              <a:ext cx="582595" cy="393621"/>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52" name="AutoShape 272"/>
            <p:cNvSpPr>
              <a:spLocks noChangeArrowheads="1"/>
            </p:cNvSpPr>
            <p:nvPr/>
          </p:nvSpPr>
          <p:spPr bwMode="auto">
            <a:xfrm rot="16200000">
              <a:off x="7333736" y="4170659"/>
              <a:ext cx="912611" cy="392699"/>
            </a:xfrm>
            <a:prstGeom prst="rightArrow">
              <a:avLst>
                <a:gd name="adj1" fmla="val 50000"/>
                <a:gd name="adj2" fmla="val 58099"/>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53" name="Text Box 273"/>
                <p:cNvSpPr txBox="1">
                  <a:spLocks noChangeArrowheads="1"/>
                </p:cNvSpPr>
                <p:nvPr/>
              </p:nvSpPr>
              <p:spPr bwMode="auto">
                <a:xfrm>
                  <a:off x="9454863" y="4107053"/>
                  <a:ext cx="634218" cy="4415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53" name="Text Box 273"/>
                <p:cNvSpPr txBox="1">
                  <a:spLocks noRot="1" noChangeAspect="1" noMove="1" noResize="1" noEditPoints="1" noAdjustHandles="1" noChangeArrowheads="1" noChangeShapeType="1" noTextEdit="1"/>
                </p:cNvSpPr>
                <p:nvPr/>
              </p:nvSpPr>
              <p:spPr bwMode="auto">
                <a:xfrm>
                  <a:off x="9454863" y="4107053"/>
                  <a:ext cx="634218" cy="441556"/>
                </a:xfrm>
                <a:prstGeom prst="rect">
                  <a:avLst/>
                </a:prstGeom>
                <a:blipFill>
                  <a:blip r:embed="rId15"/>
                  <a:stretch>
                    <a:fillRect l="-6731" b="-180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4" name="Oval 279"/>
            <p:cNvSpPr>
              <a:spLocks noChangeArrowheads="1"/>
            </p:cNvSpPr>
            <p:nvPr/>
          </p:nvSpPr>
          <p:spPr bwMode="auto">
            <a:xfrm>
              <a:off x="8911906" y="3093040"/>
              <a:ext cx="1006636" cy="1005716"/>
            </a:xfrm>
            <a:prstGeom prst="ellipse">
              <a:avLst/>
            </a:prstGeom>
            <a:pattFill prst="lgConfetti">
              <a:fgClr>
                <a:schemeClr val="bg1">
                  <a:lumMod val="75000"/>
                </a:schemeClr>
              </a:fgClr>
              <a:bgClr>
                <a:schemeClr val="bg1"/>
              </a:bgClr>
            </a:pattFill>
            <a:ln w="9525">
              <a:solidFill>
                <a:srgbClr val="000000"/>
              </a:solidFill>
              <a:round/>
              <a:headEnd/>
              <a:tailEnd/>
            </a:ln>
          </p:spPr>
          <p:txBody>
            <a:bodyPr rot="0" vert="horz" wrap="square" lIns="68580" tIns="34290" rIns="68580" bIns="34290" anchor="t" anchorCtr="0" upright="1">
              <a:noAutofit/>
            </a:bodyPr>
            <a:lstStyle/>
            <a:p>
              <a:endParaRPr lang="zh-CN" altLang="en-US" sz="1350">
                <a:solidFill>
                  <a:prstClr val="black"/>
                </a:solidFill>
              </a:endParaRPr>
            </a:p>
          </p:txBody>
        </p:sp>
        <p:sp>
          <p:nvSpPr>
            <p:cNvPr id="55" name="AutoShape 281"/>
            <p:cNvSpPr>
              <a:spLocks noChangeArrowheads="1"/>
            </p:cNvSpPr>
            <p:nvPr/>
          </p:nvSpPr>
          <p:spPr bwMode="auto">
            <a:xfrm rot="5400000">
              <a:off x="8931264" y="2680061"/>
              <a:ext cx="915377" cy="392699"/>
            </a:xfrm>
            <a:prstGeom prst="rightArrow">
              <a:avLst>
                <a:gd name="adj1" fmla="val 50000"/>
                <a:gd name="adj2" fmla="val 58275"/>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56" name="Text Box 282"/>
                <p:cNvSpPr txBox="1">
                  <a:spLocks noChangeArrowheads="1"/>
                </p:cNvSpPr>
                <p:nvPr/>
              </p:nvSpPr>
              <p:spPr bwMode="auto">
                <a:xfrm>
                  <a:off x="7805712" y="2650562"/>
                  <a:ext cx="642514"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56" name="Text Box 282"/>
                <p:cNvSpPr txBox="1">
                  <a:spLocks noRot="1" noChangeAspect="1" noMove="1" noResize="1" noEditPoints="1" noAdjustHandles="1" noChangeArrowheads="1" noChangeShapeType="1" noTextEdit="1"/>
                </p:cNvSpPr>
                <p:nvPr/>
              </p:nvSpPr>
              <p:spPr bwMode="auto">
                <a:xfrm>
                  <a:off x="7805712" y="2650562"/>
                  <a:ext cx="642514" cy="442478"/>
                </a:xfrm>
                <a:prstGeom prst="rect">
                  <a:avLst/>
                </a:prstGeom>
                <a:blipFill>
                  <a:blip r:embed="rId16"/>
                  <a:stretch>
                    <a:fillRect b="-180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7" name="Text Box 284"/>
            <p:cNvSpPr txBox="1">
              <a:spLocks noChangeArrowheads="1"/>
            </p:cNvSpPr>
            <p:nvPr/>
          </p:nvSpPr>
          <p:spPr bwMode="auto">
            <a:xfrm>
              <a:off x="9191220" y="3393557"/>
              <a:ext cx="582595" cy="393621"/>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58" name="AutoShape 285"/>
            <p:cNvSpPr>
              <a:spLocks noChangeArrowheads="1"/>
            </p:cNvSpPr>
            <p:nvPr/>
          </p:nvSpPr>
          <p:spPr bwMode="auto">
            <a:xfrm rot="5400000">
              <a:off x="8932186" y="4171581"/>
              <a:ext cx="913533" cy="392699"/>
            </a:xfrm>
            <a:prstGeom prst="rightArrow">
              <a:avLst>
                <a:gd name="adj1" fmla="val 50000"/>
                <a:gd name="adj2" fmla="val 58157"/>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59" name="Text Box 286"/>
                <p:cNvSpPr txBox="1">
                  <a:spLocks noChangeArrowheads="1"/>
                </p:cNvSpPr>
                <p:nvPr/>
              </p:nvSpPr>
              <p:spPr bwMode="auto">
                <a:xfrm>
                  <a:off x="7815852" y="4098756"/>
                  <a:ext cx="634218"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b="1" i="1" kern="100">
                                <a:solidFill>
                                  <a:prstClr val="black"/>
                                </a:solidFill>
                                <a:latin typeface="Cambria Math"/>
                                <a:ea typeface="Cambria Math" panose="02040503050406030204" pitchFamily="18" charset="0"/>
                                <a:cs typeface="Times New Roman" panose="02020603050405020304" pitchFamily="18" charset="0"/>
                              </a:rPr>
                            </m:ctrlPr>
                          </m:sSubPr>
                          <m:e>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59" name="Text Box 286"/>
                <p:cNvSpPr txBox="1">
                  <a:spLocks noRot="1" noChangeAspect="1" noMove="1" noResize="1" noEditPoints="1" noAdjustHandles="1" noChangeArrowheads="1" noChangeShapeType="1" noTextEdit="1"/>
                </p:cNvSpPr>
                <p:nvPr/>
              </p:nvSpPr>
              <p:spPr bwMode="auto">
                <a:xfrm>
                  <a:off x="7815852" y="4098756"/>
                  <a:ext cx="634218" cy="442478"/>
                </a:xfrm>
                <a:prstGeom prst="rect">
                  <a:avLst/>
                </a:prstGeom>
                <a:blipFill>
                  <a:blip r:embed="rId17"/>
                  <a:stretch>
                    <a:fillRect b="-178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0" name="AutoShape 267"/>
            <p:cNvSpPr>
              <a:spLocks noChangeArrowheads="1"/>
            </p:cNvSpPr>
            <p:nvPr/>
          </p:nvSpPr>
          <p:spPr bwMode="auto">
            <a:xfrm flipH="1">
              <a:off x="8166147" y="3424899"/>
              <a:ext cx="913532" cy="392699"/>
            </a:xfrm>
            <a:prstGeom prst="rightArrow">
              <a:avLst>
                <a:gd name="adj1" fmla="val 50000"/>
                <a:gd name="adj2" fmla="val 58157"/>
              </a:avLst>
            </a:prstGeom>
            <a:solidFill>
              <a:srgbClr val="0070C0"/>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350">
                <a:solidFill>
                  <a:prstClr val="black"/>
                </a:solidFill>
              </a:endParaRPr>
            </a:p>
          </p:txBody>
        </p:sp>
        <mc:AlternateContent xmlns:mc="http://schemas.openxmlformats.org/markup-compatibility/2006" xmlns:a14="http://schemas.microsoft.com/office/drawing/2010/main">
          <mc:Choice Requires="a14">
            <p:sp>
              <p:nvSpPr>
                <p:cNvPr id="50" name="Text Box 270"/>
                <p:cNvSpPr txBox="1">
                  <a:spLocks noChangeArrowheads="1"/>
                </p:cNvSpPr>
                <p:nvPr/>
              </p:nvSpPr>
              <p:spPr bwMode="auto">
                <a:xfrm>
                  <a:off x="7798143" y="3136419"/>
                  <a:ext cx="1512720"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50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50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50" name="Text Box 270"/>
                <p:cNvSpPr txBox="1">
                  <a:spLocks noRot="1" noChangeAspect="1" noMove="1" noResize="1" noEditPoints="1" noAdjustHandles="1" noChangeArrowheads="1" noChangeShapeType="1" noTextEdit="1"/>
                </p:cNvSpPr>
                <p:nvPr/>
              </p:nvSpPr>
              <p:spPr bwMode="auto">
                <a:xfrm>
                  <a:off x="7798143" y="3136419"/>
                  <a:ext cx="1512720" cy="442478"/>
                </a:xfrm>
                <a:prstGeom prst="rect">
                  <a:avLst/>
                </a:prstGeom>
                <a:blipFill>
                  <a:blip r:embed="rId1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42" name="Text Box 289"/>
          <p:cNvSpPr txBox="1">
            <a:spLocks noChangeArrowheads="1"/>
          </p:cNvSpPr>
          <p:nvPr/>
        </p:nvSpPr>
        <p:spPr bwMode="auto">
          <a:xfrm>
            <a:off x="5492982" y="4961002"/>
            <a:ext cx="3508416" cy="64217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联合热机：任意热机</a:t>
            </a:r>
            <a:r>
              <a:rPr lang="en-US" altLang="zh-CN"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en-US" altLang="zh-CN" b="1" i="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zh-CN" alt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驱动卡诺热机</a:t>
            </a:r>
            <a:r>
              <a:rPr lang="en-US"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zh-CN" altLang="en-US" b="1" kern="100" dirty="0">
                <a:solidFill>
                  <a:srgbClr val="FF0000"/>
                </a:solidFill>
                <a:latin typeface="Arial" panose="020B0604020202020204" pitchFamily="34" charset="0"/>
                <a:ea typeface="微软雅黑" panose="020B0503020204020204" pitchFamily="34" charset="-122"/>
                <a:cs typeface="Times New Roman" panose="02020603050405020304" pitchFamily="18" charset="0"/>
              </a:rPr>
              <a:t>逆向运转</a:t>
            </a:r>
          </a:p>
        </p:txBody>
      </p:sp>
      <mc:AlternateContent xmlns:mc="http://schemas.openxmlformats.org/markup-compatibility/2006" xmlns:a14="http://schemas.microsoft.com/office/drawing/2010/main">
        <mc:Choice Requires="a14">
          <p:sp>
            <p:nvSpPr>
              <p:cNvPr id="61" name="文本框 60"/>
              <p:cNvSpPr txBox="1"/>
              <p:nvPr/>
            </p:nvSpPr>
            <p:spPr>
              <a:xfrm>
                <a:off x="1684173" y="1627174"/>
                <a:ext cx="2722968"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假设 </a:t>
                </a:r>
                <a14:m>
                  <m:oMath xmlns:m="http://schemas.openxmlformats.org/officeDocument/2006/math">
                    <m:r>
                      <a:rPr lang="en-US" altLang="zh-CN" sz="2100" b="1" i="1">
                        <a:solidFill>
                          <a:prstClr val="black"/>
                        </a:solidFill>
                        <a:latin typeface="Cambria Math"/>
                      </a:rPr>
                      <m:t>𝜼</m:t>
                    </m:r>
                    <m:r>
                      <a:rPr lang="en-US" altLang="zh-CN" sz="2100" b="1" i="1">
                        <a:solidFill>
                          <a:prstClr val="black"/>
                        </a:solidFill>
                        <a:latin typeface="Cambria Math"/>
                      </a:rPr>
                      <m:t>&lt;</m:t>
                    </m:r>
                    <m:r>
                      <a:rPr lang="en-US" altLang="zh-CN" sz="2100" b="1" i="1">
                        <a:solidFill>
                          <a:prstClr val="black"/>
                        </a:solidFill>
                        <a:latin typeface="Cambria Math"/>
                      </a:rPr>
                      <m:t>𝜼</m:t>
                    </m:r>
                    <m:r>
                      <a:rPr lang="en-US" altLang="zh-CN" sz="2100" b="1" i="1">
                        <a:solidFill>
                          <a:prstClr val="black"/>
                        </a:solidFill>
                        <a:latin typeface="Cambria Math"/>
                      </a:rPr>
                      <m:t>′</m:t>
                    </m:r>
                    <m:r>
                      <a:rPr lang="zh-CN" altLang="en-US" sz="2100" b="1" i="1">
                        <a:solidFill>
                          <a:prstClr val="black"/>
                        </a:solidFill>
                        <a:latin typeface="Cambria Math" panose="02040503050406030204" pitchFamily="18" charset="0"/>
                      </a:rPr>
                      <m:t>，</m:t>
                    </m:r>
                  </m:oMath>
                </a14:m>
                <a:r>
                  <a:rPr lang="zh-CN" altLang="en-US" sz="2100" b="1" dirty="0">
                    <a:solidFill>
                      <a:prstClr val="black"/>
                    </a:solidFill>
                    <a:latin typeface="微软雅黑" panose="020B0503020204020204" pitchFamily="34" charset="-122"/>
                    <a:ea typeface="微软雅黑" panose="020B0503020204020204" pitchFamily="34" charset="-122"/>
                  </a:rPr>
                  <a:t>则</a:t>
                </a:r>
              </a:p>
            </p:txBody>
          </p:sp>
        </mc:Choice>
        <mc:Fallback xmlns="">
          <p:sp>
            <p:nvSpPr>
              <p:cNvPr id="61" name="文本框 60"/>
              <p:cNvSpPr txBox="1">
                <a:spLocks noRot="1" noChangeAspect="1" noMove="1" noResize="1" noEditPoints="1" noAdjustHandles="1" noChangeArrowheads="1" noChangeShapeType="1" noTextEdit="1"/>
              </p:cNvSpPr>
              <p:nvPr/>
            </p:nvSpPr>
            <p:spPr>
              <a:xfrm>
                <a:off x="2245564" y="1026566"/>
                <a:ext cx="3630624" cy="523220"/>
              </a:xfrm>
              <a:prstGeom prst="rect">
                <a:avLst/>
              </a:prstGeom>
              <a:blipFill>
                <a:blip r:embed="rId19"/>
                <a:stretch>
                  <a:fillRect l="-3356" t="-11628"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3709060" y="1456905"/>
                <a:ext cx="1329659" cy="7769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den>
                      </m:f>
                      <m:r>
                        <a:rPr lang="zh-CN" altLang="en-US" sz="2100" b="1">
                          <a:solidFill>
                            <a:prstClr val="black"/>
                          </a:solidFill>
                          <a:latin typeface="Cambria Math" panose="02040503050406030204" pitchFamily="18" charset="0"/>
                        </a:rPr>
                        <m:t>&lt;</m:t>
                      </m:r>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r>
                            <a:rPr lang="zh-CN" altLang="en-US" sz="2100" b="1">
                              <a:solidFill>
                                <a:prstClr val="black"/>
                              </a:solidFill>
                              <a:latin typeface="Cambria Math" panose="02040503050406030204" pitchFamily="18" charset="0"/>
                            </a:rPr>
                            <m:t>′</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den>
                      </m:f>
                    </m:oMath>
                  </m:oMathPara>
                </a14:m>
                <a:endParaRPr lang="zh-CN" altLang="en-US" sz="2100" b="1" dirty="0">
                  <a:solidFill>
                    <a:prstClr val="black"/>
                  </a:solidFill>
                </a:endParaRPr>
              </a:p>
            </p:txBody>
          </p:sp>
        </mc:Choice>
        <mc:Fallback xmlns="">
          <p:sp>
            <p:nvSpPr>
              <p:cNvPr id="62" name="矩形 61"/>
              <p:cNvSpPr>
                <a:spLocks noRot="1" noChangeAspect="1" noMove="1" noResize="1" noEditPoints="1" noAdjustHandles="1" noChangeArrowheads="1" noChangeShapeType="1" noTextEdit="1"/>
              </p:cNvSpPr>
              <p:nvPr/>
            </p:nvSpPr>
            <p:spPr>
              <a:xfrm>
                <a:off x="4945413" y="799540"/>
                <a:ext cx="1715598" cy="1005083"/>
              </a:xfrm>
              <a:prstGeom prst="rect">
                <a:avLst/>
              </a:prstGeom>
              <a:blipFill>
                <a:blip r:embed="rId20"/>
                <a:stretch>
                  <a:fillRect/>
                </a:stretch>
              </a:blipFill>
            </p:spPr>
            <p:txBody>
              <a:bodyPr/>
              <a:lstStyle/>
              <a:p>
                <a:r>
                  <a:rPr lang="zh-CN" altLang="en-US">
                    <a:noFill/>
                  </a:rPr>
                  <a:t> </a:t>
                </a:r>
              </a:p>
            </p:txBody>
          </p:sp>
        </mc:Fallback>
      </mc:AlternateContent>
      <p:sp>
        <p:nvSpPr>
          <p:cNvPr id="63" name="文本框 62"/>
          <p:cNvSpPr txBox="1"/>
          <p:nvPr/>
        </p:nvSpPr>
        <p:spPr>
          <a:xfrm>
            <a:off x="5703364" y="1533665"/>
            <a:ext cx="3067663" cy="738664"/>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令卡诺热机</a:t>
            </a:r>
            <a:r>
              <a:rPr lang="en-US" altLang="zh-CN" sz="2100" b="1" dirty="0">
                <a:solidFill>
                  <a:prstClr val="black"/>
                </a:solidFill>
                <a:latin typeface="Arial" panose="020B0604020202020204" pitchFamily="34" charset="0"/>
                <a:ea typeface="微软雅黑" panose="020B0503020204020204" pitchFamily="34" charset="-122"/>
              </a:rPr>
              <a:t>M</a:t>
            </a:r>
            <a:r>
              <a:rPr lang="zh-CN" altLang="en-US" sz="2100" b="1" dirty="0">
                <a:solidFill>
                  <a:srgbClr val="FF0000"/>
                </a:solidFill>
                <a:latin typeface="Arial" panose="020B0604020202020204" pitchFamily="34" charset="0"/>
                <a:ea typeface="微软雅黑" panose="020B0503020204020204" pitchFamily="34" charset="-122"/>
              </a:rPr>
              <a:t>逆向运转</a:t>
            </a:r>
            <a:r>
              <a:rPr lang="zh-CN" altLang="en-US" sz="2100" b="1" dirty="0">
                <a:solidFill>
                  <a:prstClr val="black"/>
                </a:solidFill>
                <a:latin typeface="Arial" panose="020B0604020202020204" pitchFamily="34" charset="0"/>
                <a:ea typeface="微软雅黑" panose="020B0503020204020204" pitchFamily="34" charset="-122"/>
              </a:rPr>
              <a:t>，与</a:t>
            </a:r>
            <a:r>
              <a:rPr lang="en-US" altLang="zh-CN" sz="2100" b="1" dirty="0">
                <a:solidFill>
                  <a:prstClr val="black"/>
                </a:solidFill>
                <a:latin typeface="Arial" panose="020B0604020202020204" pitchFamily="34" charset="0"/>
                <a:ea typeface="微软雅黑" panose="020B0503020204020204" pitchFamily="34" charset="-122"/>
              </a:rPr>
              <a:t>M′ </a:t>
            </a:r>
            <a:r>
              <a:rPr lang="zh-CN" altLang="en-US" sz="2100" b="1" dirty="0">
                <a:solidFill>
                  <a:prstClr val="black"/>
                </a:solidFill>
                <a:latin typeface="Arial" panose="020B0604020202020204" pitchFamily="34" charset="0"/>
                <a:ea typeface="微软雅黑" panose="020B0503020204020204" pitchFamily="34" charset="-122"/>
              </a:rPr>
              <a:t>构成联合热机</a:t>
            </a:r>
          </a:p>
        </p:txBody>
      </p:sp>
      <p:grpSp>
        <p:nvGrpSpPr>
          <p:cNvPr id="68" name="组合 67"/>
          <p:cNvGrpSpPr/>
          <p:nvPr/>
        </p:nvGrpSpPr>
        <p:grpSpPr>
          <a:xfrm>
            <a:off x="5275866" y="1753319"/>
            <a:ext cx="65811" cy="4247430"/>
            <a:chOff x="7034488" y="1194758"/>
            <a:chExt cx="87748" cy="5663240"/>
          </a:xfrm>
        </p:grpSpPr>
        <p:cxnSp>
          <p:nvCxnSpPr>
            <p:cNvPr id="66" name="直接连接符 65"/>
            <p:cNvCxnSpPr/>
            <p:nvPr/>
          </p:nvCxnSpPr>
          <p:spPr>
            <a:xfrm>
              <a:off x="7034488" y="1194758"/>
              <a:ext cx="0" cy="519874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122236" y="1659255"/>
              <a:ext cx="0" cy="5198743"/>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599345" y="973314"/>
            <a:ext cx="1108387" cy="415498"/>
          </a:xfrm>
          <a:prstGeom prst="rect">
            <a:avLst/>
          </a:prstGeom>
          <a:noFill/>
        </p:spPr>
        <p:txBody>
          <a:bodyPr wrap="square" rtlCol="0">
            <a:spAutoFit/>
          </a:bodyPr>
          <a:lstStyle/>
          <a:p>
            <a:r>
              <a:rPr lang="zh-CN" altLang="en-US" sz="2100" b="1" dirty="0">
                <a:solidFill>
                  <a:srgbClr val="0000FF"/>
                </a:solidFill>
                <a:latin typeface="Arial" panose="020B0604020202020204" pitchFamily="34" charset="0"/>
                <a:ea typeface="微软雅黑" panose="020B0503020204020204" pitchFamily="34" charset="-122"/>
              </a:rPr>
              <a:t>反证法</a:t>
            </a:r>
          </a:p>
        </p:txBody>
      </p:sp>
    </p:spTree>
    <p:extLst>
      <p:ext uri="{BB962C8B-B14F-4D97-AF65-F5344CB8AC3E}">
        <p14:creationId xmlns:p14="http://schemas.microsoft.com/office/powerpoint/2010/main" val="66286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noChangeAspect="1"/>
          </p:cNvGrpSpPr>
          <p:nvPr/>
        </p:nvGrpSpPr>
        <p:grpSpPr>
          <a:xfrm>
            <a:off x="96640" y="1020886"/>
            <a:ext cx="2410292" cy="2262861"/>
            <a:chOff x="7213144" y="1936144"/>
            <a:chExt cx="4677888" cy="4391755"/>
          </a:xfrm>
        </p:grpSpPr>
        <p:grpSp>
          <p:nvGrpSpPr>
            <p:cNvPr id="4" name="组合 3"/>
            <p:cNvGrpSpPr/>
            <p:nvPr/>
          </p:nvGrpSpPr>
          <p:grpSpPr>
            <a:xfrm>
              <a:off x="7496573" y="1936144"/>
              <a:ext cx="3878131" cy="3320430"/>
              <a:chOff x="6761281" y="1936144"/>
              <a:chExt cx="3878131" cy="3320430"/>
            </a:xfrm>
          </p:grpSpPr>
          <p:sp>
            <p:nvSpPr>
              <p:cNvPr id="5" name="Rectangle 262" descr="浅色上对角线"/>
              <p:cNvSpPr>
                <a:spLocks noChangeArrowheads="1"/>
              </p:cNvSpPr>
              <p:nvPr/>
            </p:nvSpPr>
            <p:spPr bwMode="auto">
              <a:xfrm>
                <a:off x="6761281" y="4682274"/>
                <a:ext cx="3822821" cy="574300"/>
              </a:xfrm>
              <a:prstGeom prst="rect">
                <a:avLst/>
              </a:prstGeom>
              <a:pattFill prst="ltUpDiag">
                <a:fgClr>
                  <a:srgbClr val="FF00FF"/>
                </a:fgClr>
                <a:bgClr>
                  <a:srgbClr val="FFFFFF"/>
                </a:bgClr>
              </a:pattFill>
              <a:ln w="22225">
                <a:solidFill>
                  <a:srgbClr val="FF00FF"/>
                </a:solidFill>
                <a:miter lim="800000"/>
                <a:headEnd/>
                <a:tailEnd/>
              </a:ln>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6" name="Text Box 263"/>
                  <p:cNvSpPr txBox="1">
                    <a:spLocks noChangeArrowheads="1"/>
                  </p:cNvSpPr>
                  <p:nvPr/>
                </p:nvSpPr>
                <p:spPr bwMode="auto">
                  <a:xfrm>
                    <a:off x="8321014" y="4725600"/>
                    <a:ext cx="574299"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6" name="Text Box 263"/>
                  <p:cNvSpPr txBox="1">
                    <a:spLocks noRot="1" noChangeAspect="1" noMove="1" noResize="1" noEditPoints="1" noAdjustHandles="1" noChangeArrowheads="1" noChangeShapeType="1" noTextEdit="1"/>
                  </p:cNvSpPr>
                  <p:nvPr/>
                </p:nvSpPr>
                <p:spPr bwMode="auto">
                  <a:xfrm>
                    <a:off x="8321014" y="4725600"/>
                    <a:ext cx="574299" cy="442478"/>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Rectangle 264" descr="浅色上对角线"/>
              <p:cNvSpPr>
                <a:spLocks noChangeArrowheads="1"/>
              </p:cNvSpPr>
              <p:nvPr/>
            </p:nvSpPr>
            <p:spPr bwMode="auto">
              <a:xfrm>
                <a:off x="6761281" y="1936144"/>
                <a:ext cx="3878131" cy="574300"/>
              </a:xfrm>
              <a:prstGeom prst="rect">
                <a:avLst/>
              </a:prstGeom>
              <a:pattFill prst="ltUpDiag">
                <a:fgClr>
                  <a:srgbClr val="FF0000"/>
                </a:fgClr>
                <a:bgClr>
                  <a:srgbClr val="FFFFFF"/>
                </a:bgClr>
              </a:pattFill>
              <a:ln w="22225">
                <a:solidFill>
                  <a:srgbClr val="FF0000"/>
                </a:solidFill>
                <a:miter lim="800000"/>
                <a:headEnd/>
                <a:tailEnd/>
              </a:ln>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8" name="Text Box 265"/>
                  <p:cNvSpPr txBox="1">
                    <a:spLocks noChangeArrowheads="1"/>
                  </p:cNvSpPr>
                  <p:nvPr/>
                </p:nvSpPr>
                <p:spPr bwMode="auto">
                  <a:xfrm>
                    <a:off x="8342216" y="2012656"/>
                    <a:ext cx="574299" cy="4415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𝑻</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sz="105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8" name="Text Box 265"/>
                  <p:cNvSpPr txBox="1">
                    <a:spLocks noRot="1" noChangeAspect="1" noMove="1" noResize="1" noEditPoints="1" noAdjustHandles="1" noChangeArrowheads="1" noChangeShapeType="1" noTextEdit="1"/>
                  </p:cNvSpPr>
                  <p:nvPr/>
                </p:nvSpPr>
                <p:spPr bwMode="auto">
                  <a:xfrm>
                    <a:off x="8342216" y="2012656"/>
                    <a:ext cx="574299" cy="441556"/>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Oval 266"/>
              <p:cNvSpPr>
                <a:spLocks noChangeArrowheads="1"/>
              </p:cNvSpPr>
              <p:nvPr/>
            </p:nvSpPr>
            <p:spPr bwMode="auto">
              <a:xfrm>
                <a:off x="7311612" y="3093040"/>
                <a:ext cx="1007558" cy="1005716"/>
              </a:xfrm>
              <a:prstGeom prst="ellipse">
                <a:avLst/>
              </a:prstGeom>
              <a:pattFill prst="lgConfetti">
                <a:fgClr>
                  <a:schemeClr val="bg1">
                    <a:lumMod val="75000"/>
                  </a:schemeClr>
                </a:fgClr>
                <a:bgClr>
                  <a:schemeClr val="bg1"/>
                </a:bgClr>
              </a:pattFill>
              <a:ln w="9525">
                <a:solidFill>
                  <a:srgbClr val="000000"/>
                </a:solidFill>
                <a:round/>
                <a:headEnd/>
                <a:tailEnd/>
              </a:ln>
            </p:spPr>
            <p:txBody>
              <a:bodyPr rot="0" vert="horz" wrap="square" lIns="68580" tIns="34290" rIns="68580" bIns="34290" anchor="t" anchorCtr="0" upright="1">
                <a:noAutofit/>
              </a:bodyPr>
              <a:lstStyle/>
              <a:p>
                <a:endParaRPr lang="zh-CN" altLang="en-US" sz="1050">
                  <a:solidFill>
                    <a:prstClr val="black"/>
                  </a:solidFill>
                </a:endParaRPr>
              </a:p>
            </p:txBody>
          </p:sp>
          <p:sp>
            <p:nvSpPr>
              <p:cNvPr id="10" name="AutoShape 268"/>
              <p:cNvSpPr>
                <a:spLocks noChangeArrowheads="1"/>
              </p:cNvSpPr>
              <p:nvPr/>
            </p:nvSpPr>
            <p:spPr bwMode="auto">
              <a:xfrm rot="16200000">
                <a:off x="7331892" y="2680061"/>
                <a:ext cx="915377" cy="392699"/>
              </a:xfrm>
              <a:prstGeom prst="rightArrow">
                <a:avLst>
                  <a:gd name="adj1" fmla="val 50000"/>
                  <a:gd name="adj2" fmla="val 58275"/>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11" name="Text Box 269"/>
                  <p:cNvSpPr txBox="1">
                    <a:spLocks noChangeArrowheads="1"/>
                  </p:cNvSpPr>
                  <p:nvPr/>
                </p:nvSpPr>
                <p:spPr bwMode="auto">
                  <a:xfrm>
                    <a:off x="9399553" y="2670842"/>
                    <a:ext cx="642514"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1" name="Text Box 269"/>
                  <p:cNvSpPr txBox="1">
                    <a:spLocks noRot="1" noChangeAspect="1" noMove="1" noResize="1" noEditPoints="1" noAdjustHandles="1" noChangeArrowheads="1" noChangeShapeType="1" noTextEdit="1"/>
                  </p:cNvSpPr>
                  <p:nvPr/>
                </p:nvSpPr>
                <p:spPr bwMode="auto">
                  <a:xfrm>
                    <a:off x="9399553" y="2670842"/>
                    <a:ext cx="642514" cy="442478"/>
                  </a:xfrm>
                  <a:prstGeom prst="rect">
                    <a:avLst/>
                  </a:prstGeom>
                  <a:blipFill>
                    <a:blip r:embed="rId4"/>
                    <a:stretch>
                      <a:fillRect b="-8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3" name="Text Box 271"/>
              <p:cNvSpPr txBox="1">
                <a:spLocks noChangeArrowheads="1"/>
              </p:cNvSpPr>
              <p:nvPr/>
            </p:nvSpPr>
            <p:spPr bwMode="auto">
              <a:xfrm>
                <a:off x="7591848" y="3393557"/>
                <a:ext cx="582595" cy="393621"/>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14" name="AutoShape 272"/>
              <p:cNvSpPr>
                <a:spLocks noChangeArrowheads="1"/>
              </p:cNvSpPr>
              <p:nvPr/>
            </p:nvSpPr>
            <p:spPr bwMode="auto">
              <a:xfrm rot="16200000">
                <a:off x="7333736" y="4170659"/>
                <a:ext cx="912611" cy="392699"/>
              </a:xfrm>
              <a:prstGeom prst="rightArrow">
                <a:avLst>
                  <a:gd name="adj1" fmla="val 50000"/>
                  <a:gd name="adj2" fmla="val 58099"/>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15" name="Text Box 273"/>
                  <p:cNvSpPr txBox="1">
                    <a:spLocks noChangeArrowheads="1"/>
                  </p:cNvSpPr>
                  <p:nvPr/>
                </p:nvSpPr>
                <p:spPr bwMode="auto">
                  <a:xfrm>
                    <a:off x="9454863" y="4107053"/>
                    <a:ext cx="634218" cy="4415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5" name="Text Box 273"/>
                  <p:cNvSpPr txBox="1">
                    <a:spLocks noRot="1" noChangeAspect="1" noMove="1" noResize="1" noEditPoints="1" noAdjustHandles="1" noChangeArrowheads="1" noChangeShapeType="1" noTextEdit="1"/>
                  </p:cNvSpPr>
                  <p:nvPr/>
                </p:nvSpPr>
                <p:spPr bwMode="auto">
                  <a:xfrm>
                    <a:off x="9454863" y="4107053"/>
                    <a:ext cx="634218" cy="441556"/>
                  </a:xfrm>
                  <a:prstGeom prst="rect">
                    <a:avLst/>
                  </a:prstGeom>
                  <a:blipFill>
                    <a:blip r:embed="rId5"/>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6" name="Oval 279"/>
              <p:cNvSpPr>
                <a:spLocks noChangeArrowheads="1"/>
              </p:cNvSpPr>
              <p:nvPr/>
            </p:nvSpPr>
            <p:spPr bwMode="auto">
              <a:xfrm>
                <a:off x="8911906" y="3093040"/>
                <a:ext cx="1006636" cy="1005716"/>
              </a:xfrm>
              <a:prstGeom prst="ellipse">
                <a:avLst/>
              </a:prstGeom>
              <a:pattFill prst="lgConfetti">
                <a:fgClr>
                  <a:schemeClr val="bg1">
                    <a:lumMod val="75000"/>
                  </a:schemeClr>
                </a:fgClr>
                <a:bgClr>
                  <a:schemeClr val="bg1"/>
                </a:bgClr>
              </a:pattFill>
              <a:ln w="9525">
                <a:solidFill>
                  <a:srgbClr val="000000"/>
                </a:solidFill>
                <a:round/>
                <a:headEnd/>
                <a:tailEnd/>
              </a:ln>
            </p:spPr>
            <p:txBody>
              <a:bodyPr rot="0" vert="horz" wrap="square" lIns="68580" tIns="34290" rIns="68580" bIns="34290" anchor="t" anchorCtr="0" upright="1">
                <a:noAutofit/>
              </a:bodyPr>
              <a:lstStyle/>
              <a:p>
                <a:endParaRPr lang="zh-CN" altLang="en-US" sz="1050">
                  <a:solidFill>
                    <a:prstClr val="black"/>
                  </a:solidFill>
                </a:endParaRPr>
              </a:p>
            </p:txBody>
          </p:sp>
          <p:sp>
            <p:nvSpPr>
              <p:cNvPr id="17" name="AutoShape 281"/>
              <p:cNvSpPr>
                <a:spLocks noChangeArrowheads="1"/>
              </p:cNvSpPr>
              <p:nvPr/>
            </p:nvSpPr>
            <p:spPr bwMode="auto">
              <a:xfrm rot="5400000">
                <a:off x="8931264" y="2680061"/>
                <a:ext cx="915377" cy="392699"/>
              </a:xfrm>
              <a:prstGeom prst="rightArrow">
                <a:avLst>
                  <a:gd name="adj1" fmla="val 50000"/>
                  <a:gd name="adj2" fmla="val 58275"/>
                </a:avLst>
              </a:prstGeom>
              <a:solidFill>
                <a:srgbClr val="FFCCCC"/>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18" name="Text Box 282"/>
                  <p:cNvSpPr txBox="1">
                    <a:spLocks noChangeArrowheads="1"/>
                  </p:cNvSpPr>
                  <p:nvPr/>
                </p:nvSpPr>
                <p:spPr bwMode="auto">
                  <a:xfrm>
                    <a:off x="7805712" y="2650562"/>
                    <a:ext cx="642514"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oMath>
                      </m:oMathPara>
                    </a14:m>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8" name="Text Box 282"/>
                  <p:cNvSpPr txBox="1">
                    <a:spLocks noRot="1" noChangeAspect="1" noMove="1" noResize="1" noEditPoints="1" noAdjustHandles="1" noChangeArrowheads="1" noChangeShapeType="1" noTextEdit="1"/>
                  </p:cNvSpPr>
                  <p:nvPr/>
                </p:nvSpPr>
                <p:spPr bwMode="auto">
                  <a:xfrm>
                    <a:off x="7805712" y="2650562"/>
                    <a:ext cx="642514" cy="442478"/>
                  </a:xfrm>
                  <a:prstGeom prst="rect">
                    <a:avLst/>
                  </a:prstGeom>
                  <a:blipFill>
                    <a:blip r:embed="rId6"/>
                    <a:stretch>
                      <a:fillRect b="-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9" name="Text Box 284"/>
              <p:cNvSpPr txBox="1">
                <a:spLocks noChangeArrowheads="1"/>
              </p:cNvSpPr>
              <p:nvPr/>
            </p:nvSpPr>
            <p:spPr bwMode="auto">
              <a:xfrm>
                <a:off x="9191220" y="3393557"/>
                <a:ext cx="582595" cy="393621"/>
              </a:xfrm>
              <a:prstGeom prst="rect">
                <a:avLst/>
              </a:prstGeom>
              <a:noFill/>
              <a:ln>
                <a:noFill/>
              </a:ln>
              <a:extLst>
                <a:ext uri="{909E8E84-426E-40DD-AFC4-6F175D3DCCD1}">
                  <a14:hiddenFill xmlns:a14="http://schemas.microsoft.com/office/drawing/2010/main">
                    <a:solidFill>
                      <a:schemeClr val="bg1">
                        <a:lumMod val="100000"/>
                        <a:lumOff val="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en-US" sz="105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rPr>
                  <a:t>M’</a:t>
                </a:r>
                <a:endParaRPr lang="zh-CN" altLang="en-US" sz="105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20" name="AutoShape 285"/>
              <p:cNvSpPr>
                <a:spLocks noChangeArrowheads="1"/>
              </p:cNvSpPr>
              <p:nvPr/>
            </p:nvSpPr>
            <p:spPr bwMode="auto">
              <a:xfrm rot="5400000">
                <a:off x="8932186" y="4171581"/>
                <a:ext cx="913533" cy="392699"/>
              </a:xfrm>
              <a:prstGeom prst="rightArrow">
                <a:avLst>
                  <a:gd name="adj1" fmla="val 50000"/>
                  <a:gd name="adj2" fmla="val 58157"/>
                </a:avLst>
              </a:prstGeom>
              <a:solidFill>
                <a:srgbClr val="FFCCFF"/>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21" name="Text Box 286"/>
                  <p:cNvSpPr txBox="1">
                    <a:spLocks noChangeArrowheads="1"/>
                  </p:cNvSpPr>
                  <p:nvPr/>
                </p:nvSpPr>
                <p:spPr bwMode="auto">
                  <a:xfrm>
                    <a:off x="7815852" y="4098756"/>
                    <a:ext cx="634218"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sSub>
                            <m:sSubPr>
                              <m:ctrlPr>
                                <a:rPr lang="zh-CN" altLang="en-US" sz="1050" b="1" i="1" kern="100">
                                  <a:solidFill>
                                    <a:prstClr val="black"/>
                                  </a:solidFill>
                                  <a:latin typeface="Cambria Math"/>
                                  <a:ea typeface="Cambria Math" panose="02040503050406030204" pitchFamily="18" charset="0"/>
                                  <a:cs typeface="Times New Roman" panose="02020603050405020304" pitchFamily="18" charset="0"/>
                                </a:rPr>
                              </m:ctrlPr>
                            </m:sSubPr>
                            <m:e>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𝑸</m:t>
                              </m:r>
                            </m:e>
                            <m:sub>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oMath>
                      </m:oMathPara>
                    </a14:m>
                    <a:endParaRPr lang="zh-CN" altLang="en-US" sz="1050" b="1" kern="10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21" name="Text Box 286"/>
                  <p:cNvSpPr txBox="1">
                    <a:spLocks noRot="1" noChangeAspect="1" noMove="1" noResize="1" noEditPoints="1" noAdjustHandles="1" noChangeArrowheads="1" noChangeShapeType="1" noTextEdit="1"/>
                  </p:cNvSpPr>
                  <p:nvPr/>
                </p:nvSpPr>
                <p:spPr bwMode="auto">
                  <a:xfrm>
                    <a:off x="7815852" y="4098756"/>
                    <a:ext cx="634218" cy="442478"/>
                  </a:xfrm>
                  <a:prstGeom prst="rect">
                    <a:avLst/>
                  </a:prstGeom>
                  <a:blipFill>
                    <a:blip r:embed="rId7"/>
                    <a:stretch>
                      <a:fillRect b="-8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2" name="AutoShape 267"/>
              <p:cNvSpPr>
                <a:spLocks noChangeArrowheads="1"/>
              </p:cNvSpPr>
              <p:nvPr/>
            </p:nvSpPr>
            <p:spPr bwMode="auto">
              <a:xfrm flipH="1">
                <a:off x="8166147" y="3424899"/>
                <a:ext cx="913532" cy="392699"/>
              </a:xfrm>
              <a:prstGeom prst="rightArrow">
                <a:avLst>
                  <a:gd name="adj1" fmla="val 50000"/>
                  <a:gd name="adj2" fmla="val 58157"/>
                </a:avLst>
              </a:prstGeom>
              <a:solidFill>
                <a:srgbClr val="0070C0"/>
              </a:solidFill>
              <a:ln w="9525">
                <a:noFill/>
                <a:miter lim="800000"/>
                <a:headEnd/>
                <a:tailEnd/>
              </a:ln>
              <a:effectLst>
                <a:outerShdw blurRad="50800" dist="38100" dir="2700000" algn="tl" rotWithShape="0">
                  <a:prstClr val="black">
                    <a:alpha val="40000"/>
                  </a:prstClr>
                </a:outerShdw>
              </a:effectLst>
            </p:spPr>
            <p:txBody>
              <a:bodyPr rot="0" vert="horz" wrap="square" lIns="68580" tIns="34290" rIns="68580" bIns="34290" anchor="t" anchorCtr="0" upright="1">
                <a:noAutofit/>
              </a:bodyPr>
              <a:lstStyle/>
              <a:p>
                <a:endParaRPr lang="zh-CN" altLang="en-US" sz="1050">
                  <a:solidFill>
                    <a:prstClr val="black"/>
                  </a:solidFill>
                </a:endParaRPr>
              </a:p>
            </p:txBody>
          </p:sp>
          <mc:AlternateContent xmlns:mc="http://schemas.openxmlformats.org/markup-compatibility/2006" xmlns:a14="http://schemas.microsoft.com/office/drawing/2010/main">
            <mc:Choice Requires="a14">
              <p:sp>
                <p:nvSpPr>
                  <p:cNvPr id="12" name="Text Box 270"/>
                  <p:cNvSpPr txBox="1">
                    <a:spLocks noChangeArrowheads="1"/>
                  </p:cNvSpPr>
                  <p:nvPr/>
                </p:nvSpPr>
                <p:spPr bwMode="auto">
                  <a:xfrm>
                    <a:off x="7819076" y="3108711"/>
                    <a:ext cx="1512720" cy="4424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rot="0" vert="horz" wrap="square" lIns="68580" tIns="34290" rIns="68580" bIns="34290" anchor="t" anchorCtr="0" upright="1">
                    <a:noAutofit/>
                  </a:bodyPr>
                  <a:lstStyle/>
                  <a:p>
                    <a:pPr algn="just"/>
                    <a14:m>
                      <m:oMathPara xmlns:m="http://schemas.openxmlformats.org/officeDocument/2006/math">
                        <m:oMathParaPr>
                          <m:jc m:val="centerGroup"/>
                        </m:oMathParaPr>
                        <m:oMath xmlns:m="http://schemas.openxmlformats.org/officeDocument/2006/math">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𝑾</m:t>
                          </m:r>
                          <m:r>
                            <a:rPr lang="en-US" sz="1050" b="1" i="1" kern="1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050" b="1" kern="100" dirty="0">
                      <a:solidFill>
                        <a:prstClr val="black"/>
                      </a:solidFill>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2" name="Text Box 270"/>
                  <p:cNvSpPr txBox="1">
                    <a:spLocks noRot="1" noChangeAspect="1" noMove="1" noResize="1" noEditPoints="1" noAdjustHandles="1" noChangeArrowheads="1" noChangeShapeType="1" noTextEdit="1"/>
                  </p:cNvSpPr>
                  <p:nvPr/>
                </p:nvSpPr>
                <p:spPr bwMode="auto">
                  <a:xfrm>
                    <a:off x="7819076" y="3108711"/>
                    <a:ext cx="1512720" cy="442478"/>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23" name="Text Box 289"/>
            <p:cNvSpPr txBox="1">
              <a:spLocks noChangeArrowheads="1"/>
            </p:cNvSpPr>
            <p:nvPr/>
          </p:nvSpPr>
          <p:spPr bwMode="auto">
            <a:xfrm>
              <a:off x="7213144" y="5471668"/>
              <a:ext cx="4677888" cy="85623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just"/>
              <a:r>
                <a:rPr lang="zh-CN" altLang="en-US" sz="105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联合热机：任意热机</a:t>
              </a:r>
              <a:r>
                <a:rPr lang="en-US" sz="105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zh-CN" altLang="en-US" sz="105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驱动卡诺热机</a:t>
              </a:r>
              <a:r>
                <a:rPr lang="en-US" sz="105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zh-CN" altLang="en-US" sz="1050" b="1" kern="100" dirty="0">
                  <a:solidFill>
                    <a:srgbClr val="FF0000"/>
                  </a:solidFill>
                  <a:latin typeface="Arial" panose="020B0604020202020204" pitchFamily="34" charset="0"/>
                  <a:ea typeface="微软雅黑" panose="020B0503020204020204" pitchFamily="34" charset="-122"/>
                  <a:cs typeface="Times New Roman" panose="02020603050405020304" pitchFamily="18" charset="0"/>
                </a:rPr>
                <a:t>逆向运转</a:t>
              </a:r>
            </a:p>
          </p:txBody>
        </p:sp>
      </p:grpSp>
      <mc:AlternateContent xmlns:mc="http://schemas.openxmlformats.org/markup-compatibility/2006" xmlns:a14="http://schemas.microsoft.com/office/drawing/2010/main">
        <mc:Choice Requires="a14">
          <p:sp>
            <p:nvSpPr>
              <p:cNvPr id="25" name="文本框 24"/>
              <p:cNvSpPr txBox="1"/>
              <p:nvPr/>
            </p:nvSpPr>
            <p:spPr>
              <a:xfrm>
                <a:off x="2534157" y="963604"/>
                <a:ext cx="3365203"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对于联合热机，若 </a:t>
                </a:r>
                <a14:m>
                  <m:oMath xmlns:m="http://schemas.openxmlformats.org/officeDocument/2006/math">
                    <m:r>
                      <a:rPr lang="en-US" altLang="zh-CN" sz="2100" b="1" i="1">
                        <a:solidFill>
                          <a:prstClr val="black"/>
                        </a:solidFill>
                        <a:latin typeface="Cambria Math"/>
                      </a:rPr>
                      <m:t>𝑾</m:t>
                    </m:r>
                    <m:r>
                      <a:rPr lang="en-US" altLang="zh-CN" sz="2100" b="1" i="1">
                        <a:solidFill>
                          <a:prstClr val="black"/>
                        </a:solidFill>
                        <a:latin typeface="Cambria Math"/>
                      </a:rPr>
                      <m:t>=</m:t>
                    </m:r>
                    <m:r>
                      <a:rPr lang="en-US" altLang="zh-CN" sz="2100" b="1" i="1">
                        <a:solidFill>
                          <a:prstClr val="black"/>
                        </a:solidFill>
                        <a:latin typeface="Cambria Math"/>
                      </a:rPr>
                      <m:t>𝑾</m:t>
                    </m:r>
                    <m:r>
                      <a:rPr lang="en-US" altLang="zh-CN" sz="2100" b="1" i="1">
                        <a:solidFill>
                          <a:prstClr val="black"/>
                        </a:solidFill>
                        <a:latin typeface="Cambria Math"/>
                      </a:rPr>
                      <m:t>′</m:t>
                    </m:r>
                  </m:oMath>
                </a14:m>
                <a:endParaRPr lang="zh-CN" altLang="en-US" sz="2100" b="1" dirty="0">
                  <a:solidFill>
                    <a:prstClr val="black"/>
                  </a:solidFill>
                  <a:latin typeface="Arial" panose="020B0604020202020204" pitchFamily="34" charset="0"/>
                  <a:ea typeface="微软雅黑" panose="020B0503020204020204" pitchFamily="34" charset="-122"/>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3378875" y="141806"/>
                <a:ext cx="4486937" cy="523220"/>
              </a:xfrm>
              <a:prstGeom prst="rect">
                <a:avLst/>
              </a:prstGeom>
              <a:blipFill>
                <a:blip r:embed="rId9"/>
                <a:stretch>
                  <a:fillRect l="-2717" t="-11628" b="-31395"/>
                </a:stretch>
              </a:blipFill>
            </p:spPr>
            <p:txBody>
              <a:bodyPr/>
              <a:lstStyle/>
              <a:p>
                <a:r>
                  <a:rPr lang="zh-CN" altLang="en-US">
                    <a:noFill/>
                  </a:rPr>
                  <a:t> </a:t>
                </a:r>
              </a:p>
            </p:txBody>
          </p:sp>
        </mc:Fallback>
      </mc:AlternateContent>
      <p:sp>
        <p:nvSpPr>
          <p:cNvPr id="26" name="文本框 25"/>
          <p:cNvSpPr txBox="1"/>
          <p:nvPr/>
        </p:nvSpPr>
        <p:spPr>
          <a:xfrm>
            <a:off x="5684360" y="962326"/>
            <a:ext cx="757176"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，则</a:t>
            </a:r>
          </a:p>
        </p:txBody>
      </p:sp>
      <mc:AlternateContent xmlns:mc="http://schemas.openxmlformats.org/markup-compatibility/2006" xmlns:a14="http://schemas.microsoft.com/office/drawing/2010/main">
        <mc:Choice Requires="a14">
          <p:sp>
            <p:nvSpPr>
              <p:cNvPr id="27" name="矩形 26"/>
              <p:cNvSpPr/>
              <p:nvPr/>
            </p:nvSpPr>
            <p:spPr>
              <a:xfrm>
                <a:off x="6273206" y="961047"/>
                <a:ext cx="2692532"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r>
                        <a:rPr lang="zh-CN" altLang="en-US" sz="2100" b="1">
                          <a:solidFill>
                            <a:prstClr val="black"/>
                          </a:solidFill>
                          <a:latin typeface="Cambria Math" panose="02040503050406030204" pitchFamily="18" charset="0"/>
                        </a:rPr>
                        <m:t>−</m:t>
                      </m:r>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𝟐</m:t>
                          </m:r>
                        </m:sub>
                      </m:sSub>
                      <m:r>
                        <a:rPr lang="zh-CN" altLang="en-US" sz="2100" b="1">
                          <a:solidFill>
                            <a:prstClr val="black"/>
                          </a:solidFill>
                          <a:latin typeface="Cambria Math" panose="02040503050406030204" pitchFamily="18" charset="0"/>
                        </a:rPr>
                        <m:t>=</m:t>
                      </m:r>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r>
                        <a:rPr lang="zh-CN" altLang="en-US" sz="2100" b="1">
                          <a:solidFill>
                            <a:prstClr val="black"/>
                          </a:solidFill>
                          <a:latin typeface="Cambria Math" panose="02040503050406030204" pitchFamily="18" charset="0"/>
                        </a:rPr>
                        <m:t>−</m:t>
                      </m:r>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𝟐</m:t>
                          </m:r>
                        </m:sub>
                      </m:sSub>
                    </m:oMath>
                  </m:oMathPara>
                </a14:m>
                <a:endParaRPr lang="zh-CN" altLang="en-US" sz="2100" b="1" dirty="0">
                  <a:solidFill>
                    <a:prstClr val="black"/>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8364274" y="138396"/>
                <a:ext cx="3531159"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986507" y="1489504"/>
                <a:ext cx="1329659" cy="750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den>
                      </m:f>
                      <m:r>
                        <a:rPr lang="zh-CN" altLang="en-US" sz="2100" b="1">
                          <a:solidFill>
                            <a:prstClr val="black"/>
                          </a:solidFill>
                          <a:latin typeface="Cambria Math" panose="02040503050406030204" pitchFamily="18" charset="0"/>
                        </a:rPr>
                        <m:t>&lt;</m:t>
                      </m:r>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den>
                      </m:f>
                    </m:oMath>
                  </m:oMathPara>
                </a14:m>
                <a:endParaRPr lang="zh-CN" altLang="en-US" sz="2100" b="1" dirty="0">
                  <a:solidFill>
                    <a:prstClr val="black"/>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6648676" y="843005"/>
                <a:ext cx="1715598" cy="9694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3217765" y="1462766"/>
                <a:ext cx="1329659" cy="7769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den>
                      </m:f>
                      <m:r>
                        <a:rPr lang="zh-CN" altLang="en-US" sz="2100" b="1">
                          <a:solidFill>
                            <a:prstClr val="black"/>
                          </a:solidFill>
                          <a:latin typeface="Cambria Math" panose="02040503050406030204" pitchFamily="18" charset="0"/>
                        </a:rPr>
                        <m:t>&lt;</m:t>
                      </m:r>
                      <m:f>
                        <m:fPr>
                          <m:ctrlPr>
                            <a:rPr lang="zh-CN" altLang="en-US" sz="2100" b="1" i="1">
                              <a:solidFill>
                                <a:prstClr val="black"/>
                              </a:solidFill>
                              <a:latin typeface="Cambria Math"/>
                            </a:rPr>
                          </m:ctrlPr>
                        </m:fPr>
                        <m:num>
                          <m:r>
                            <a:rPr lang="zh-CN" altLang="en-US" sz="2100" b="1" i="1">
                              <a:solidFill>
                                <a:prstClr val="black"/>
                              </a:solidFill>
                              <a:latin typeface="Cambria Math" panose="02040503050406030204" pitchFamily="18" charset="0"/>
                            </a:rPr>
                            <m:t>𝑾</m:t>
                          </m:r>
                          <m:r>
                            <a:rPr lang="zh-CN" altLang="en-US" sz="2100" b="1">
                              <a:solidFill>
                                <a:prstClr val="black"/>
                              </a:solidFill>
                              <a:latin typeface="Cambria Math" panose="02040503050406030204" pitchFamily="18" charset="0"/>
                            </a:rPr>
                            <m:t>′</m:t>
                          </m:r>
                        </m:num>
                        <m:den>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den>
                      </m:f>
                    </m:oMath>
                  </m:oMathPara>
                </a14:m>
                <a:endParaRPr lang="zh-CN" altLang="en-US" sz="2100" b="1" dirty="0">
                  <a:solidFill>
                    <a:prstClr val="black"/>
                  </a:solidFill>
                </a:endParaRPr>
              </a:p>
            </p:txBody>
          </p:sp>
        </mc:Choice>
        <mc:Fallback xmlns="">
          <p:sp>
            <p:nvSpPr>
              <p:cNvPr id="29" name="矩形 28"/>
              <p:cNvSpPr>
                <a:spLocks noRot="1" noChangeAspect="1" noMove="1" noResize="1" noEditPoints="1" noAdjustHandles="1" noChangeArrowheads="1" noChangeShapeType="1" noTextEdit="1"/>
              </p:cNvSpPr>
              <p:nvPr/>
            </p:nvSpPr>
            <p:spPr>
              <a:xfrm>
                <a:off x="4290353" y="807355"/>
                <a:ext cx="1715598" cy="1005083"/>
              </a:xfrm>
              <a:prstGeom prst="rect">
                <a:avLst/>
              </a:prstGeom>
              <a:blipFill>
                <a:blip r:embed="rId12"/>
                <a:stretch>
                  <a:fillRect/>
                </a:stretch>
              </a:blipFill>
            </p:spPr>
            <p:txBody>
              <a:bodyPr/>
              <a:lstStyle/>
              <a:p>
                <a:r>
                  <a:rPr lang="zh-CN" altLang="en-US">
                    <a:noFill/>
                  </a:rPr>
                  <a:t> </a:t>
                </a:r>
              </a:p>
            </p:txBody>
          </p:sp>
        </mc:Fallback>
      </mc:AlternateContent>
      <p:sp>
        <p:nvSpPr>
          <p:cNvPr id="30" name="箭头: 右 29"/>
          <p:cNvSpPr/>
          <p:nvPr/>
        </p:nvSpPr>
        <p:spPr>
          <a:xfrm>
            <a:off x="4608373" y="1733656"/>
            <a:ext cx="386381" cy="263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mc:AlternateContent xmlns:mc="http://schemas.openxmlformats.org/markup-compatibility/2006" xmlns:a14="http://schemas.microsoft.com/office/drawing/2010/main">
        <mc:Choice Requires="a14">
          <p:sp>
            <p:nvSpPr>
              <p:cNvPr id="31" name="矩形 30"/>
              <p:cNvSpPr/>
              <p:nvPr/>
            </p:nvSpPr>
            <p:spPr>
              <a:xfrm>
                <a:off x="6814561" y="1669018"/>
                <a:ext cx="1329659"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sSub>
                        <m:sSubPr>
                          <m:ctrlPr>
                            <a:rPr lang="zh-CN" altLang="en-US" sz="2100" b="1" i="1">
                              <a:solidFill>
                                <a:prstClr val="black"/>
                              </a:solidFill>
                              <a:latin typeface="Cambria Math"/>
                            </a:rPr>
                          </m:ctrlPr>
                        </m:sSubPr>
                        <m:e>
                          <m:r>
                            <a:rPr lang="zh-CN" altLang="en-US" sz="2100" b="1">
                              <a:solidFill>
                                <a:prstClr val="black"/>
                              </a:solidFill>
                              <a:latin typeface="Cambria Math" panose="02040503050406030204" pitchFamily="18" charset="0"/>
                            </a:rPr>
                            <m:t>&gt;</m:t>
                          </m:r>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oMath>
                  </m:oMathPara>
                </a14:m>
                <a:endParaRPr lang="zh-CN" altLang="en-US" sz="2100" b="1" dirty="0">
                  <a:solidFill>
                    <a:prstClr val="black"/>
                  </a:solidFill>
                </a:endParaRPr>
              </a:p>
            </p:txBody>
          </p:sp>
        </mc:Choice>
        <mc:Fallback xmlns="">
          <p:sp>
            <p:nvSpPr>
              <p:cNvPr id="31" name="矩形 30"/>
              <p:cNvSpPr>
                <a:spLocks noRot="1" noChangeAspect="1" noMove="1" noResize="1" noEditPoints="1" noAdjustHandles="1" noChangeArrowheads="1" noChangeShapeType="1" noTextEdit="1"/>
              </p:cNvSpPr>
              <p:nvPr/>
            </p:nvSpPr>
            <p:spPr>
              <a:xfrm>
                <a:off x="9086081" y="1082358"/>
                <a:ext cx="1715598" cy="523220"/>
              </a:xfrm>
              <a:prstGeom prst="rect">
                <a:avLst/>
              </a:prstGeom>
              <a:blipFill>
                <a:blip r:embed="rId13"/>
                <a:stretch>
                  <a:fillRect/>
                </a:stretch>
              </a:blipFill>
            </p:spPr>
            <p:txBody>
              <a:bodyPr/>
              <a:lstStyle/>
              <a:p>
                <a:r>
                  <a:rPr lang="zh-CN" altLang="en-US">
                    <a:noFill/>
                  </a:rPr>
                  <a:t> </a:t>
                </a:r>
              </a:p>
            </p:txBody>
          </p:sp>
        </mc:Fallback>
      </mc:AlternateContent>
      <p:sp>
        <p:nvSpPr>
          <p:cNvPr id="32" name="箭头: 右 31"/>
          <p:cNvSpPr/>
          <p:nvPr/>
        </p:nvSpPr>
        <p:spPr>
          <a:xfrm>
            <a:off x="6368869" y="1714703"/>
            <a:ext cx="386381" cy="263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mc:AlternateContent xmlns:mc="http://schemas.openxmlformats.org/markup-compatibility/2006" xmlns:a14="http://schemas.microsoft.com/office/drawing/2010/main">
        <mc:Choice Requires="a14">
          <p:sp>
            <p:nvSpPr>
              <p:cNvPr id="33" name="矩形 32"/>
              <p:cNvSpPr/>
              <p:nvPr/>
            </p:nvSpPr>
            <p:spPr>
              <a:xfrm>
                <a:off x="4110208" y="2658595"/>
                <a:ext cx="3009991"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𝟏</m:t>
                          </m:r>
                        </m:sub>
                      </m:sSub>
                      <m:sSub>
                        <m:sSubPr>
                          <m:ctrlPr>
                            <a:rPr lang="zh-CN" altLang="en-US" sz="2100" b="1" i="1">
                              <a:solidFill>
                                <a:prstClr val="black"/>
                              </a:solidFill>
                              <a:latin typeface="Cambria Math"/>
                            </a:rPr>
                          </m:ctrlPr>
                        </m:sSubPr>
                        <m:e>
                          <m:r>
                            <a:rPr lang="zh-CN" altLang="en-US" sz="2100" b="1">
                              <a:solidFill>
                                <a:prstClr val="black"/>
                              </a:solidFill>
                              <a:latin typeface="Cambria Math" panose="02040503050406030204" pitchFamily="18" charset="0"/>
                            </a:rPr>
                            <m:t>−</m:t>
                          </m:r>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𝟏</m:t>
                          </m:r>
                        </m:sub>
                      </m:sSub>
                      <m:r>
                        <a:rPr lang="zh-CN" altLang="en-US" sz="2100" b="1">
                          <a:solidFill>
                            <a:prstClr val="black"/>
                          </a:solidFill>
                          <a:latin typeface="Cambria Math" panose="02040503050406030204" pitchFamily="18" charset="0"/>
                        </a:rPr>
                        <m:t>=</m:t>
                      </m:r>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e>
                        <m:sub>
                          <m:r>
                            <a:rPr lang="zh-CN" altLang="en-US" sz="2100" b="1">
                              <a:solidFill>
                                <a:prstClr val="black"/>
                              </a:solidFill>
                              <a:latin typeface="Cambria Math" panose="02040503050406030204" pitchFamily="18" charset="0"/>
                            </a:rPr>
                            <m:t>𝟐</m:t>
                          </m:r>
                        </m:sub>
                      </m:sSub>
                      <m:r>
                        <a:rPr lang="zh-CN" altLang="en-US" sz="2100" b="1">
                          <a:solidFill>
                            <a:prstClr val="black"/>
                          </a:solidFill>
                          <a:latin typeface="Cambria Math" panose="02040503050406030204" pitchFamily="18" charset="0"/>
                        </a:rPr>
                        <m:t>−</m:t>
                      </m:r>
                      <m:sSub>
                        <m:sSubPr>
                          <m:ctrlPr>
                            <a:rPr lang="zh-CN" altLang="en-US" sz="2100" b="1" i="1">
                              <a:solidFill>
                                <a:prstClr val="black"/>
                              </a:solidFill>
                              <a:latin typeface="Cambria Math"/>
                            </a:rPr>
                          </m:ctrlPr>
                        </m:sSubPr>
                        <m:e>
                          <m:r>
                            <a:rPr lang="zh-CN" altLang="en-US" sz="2100" b="1" i="1">
                              <a:solidFill>
                                <a:prstClr val="black"/>
                              </a:solidFill>
                              <a:latin typeface="Cambria Math" panose="02040503050406030204" pitchFamily="18" charset="0"/>
                            </a:rPr>
                            <m:t>𝑸</m:t>
                          </m:r>
                          <m:r>
                            <a:rPr lang="zh-CN" altLang="en-US" sz="2100" b="1">
                              <a:solidFill>
                                <a:prstClr val="black"/>
                              </a:solidFill>
                              <a:latin typeface="Cambria Math" panose="02040503050406030204" pitchFamily="18" charset="0"/>
                            </a:rPr>
                            <m:t>′</m:t>
                          </m:r>
                        </m:e>
                        <m:sub>
                          <m:r>
                            <a:rPr lang="zh-CN" altLang="en-US" sz="2100" b="1">
                              <a:solidFill>
                                <a:prstClr val="black"/>
                              </a:solidFill>
                              <a:latin typeface="Cambria Math" panose="02040503050406030204" pitchFamily="18" charset="0"/>
                            </a:rPr>
                            <m:t>𝟐</m:t>
                          </m:r>
                        </m:sub>
                      </m:sSub>
                      <m:r>
                        <a:rPr lang="zh-CN" altLang="en-US" sz="2100" b="1">
                          <a:solidFill>
                            <a:prstClr val="black"/>
                          </a:solidFill>
                          <a:latin typeface="Cambria Math" panose="02040503050406030204" pitchFamily="18" charset="0"/>
                        </a:rPr>
                        <m:t>&gt;</m:t>
                      </m:r>
                      <m:r>
                        <a:rPr lang="zh-CN" altLang="en-US" sz="2100" b="1">
                          <a:solidFill>
                            <a:prstClr val="black"/>
                          </a:solidFill>
                          <a:latin typeface="Cambria Math" panose="02040503050406030204" pitchFamily="18" charset="0"/>
                        </a:rPr>
                        <m:t>𝟎</m:t>
                      </m:r>
                    </m:oMath>
                  </m:oMathPara>
                </a14:m>
                <a:endParaRPr lang="zh-CN" altLang="en-US" sz="2100" b="1" dirty="0">
                  <a:solidFill>
                    <a:prstClr val="black"/>
                  </a:solidFill>
                </a:endParaRPr>
              </a:p>
            </p:txBody>
          </p:sp>
        </mc:Choice>
        <mc:Fallback xmlns="">
          <p:sp>
            <p:nvSpPr>
              <p:cNvPr id="33" name="矩形 32"/>
              <p:cNvSpPr>
                <a:spLocks noRot="1" noChangeAspect="1" noMove="1" noResize="1" noEditPoints="1" noAdjustHandles="1" noChangeArrowheads="1" noChangeShapeType="1" noTextEdit="1"/>
              </p:cNvSpPr>
              <p:nvPr/>
            </p:nvSpPr>
            <p:spPr>
              <a:xfrm>
                <a:off x="5480277" y="2401794"/>
                <a:ext cx="3955506" cy="523220"/>
              </a:xfrm>
              <a:prstGeom prst="rect">
                <a:avLst/>
              </a:prstGeom>
              <a:blipFill>
                <a:blip r:embed="rId14"/>
                <a:stretch>
                  <a:fillRect/>
                </a:stretch>
              </a:blipFill>
            </p:spPr>
            <p:txBody>
              <a:bodyPr/>
              <a:lstStyle/>
              <a:p>
                <a:r>
                  <a:rPr lang="zh-CN" altLang="en-US">
                    <a:noFill/>
                  </a:rPr>
                  <a:t> </a:t>
                </a:r>
              </a:p>
            </p:txBody>
          </p:sp>
        </mc:Fallback>
      </mc:AlternateContent>
      <p:sp>
        <p:nvSpPr>
          <p:cNvPr id="35" name="箭头: 下 34"/>
          <p:cNvSpPr/>
          <p:nvPr/>
        </p:nvSpPr>
        <p:spPr>
          <a:xfrm>
            <a:off x="5489802" y="2282788"/>
            <a:ext cx="303887" cy="308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mc:AlternateContent xmlns:mc="http://schemas.openxmlformats.org/markup-compatibility/2006" xmlns:a14="http://schemas.microsoft.com/office/drawing/2010/main">
        <mc:Choice Requires="a14">
          <p:sp>
            <p:nvSpPr>
              <p:cNvPr id="36" name="文本框 35"/>
              <p:cNvSpPr txBox="1"/>
              <p:nvPr/>
            </p:nvSpPr>
            <p:spPr>
              <a:xfrm>
                <a:off x="337708" y="3831527"/>
                <a:ext cx="8333510" cy="787010"/>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即，外界没有对联合热机做功，但有净的热量</a:t>
                </a:r>
                <a14:m>
                  <m:oMath xmlns:m="http://schemas.openxmlformats.org/officeDocument/2006/math">
                    <m:d>
                      <m:dPr>
                        <m:ctrlPr>
                          <a:rPr lang="zh-CN" altLang="zh-CN" sz="2100" b="1" i="1">
                            <a:solidFill>
                              <a:prstClr val="black"/>
                            </a:solidFill>
                            <a:latin typeface="Cambria Math"/>
                          </a:rPr>
                        </m:ctrlPr>
                      </m:dPr>
                      <m:e>
                        <m:sSub>
                          <m:sSubPr>
                            <m:ctrlPr>
                              <a:rPr lang="zh-CN" altLang="zh-CN" sz="2100" b="1" i="1">
                                <a:solidFill>
                                  <a:prstClr val="black"/>
                                </a:solidFill>
                                <a:latin typeface="Cambria Math"/>
                              </a:rPr>
                            </m:ctrlPr>
                          </m:sSubPr>
                          <m:e>
                            <m:r>
                              <a:rPr lang="en-US" altLang="zh-CN" sz="2100" b="1" i="1">
                                <a:solidFill>
                                  <a:prstClr val="black"/>
                                </a:solidFill>
                                <a:latin typeface="Cambria Math"/>
                              </a:rPr>
                              <m:t>𝑸</m:t>
                            </m:r>
                          </m:e>
                          <m:sub>
                            <m:r>
                              <a:rPr lang="en-US" altLang="zh-CN" sz="2100" b="1" i="1">
                                <a:solidFill>
                                  <a:prstClr val="black"/>
                                </a:solidFill>
                                <a:latin typeface="Cambria Math"/>
                              </a:rPr>
                              <m:t>𝟏</m:t>
                            </m:r>
                          </m:sub>
                        </m:sSub>
                        <m:r>
                          <a:rPr lang="en-US" altLang="zh-CN" sz="2100" b="1" i="1">
                            <a:solidFill>
                              <a:prstClr val="black"/>
                            </a:solidFill>
                            <a:latin typeface="Cambria Math"/>
                          </a:rPr>
                          <m:t>−</m:t>
                        </m:r>
                        <m:sSub>
                          <m:sSubPr>
                            <m:ctrlPr>
                              <a:rPr lang="zh-CN" altLang="zh-CN" sz="2100" b="1" i="1">
                                <a:solidFill>
                                  <a:prstClr val="black"/>
                                </a:solidFill>
                                <a:latin typeface="Cambria Math"/>
                              </a:rPr>
                            </m:ctrlPr>
                          </m:sSubPr>
                          <m:e>
                            <m:sSup>
                              <m:sSupPr>
                                <m:ctrlPr>
                                  <a:rPr lang="zh-CN" altLang="zh-CN" sz="2100" b="1" i="1">
                                    <a:solidFill>
                                      <a:prstClr val="black"/>
                                    </a:solidFill>
                                    <a:latin typeface="Cambria Math"/>
                                  </a:rPr>
                                </m:ctrlPr>
                              </m:sSupPr>
                              <m:e>
                                <m:r>
                                  <a:rPr lang="en-US" altLang="zh-CN" sz="2100" b="1" i="1">
                                    <a:solidFill>
                                      <a:prstClr val="black"/>
                                    </a:solidFill>
                                    <a:latin typeface="Cambria Math"/>
                                  </a:rPr>
                                  <m:t>𝑸</m:t>
                                </m:r>
                              </m:e>
                              <m:sup>
                                <m:r>
                                  <a:rPr lang="en-US" altLang="zh-CN" sz="2100" b="1" i="1">
                                    <a:solidFill>
                                      <a:prstClr val="black"/>
                                    </a:solidFill>
                                    <a:latin typeface="Cambria Math"/>
                                  </a:rPr>
                                  <m:t>′</m:t>
                                </m:r>
                              </m:sup>
                            </m:sSup>
                          </m:e>
                          <m:sub>
                            <m:r>
                              <a:rPr lang="en-US" altLang="zh-CN" sz="2100" b="1" i="1">
                                <a:solidFill>
                                  <a:prstClr val="black"/>
                                </a:solidFill>
                                <a:latin typeface="Cambria Math"/>
                              </a:rPr>
                              <m:t>𝟏</m:t>
                            </m:r>
                          </m:sub>
                        </m:sSub>
                      </m:e>
                    </m:d>
                    <m:r>
                      <a:rPr lang="en-US" altLang="zh-CN" sz="2100" b="1" i="1">
                        <a:solidFill>
                          <a:prstClr val="black"/>
                        </a:solidFill>
                        <a:latin typeface="Cambria Math"/>
                      </a:rPr>
                      <m:t>&gt;</m:t>
                    </m:r>
                    <m:r>
                      <a:rPr lang="en-US" altLang="zh-CN" sz="2100" b="1" i="1">
                        <a:solidFill>
                          <a:prstClr val="black"/>
                        </a:solidFill>
                        <a:latin typeface="Cambria Math"/>
                      </a:rPr>
                      <m:t>𝟎</m:t>
                    </m:r>
                  </m:oMath>
                </a14:m>
                <a:r>
                  <a:rPr lang="zh-CN" altLang="en-US" sz="2100" b="1" dirty="0">
                    <a:solidFill>
                      <a:prstClr val="black"/>
                    </a:solidFill>
                    <a:latin typeface="Arial" panose="020B0604020202020204" pitchFamily="34" charset="0"/>
                    <a:ea typeface="微软雅黑" panose="020B0503020204020204" pitchFamily="34" charset="-122"/>
                  </a:rPr>
                  <a:t>从低温热源传输到高温热源．</a:t>
                </a:r>
                <a:r>
                  <a:rPr lang="zh-CN" altLang="en-US" sz="2100" b="1" dirty="0">
                    <a:solidFill>
                      <a:srgbClr val="FF0000"/>
                    </a:solidFill>
                    <a:latin typeface="Arial" panose="020B0604020202020204" pitchFamily="34" charset="0"/>
                    <a:ea typeface="微软雅黑" panose="020B0503020204020204" pitchFamily="34" charset="-122"/>
                  </a:rPr>
                  <a:t>这一结果显然违背了克劳修斯表述</a:t>
                </a:r>
                <a:r>
                  <a:rPr lang="zh-CN" altLang="en-US" sz="2100" b="1" dirty="0">
                    <a:solidFill>
                      <a:prstClr val="black"/>
                    </a:solidFill>
                    <a:latin typeface="Arial" panose="020B0604020202020204" pitchFamily="34" charset="0"/>
                    <a:ea typeface="微软雅黑" panose="020B0503020204020204" pitchFamily="34" charset="-122"/>
                  </a:rPr>
                  <a:t>．</a:t>
                </a:r>
              </a:p>
            </p:txBody>
          </p:sp>
        </mc:Choice>
        <mc:Fallback xmlns="">
          <p:sp>
            <p:nvSpPr>
              <p:cNvPr id="36" name="文本框 35"/>
              <p:cNvSpPr txBox="1">
                <a:spLocks noRot="1" noChangeAspect="1" noMove="1" noResize="1" noEditPoints="1" noAdjustHandles="1" noChangeArrowheads="1" noChangeShapeType="1" noTextEdit="1"/>
              </p:cNvSpPr>
              <p:nvPr/>
            </p:nvSpPr>
            <p:spPr>
              <a:xfrm>
                <a:off x="450278" y="3965703"/>
                <a:ext cx="11111346" cy="1031244"/>
              </a:xfrm>
              <a:prstGeom prst="rect">
                <a:avLst/>
              </a:prstGeom>
              <a:blipFill rotWithShape="1">
                <a:blip r:embed="rId15"/>
                <a:stretch>
                  <a:fillRect l="-1152" t="-3550" r="-768" b="-14793"/>
                </a:stretch>
              </a:blipFill>
            </p:spPr>
            <p:txBody>
              <a:bodyPr/>
              <a:lstStyle/>
              <a:p>
                <a:r>
                  <a:rPr lang="zh-CN" altLang="en-US">
                    <a:noFill/>
                  </a:rPr>
                  <a:t> </a:t>
                </a:r>
              </a:p>
            </p:txBody>
          </p:sp>
        </mc:Fallback>
      </mc:AlternateContent>
      <p:sp>
        <p:nvSpPr>
          <p:cNvPr id="37" name="对话气泡: 圆角矩形 36"/>
          <p:cNvSpPr/>
          <p:nvPr/>
        </p:nvSpPr>
        <p:spPr>
          <a:xfrm>
            <a:off x="2153776" y="3195520"/>
            <a:ext cx="2988935" cy="492937"/>
          </a:xfrm>
          <a:prstGeom prst="wedgeRoundRectCallout">
            <a:avLst>
              <a:gd name="adj1" fmla="val 27995"/>
              <a:gd name="adj2" fmla="val -78030"/>
              <a:gd name="adj3" fmla="val 16667"/>
            </a:avLst>
          </a:prstGeom>
          <a:solidFill>
            <a:srgbClr val="FFFF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prstClr val="black"/>
                </a:solidFill>
                <a:ea typeface="微软雅黑" panose="020B0503020204020204" pitchFamily="34" charset="-122"/>
              </a:rPr>
              <a:t>高温热源净吸收的热量</a:t>
            </a:r>
          </a:p>
        </p:txBody>
      </p:sp>
      <p:sp>
        <p:nvSpPr>
          <p:cNvPr id="38" name="对话气泡: 圆角矩形 37"/>
          <p:cNvSpPr/>
          <p:nvPr/>
        </p:nvSpPr>
        <p:spPr>
          <a:xfrm>
            <a:off x="5489801" y="3195520"/>
            <a:ext cx="2988935" cy="492937"/>
          </a:xfrm>
          <a:prstGeom prst="wedgeRoundRectCallout">
            <a:avLst>
              <a:gd name="adj1" fmla="val -26006"/>
              <a:gd name="adj2" fmla="val -75219"/>
              <a:gd name="adj3" fmla="val 16667"/>
            </a:avLst>
          </a:prstGeom>
          <a:solidFill>
            <a:srgbClr val="FFFF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b="1" dirty="0">
                <a:solidFill>
                  <a:prstClr val="black"/>
                </a:solidFill>
                <a:ea typeface="微软雅黑" panose="020B0503020204020204" pitchFamily="34" charset="-122"/>
              </a:rPr>
              <a:t>低温热源净释放的热量</a:t>
            </a:r>
          </a:p>
        </p:txBody>
      </p:sp>
      <p:sp>
        <p:nvSpPr>
          <p:cNvPr id="39" name="文本框 38"/>
          <p:cNvSpPr txBox="1"/>
          <p:nvPr/>
        </p:nvSpPr>
        <p:spPr>
          <a:xfrm>
            <a:off x="337709" y="4760326"/>
            <a:ext cx="8744957" cy="738664"/>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故，假设的效率比卡诺热机</a:t>
            </a:r>
            <a:r>
              <a:rPr lang="en-US" altLang="zh-CN" sz="2100" b="1" dirty="0">
                <a:solidFill>
                  <a:prstClr val="black"/>
                </a:solidFill>
                <a:latin typeface="Arial" panose="020B0604020202020204" pitchFamily="34" charset="0"/>
                <a:ea typeface="微软雅黑" panose="020B0503020204020204" pitchFamily="34" charset="-122"/>
              </a:rPr>
              <a:t>M</a:t>
            </a:r>
            <a:r>
              <a:rPr lang="zh-CN" altLang="en-US" sz="2100" b="1" dirty="0">
                <a:solidFill>
                  <a:prstClr val="black"/>
                </a:solidFill>
                <a:latin typeface="Arial" panose="020B0604020202020204" pitchFamily="34" charset="0"/>
                <a:ea typeface="微软雅黑" panose="020B0503020204020204" pitchFamily="34" charset="-122"/>
              </a:rPr>
              <a:t>更高的热机</a:t>
            </a:r>
            <a:r>
              <a:rPr lang="en-US" altLang="zh-CN" sz="210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en-US" altLang="zh-CN" sz="2100" b="1" i="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zh-CN" altLang="en-US" sz="2100" b="1" dirty="0">
                <a:solidFill>
                  <a:prstClr val="black"/>
                </a:solidFill>
                <a:latin typeface="Arial" panose="020B0604020202020204" pitchFamily="34" charset="0"/>
                <a:ea typeface="微软雅黑" panose="020B0503020204020204" pitchFamily="34" charset="-122"/>
              </a:rPr>
              <a:t>是不存在的．卡诺定理得证．</a:t>
            </a:r>
          </a:p>
        </p:txBody>
      </p:sp>
      <mc:AlternateContent xmlns:mc="http://schemas.openxmlformats.org/markup-compatibility/2006" xmlns:a14="http://schemas.microsoft.com/office/drawing/2010/main">
        <mc:Choice Requires="a14">
          <p:sp>
            <p:nvSpPr>
              <p:cNvPr id="40" name="矩形 39"/>
              <p:cNvSpPr/>
              <p:nvPr/>
            </p:nvSpPr>
            <p:spPr>
              <a:xfrm>
                <a:off x="4025558" y="5288424"/>
                <a:ext cx="1002775"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1" i="1">
                          <a:solidFill>
                            <a:prstClr val="black"/>
                          </a:solidFill>
                          <a:latin typeface="Cambria Math" panose="02040503050406030204" pitchFamily="18" charset="0"/>
                        </a:rPr>
                        <m:t>𝜼</m:t>
                      </m:r>
                      <m:r>
                        <a:rPr lang="en-US" altLang="zh-CN" sz="2100" b="1" i="1">
                          <a:solidFill>
                            <a:prstClr val="black"/>
                          </a:solidFill>
                          <a:latin typeface="Cambria Math" panose="02040503050406030204" pitchFamily="18" charset="0"/>
                          <a:ea typeface="Cambria Math" panose="02040503050406030204" pitchFamily="18" charset="0"/>
                        </a:rPr>
                        <m:t>≥</m:t>
                      </m:r>
                      <m:r>
                        <a:rPr lang="en-US" altLang="zh-CN" sz="2100" b="1" i="1">
                          <a:solidFill>
                            <a:prstClr val="black"/>
                          </a:solidFill>
                          <a:latin typeface="Cambria Math" panose="02040503050406030204" pitchFamily="18" charset="0"/>
                        </a:rPr>
                        <m:t>𝜼</m:t>
                      </m:r>
                      <m:r>
                        <a:rPr lang="en-US" altLang="zh-CN" sz="2100" b="1" i="1">
                          <a:solidFill>
                            <a:prstClr val="black"/>
                          </a:solidFill>
                          <a:latin typeface="Cambria Math" panose="02040503050406030204" pitchFamily="18" charset="0"/>
                        </a:rPr>
                        <m:t>′</m:t>
                      </m:r>
                    </m:oMath>
                  </m:oMathPara>
                </a14:m>
                <a:endParaRPr lang="zh-CN" altLang="en-US" sz="2100" dirty="0">
                  <a:solidFill>
                    <a:prstClr val="black"/>
                  </a:solidFill>
                </a:endParaRPr>
              </a:p>
            </p:txBody>
          </p:sp>
        </mc:Choice>
        <mc:Fallback xmlns="">
          <p:sp>
            <p:nvSpPr>
              <p:cNvPr id="40" name="矩形 39"/>
              <p:cNvSpPr>
                <a:spLocks noRot="1" noChangeAspect="1" noMove="1" noResize="1" noEditPoints="1" noAdjustHandles="1" noChangeArrowheads="1" noChangeShapeType="1" noTextEdit="1"/>
              </p:cNvSpPr>
              <p:nvPr/>
            </p:nvSpPr>
            <p:spPr>
              <a:xfrm>
                <a:off x="5367410" y="5908232"/>
                <a:ext cx="1277081" cy="523220"/>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7389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9382" y="961160"/>
            <a:ext cx="3020291" cy="415498"/>
          </a:xfrm>
          <a:prstGeom prst="rect">
            <a:avLst/>
          </a:prstGeom>
          <a:noFill/>
        </p:spPr>
        <p:txBody>
          <a:bodyPr wrap="square" rtlCol="0">
            <a:spAutoFit/>
          </a:bodyPr>
          <a:lstStyle/>
          <a:p>
            <a:r>
              <a:rPr lang="zh-CN" altLang="en-US" sz="2100" b="1" dirty="0" smtClean="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卡诺定理</a:t>
            </a:r>
            <a:r>
              <a:rPr lang="zh-CN" altLang="en-US" sz="2100" b="1"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的推论</a:t>
            </a:r>
          </a:p>
        </p:txBody>
      </p:sp>
      <p:grpSp>
        <p:nvGrpSpPr>
          <p:cNvPr id="6" name="组合 5"/>
          <p:cNvGrpSpPr/>
          <p:nvPr/>
        </p:nvGrpSpPr>
        <p:grpSpPr>
          <a:xfrm>
            <a:off x="0" y="1393102"/>
            <a:ext cx="6092792" cy="127272"/>
            <a:chOff x="0" y="685594"/>
            <a:chExt cx="8123722" cy="169696"/>
          </a:xfrm>
        </p:grpSpPr>
        <p:cxnSp>
          <p:nvCxnSpPr>
            <p:cNvPr id="7" name="直接连接符 6"/>
            <p:cNvCxnSpPr/>
            <p:nvPr/>
          </p:nvCxnSpPr>
          <p:spPr>
            <a:xfrm>
              <a:off x="0" y="685594"/>
              <a:ext cx="8123722"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685594"/>
              <a:ext cx="4562375" cy="1696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 name="文本框 8"/>
          <p:cNvSpPr txBox="1"/>
          <p:nvPr/>
        </p:nvSpPr>
        <p:spPr>
          <a:xfrm>
            <a:off x="249380" y="2816281"/>
            <a:ext cx="5703655"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假设热机</a:t>
            </a:r>
            <a:r>
              <a:rPr lang="en-US" altLang="zh-CN" sz="210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en-US" altLang="zh-CN" sz="2100" b="1" i="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r>
              <a:rPr lang="zh-CN" altLang="en-US" sz="2100" b="1" dirty="0">
                <a:solidFill>
                  <a:prstClr val="black"/>
                </a:solidFill>
                <a:latin typeface="Arial" panose="020B0604020202020204" pitchFamily="34" charset="0"/>
                <a:ea typeface="微软雅黑" panose="020B0503020204020204" pitchFamily="34" charset="-122"/>
              </a:rPr>
              <a:t>是</a:t>
            </a:r>
            <a:r>
              <a:rPr lang="zh-CN" altLang="en-US" sz="2100" b="1" dirty="0">
                <a:solidFill>
                  <a:srgbClr val="FF0000"/>
                </a:solidFill>
                <a:latin typeface="Arial" panose="020B0604020202020204" pitchFamily="34" charset="0"/>
                <a:ea typeface="微软雅黑" panose="020B0503020204020204" pitchFamily="34" charset="-122"/>
              </a:rPr>
              <a:t>可逆</a:t>
            </a:r>
            <a:r>
              <a:rPr lang="zh-CN" altLang="en-US" sz="2100" b="1" dirty="0">
                <a:solidFill>
                  <a:prstClr val="black"/>
                </a:solidFill>
                <a:latin typeface="Arial" panose="020B0604020202020204" pitchFamily="34" charset="0"/>
                <a:ea typeface="微软雅黑" panose="020B0503020204020204" pitchFamily="34" charset="-122"/>
              </a:rPr>
              <a:t>的，根据卡诺定理，仍然有</a:t>
            </a:r>
          </a:p>
        </p:txBody>
      </p:sp>
      <mc:AlternateContent xmlns:mc="http://schemas.openxmlformats.org/markup-compatibility/2006" xmlns:a14="http://schemas.microsoft.com/office/drawing/2010/main">
        <mc:Choice Requires="a14">
          <p:sp>
            <p:nvSpPr>
              <p:cNvPr id="10" name="矩形 9"/>
              <p:cNvSpPr/>
              <p:nvPr/>
            </p:nvSpPr>
            <p:spPr>
              <a:xfrm>
                <a:off x="5953036" y="2806689"/>
                <a:ext cx="1002775"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1" i="1">
                          <a:solidFill>
                            <a:srgbClr val="FF0000"/>
                          </a:solidFill>
                          <a:latin typeface="Cambria Math"/>
                        </a:rPr>
                        <m:t>𝜼</m:t>
                      </m:r>
                      <m:r>
                        <a:rPr lang="en-US" altLang="zh-CN" sz="2100" b="1" i="1">
                          <a:solidFill>
                            <a:srgbClr val="FF0000"/>
                          </a:solidFill>
                          <a:latin typeface="Cambria Math"/>
                        </a:rPr>
                        <m:t>≥</m:t>
                      </m:r>
                      <m:r>
                        <a:rPr lang="en-US" altLang="zh-CN" sz="2100" b="1" i="1">
                          <a:solidFill>
                            <a:srgbClr val="FF0000"/>
                          </a:solidFill>
                          <a:latin typeface="Cambria Math"/>
                        </a:rPr>
                        <m:t>𝜼</m:t>
                      </m:r>
                      <m:r>
                        <a:rPr lang="en-US" altLang="zh-CN" sz="2100" b="1" i="1">
                          <a:solidFill>
                            <a:srgbClr val="FF0000"/>
                          </a:solidFill>
                          <a:latin typeface="Cambria Math"/>
                        </a:rPr>
                        <m:t>′</m:t>
                      </m:r>
                    </m:oMath>
                  </m:oMathPara>
                </a14:m>
                <a:endParaRPr lang="zh-CN" altLang="en-US" sz="2100" b="1" dirty="0">
                  <a:solidFill>
                    <a:srgbClr val="FF0000"/>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7937380" y="2599252"/>
                <a:ext cx="1278683" cy="523220"/>
              </a:xfrm>
              <a:prstGeom prst="rect">
                <a:avLst/>
              </a:prstGeom>
              <a:blipFill rotWithShape="1">
                <a:blip r:embed="rId2"/>
                <a:stretch>
                  <a:fillRect/>
                </a:stretch>
              </a:blipFill>
            </p:spPr>
            <p:txBody>
              <a:bodyPr/>
              <a:lstStyle/>
              <a:p>
                <a:r>
                  <a:rPr lang="zh-CN" altLang="en-US">
                    <a:noFill/>
                  </a:rPr>
                  <a:t> </a:t>
                </a:r>
              </a:p>
            </p:txBody>
          </p:sp>
        </mc:Fallback>
      </mc:AlternateContent>
      <p:sp>
        <p:nvSpPr>
          <p:cNvPr id="11" name="文本框 10"/>
          <p:cNvSpPr txBox="1"/>
          <p:nvPr/>
        </p:nvSpPr>
        <p:spPr>
          <a:xfrm>
            <a:off x="249382" y="3438391"/>
            <a:ext cx="8602388" cy="738664"/>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由于</a:t>
            </a:r>
            <a:r>
              <a:rPr lang="zh-CN" altLang="en-US" sz="2100" b="1" u="sng"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rPr>
              <a:t>两部热机都是可逆的</a:t>
            </a:r>
            <a:r>
              <a:rPr lang="zh-CN" altLang="en-US" sz="2100" b="1" dirty="0">
                <a:solidFill>
                  <a:prstClr val="black"/>
                </a:solidFill>
                <a:latin typeface="Arial" panose="020B0604020202020204" pitchFamily="34" charset="0"/>
                <a:ea typeface="微软雅黑" panose="020B0503020204020204" pitchFamily="34" charset="-122"/>
              </a:rPr>
              <a:t>，卡诺热机</a:t>
            </a:r>
            <a:r>
              <a:rPr lang="en-US" altLang="zh-CN" sz="2100" b="1" dirty="0">
                <a:solidFill>
                  <a:prstClr val="black"/>
                </a:solidFill>
                <a:latin typeface="Arial" panose="020B0604020202020204" pitchFamily="34" charset="0"/>
                <a:ea typeface="微软雅黑" panose="020B0503020204020204" pitchFamily="34" charset="-122"/>
              </a:rPr>
              <a:t>M</a:t>
            </a:r>
            <a:r>
              <a:rPr lang="zh-CN" altLang="en-US" sz="2100" b="1" dirty="0">
                <a:solidFill>
                  <a:prstClr val="black"/>
                </a:solidFill>
                <a:latin typeface="Arial" panose="020B0604020202020204" pitchFamily="34" charset="0"/>
                <a:ea typeface="微软雅黑" panose="020B0503020204020204" pitchFamily="34" charset="-122"/>
              </a:rPr>
              <a:t>可以驱动可逆热机</a:t>
            </a:r>
            <a:r>
              <a:rPr lang="en-US" altLang="zh-CN" sz="2100" b="1" dirty="0">
                <a:solidFill>
                  <a:prstClr val="black"/>
                </a:solidFill>
                <a:latin typeface="Arial" panose="020B0604020202020204" pitchFamily="34" charset="0"/>
                <a:ea typeface="微软雅黑" panose="020B0503020204020204" pitchFamily="34" charset="-122"/>
              </a:rPr>
              <a:t>M'</a:t>
            </a:r>
            <a:r>
              <a:rPr lang="zh-CN" altLang="en-US" sz="2100" b="1" dirty="0">
                <a:solidFill>
                  <a:prstClr val="black"/>
                </a:solidFill>
                <a:latin typeface="Arial" panose="020B0604020202020204" pitchFamily="34" charset="0"/>
                <a:ea typeface="微软雅黑" panose="020B0503020204020204" pitchFamily="34" charset="-122"/>
              </a:rPr>
              <a:t>逆向运转成为制冷机</a:t>
            </a:r>
            <a:r>
              <a:rPr lang="en-US" altLang="zh-CN" sz="2100" b="1" dirty="0">
                <a:solidFill>
                  <a:prstClr val="black"/>
                </a:solidFill>
                <a:latin typeface="Arial" panose="020B0604020202020204" pitchFamily="34" charset="0"/>
                <a:ea typeface="微软雅黑" panose="020B0503020204020204" pitchFamily="34" charset="-122"/>
              </a:rPr>
              <a:t>——</a:t>
            </a:r>
            <a:r>
              <a:rPr lang="zh-CN" altLang="en-US" sz="2100" b="1" dirty="0">
                <a:solidFill>
                  <a:prstClr val="black"/>
                </a:solidFill>
                <a:latin typeface="Arial" panose="020B0604020202020204" pitchFamily="34" charset="0"/>
                <a:ea typeface="微软雅黑" panose="020B0503020204020204" pitchFamily="34" charset="-122"/>
              </a:rPr>
              <a:t>联合热机．</a:t>
            </a:r>
          </a:p>
        </p:txBody>
      </p:sp>
      <p:sp>
        <p:nvSpPr>
          <p:cNvPr id="12" name="文本框 11"/>
          <p:cNvSpPr txBox="1"/>
          <p:nvPr/>
        </p:nvSpPr>
        <p:spPr>
          <a:xfrm>
            <a:off x="249382" y="4393259"/>
            <a:ext cx="8455844"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根据前面的讨论，如果要不违背克劳修斯表述，必有</a:t>
            </a:r>
          </a:p>
        </p:txBody>
      </p:sp>
      <mc:AlternateContent xmlns:mc="http://schemas.openxmlformats.org/markup-compatibility/2006" xmlns:a14="http://schemas.microsoft.com/office/drawing/2010/main">
        <mc:Choice Requires="a14">
          <p:sp>
            <p:nvSpPr>
              <p:cNvPr id="13" name="矩形 12"/>
              <p:cNvSpPr/>
              <p:nvPr/>
            </p:nvSpPr>
            <p:spPr>
              <a:xfrm>
                <a:off x="6541033" y="4393259"/>
                <a:ext cx="1002775"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1" i="1">
                          <a:solidFill>
                            <a:srgbClr val="0000FF"/>
                          </a:solidFill>
                          <a:latin typeface="Cambria Math"/>
                        </a:rPr>
                        <m:t>𝜼</m:t>
                      </m:r>
                      <m:r>
                        <a:rPr lang="en-US" altLang="zh-CN" sz="2100" b="1" i="1">
                          <a:solidFill>
                            <a:srgbClr val="0000FF"/>
                          </a:solidFill>
                          <a:latin typeface="Cambria Math" panose="02040503050406030204" pitchFamily="18" charset="0"/>
                          <a:ea typeface="Cambria Math" panose="02040503050406030204" pitchFamily="18" charset="0"/>
                        </a:rPr>
                        <m:t>≤</m:t>
                      </m:r>
                      <m:r>
                        <a:rPr lang="en-US" altLang="zh-CN" sz="2100" b="1" i="1">
                          <a:solidFill>
                            <a:srgbClr val="0000FF"/>
                          </a:solidFill>
                          <a:latin typeface="Cambria Math"/>
                        </a:rPr>
                        <m:t>𝜼</m:t>
                      </m:r>
                      <m:r>
                        <a:rPr lang="en-US" altLang="zh-CN" sz="2100" b="1" i="1">
                          <a:solidFill>
                            <a:srgbClr val="0000FF"/>
                          </a:solidFill>
                          <a:latin typeface="Cambria Math"/>
                        </a:rPr>
                        <m:t>′</m:t>
                      </m:r>
                    </m:oMath>
                  </m:oMathPara>
                </a14:m>
                <a:endParaRPr lang="zh-CN" altLang="en-US" sz="2100" b="1" dirty="0">
                  <a:solidFill>
                    <a:srgbClr val="0000FF"/>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721377" y="4714679"/>
                <a:ext cx="1278683" cy="523220"/>
              </a:xfrm>
              <a:prstGeom prst="rect">
                <a:avLst/>
              </a:prstGeom>
              <a:blipFill rotWithShape="1">
                <a:blip r:embed="rId3"/>
                <a:stretch>
                  <a:fillRect/>
                </a:stretch>
              </a:blipFill>
            </p:spPr>
            <p:txBody>
              <a:bodyPr/>
              <a:lstStyle/>
              <a:p>
                <a:r>
                  <a:rPr lang="zh-CN" altLang="en-US">
                    <a:noFill/>
                  </a:rPr>
                  <a:t> </a:t>
                </a:r>
              </a:p>
            </p:txBody>
          </p:sp>
        </mc:Fallback>
      </mc:AlternateContent>
      <p:sp>
        <p:nvSpPr>
          <p:cNvPr id="14" name="文本框 13"/>
          <p:cNvSpPr txBox="1"/>
          <p:nvPr/>
        </p:nvSpPr>
        <p:spPr>
          <a:xfrm>
            <a:off x="1992457" y="5078421"/>
            <a:ext cx="3020291"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若要</a:t>
            </a:r>
            <a:r>
              <a:rPr lang="zh-CN" altLang="en-US" sz="2100" b="1" dirty="0">
                <a:solidFill>
                  <a:srgbClr val="FF00FF"/>
                </a:solidFill>
                <a:latin typeface="Arial" panose="020B0604020202020204" pitchFamily="34" charset="0"/>
                <a:ea typeface="微软雅黑" panose="020B0503020204020204" pitchFamily="34" charset="-122"/>
              </a:rPr>
              <a:t>两式都成立</a:t>
            </a:r>
            <a:r>
              <a:rPr lang="zh-CN" altLang="en-US" sz="2100" b="1" dirty="0">
                <a:solidFill>
                  <a:prstClr val="black"/>
                </a:solidFill>
                <a:latin typeface="Arial" panose="020B0604020202020204" pitchFamily="34" charset="0"/>
                <a:ea typeface="微软雅黑" panose="020B0503020204020204" pitchFamily="34" charset="-122"/>
              </a:rPr>
              <a:t>，只能</a:t>
            </a:r>
          </a:p>
        </p:txBody>
      </p:sp>
      <mc:AlternateContent xmlns:mc="http://schemas.openxmlformats.org/markup-compatibility/2006" xmlns:a14="http://schemas.microsoft.com/office/drawing/2010/main">
        <mc:Choice Requires="a14">
          <p:sp>
            <p:nvSpPr>
              <p:cNvPr id="15" name="矩形 14"/>
              <p:cNvSpPr/>
              <p:nvPr/>
            </p:nvSpPr>
            <p:spPr>
              <a:xfrm>
                <a:off x="4937051" y="5078421"/>
                <a:ext cx="1002775" cy="415498"/>
              </a:xfrm>
              <a:prstGeom prst="rect">
                <a:avLst/>
              </a:prstGeom>
              <a:solidFill>
                <a:srgbClr val="FFFF99"/>
              </a:solidFill>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100" b="1" i="1">
                          <a:solidFill>
                            <a:prstClr val="black"/>
                          </a:solidFill>
                          <a:latin typeface="Cambria Math" panose="02040503050406030204" pitchFamily="18" charset="0"/>
                        </a:rPr>
                        <m:t>𝜼</m:t>
                      </m:r>
                      <m:r>
                        <a:rPr lang="zh-CN" altLang="en-US" sz="2100" b="1">
                          <a:solidFill>
                            <a:prstClr val="black"/>
                          </a:solidFill>
                          <a:latin typeface="Cambria Math" panose="02040503050406030204" pitchFamily="18" charset="0"/>
                        </a:rPr>
                        <m:t>=</m:t>
                      </m:r>
                      <m:r>
                        <a:rPr lang="zh-CN" altLang="en-US" sz="2100" b="1" i="1">
                          <a:solidFill>
                            <a:prstClr val="black"/>
                          </a:solidFill>
                          <a:latin typeface="Cambria Math" panose="02040503050406030204" pitchFamily="18" charset="0"/>
                        </a:rPr>
                        <m:t>𝜼</m:t>
                      </m:r>
                      <m:r>
                        <a:rPr lang="zh-CN" altLang="en-US" sz="2100" b="1">
                          <a:solidFill>
                            <a:prstClr val="black"/>
                          </a:solidFill>
                          <a:latin typeface="Cambria Math" panose="02040503050406030204" pitchFamily="18" charset="0"/>
                        </a:rPr>
                        <m:t>′</m:t>
                      </m:r>
                    </m:oMath>
                  </m:oMathPara>
                </a14:m>
                <a:endParaRPr lang="zh-CN" altLang="en-US" sz="2100" b="1" dirty="0">
                  <a:solidFill>
                    <a:prstClr val="black"/>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6582734" y="5628228"/>
                <a:ext cx="1277081" cy="523220"/>
              </a:xfrm>
              <a:prstGeom prst="rect">
                <a:avLst/>
              </a:prstGeom>
              <a:blipFill rotWithShape="1">
                <a:blip r:embed="rId4"/>
                <a:stretch>
                  <a:fillRect/>
                </a:stretch>
              </a:blipFill>
            </p:spPr>
            <p:txBody>
              <a:bodyPr/>
              <a:lstStyle/>
              <a:p>
                <a:r>
                  <a:rPr lang="zh-CN" altLang="en-US">
                    <a:noFill/>
                  </a:rPr>
                  <a:t> </a:t>
                </a:r>
              </a:p>
            </p:txBody>
          </p:sp>
        </mc:Fallback>
      </mc:AlternateContent>
      <p:sp>
        <p:nvSpPr>
          <p:cNvPr id="16" name="文本框 15"/>
          <p:cNvSpPr txBox="1"/>
          <p:nvPr/>
        </p:nvSpPr>
        <p:spPr>
          <a:xfrm>
            <a:off x="249380" y="1663200"/>
            <a:ext cx="7782257"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假设热机</a:t>
            </a:r>
            <a:r>
              <a:rPr lang="en-US" altLang="zh-CN" sz="2100" b="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M</a:t>
            </a:r>
            <a:r>
              <a:rPr lang="en-US" altLang="zh-CN" sz="2100" b="1" i="1"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zh-CN" altLang="en-US" sz="2100" b="1" dirty="0">
                <a:solidFill>
                  <a:prstClr val="black"/>
                </a:solidFill>
                <a:latin typeface="Arial" panose="020B0604020202020204" pitchFamily="34" charset="0"/>
                <a:ea typeface="微软雅黑" panose="020B0503020204020204" pitchFamily="34" charset="-122"/>
              </a:rPr>
              <a:t>是任意热机（可逆或者不可逆），根据卡诺定理</a:t>
            </a:r>
          </a:p>
        </p:txBody>
      </p:sp>
      <mc:AlternateContent xmlns:mc="http://schemas.openxmlformats.org/markup-compatibility/2006" xmlns:a14="http://schemas.microsoft.com/office/drawing/2010/main">
        <mc:Choice Requires="a14">
          <p:sp>
            <p:nvSpPr>
              <p:cNvPr id="17" name="矩形 16"/>
              <p:cNvSpPr/>
              <p:nvPr/>
            </p:nvSpPr>
            <p:spPr>
              <a:xfrm>
                <a:off x="7403587" y="1663200"/>
                <a:ext cx="1002775"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1" i="1">
                          <a:solidFill>
                            <a:prstClr val="black"/>
                          </a:solidFill>
                          <a:latin typeface="Cambria Math"/>
                        </a:rPr>
                        <m:t>𝜼</m:t>
                      </m:r>
                      <m:r>
                        <a:rPr lang="en-US" altLang="zh-CN" sz="2100" b="1" i="1">
                          <a:solidFill>
                            <a:prstClr val="black"/>
                          </a:solidFill>
                          <a:latin typeface="Cambria Math"/>
                        </a:rPr>
                        <m:t>≥</m:t>
                      </m:r>
                      <m:r>
                        <a:rPr lang="en-US" altLang="zh-CN" sz="2100" b="1" i="1">
                          <a:solidFill>
                            <a:prstClr val="black"/>
                          </a:solidFill>
                          <a:latin typeface="Cambria Math"/>
                        </a:rPr>
                        <m:t>𝜼</m:t>
                      </m:r>
                      <m:r>
                        <a:rPr lang="en-US" altLang="zh-CN" sz="2100" b="1" i="1">
                          <a:solidFill>
                            <a:prstClr val="black"/>
                          </a:solidFill>
                          <a:latin typeface="Cambria Math"/>
                        </a:rPr>
                        <m:t>′</m:t>
                      </m:r>
                    </m:oMath>
                  </m:oMathPara>
                </a14:m>
                <a:endParaRPr lang="zh-CN" altLang="en-US" sz="2100" b="1" dirty="0">
                  <a:solidFill>
                    <a:prstClr val="black"/>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9871449" y="1074600"/>
                <a:ext cx="1278683" cy="523220"/>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p:cNvSpPr txBox="1"/>
          <p:nvPr/>
        </p:nvSpPr>
        <p:spPr>
          <a:xfrm>
            <a:off x="3557588" y="2316205"/>
            <a:ext cx="1943099" cy="415498"/>
          </a:xfrm>
          <a:prstGeom prst="rect">
            <a:avLst/>
          </a:prstGeom>
          <a:solidFill>
            <a:srgbClr val="FFFF99"/>
          </a:solidFill>
        </p:spPr>
        <p:txBody>
          <a:bodyPr wrap="square" rtlCol="0">
            <a:spAutoFit/>
          </a:bodyPr>
          <a:lstStyle/>
          <a:p>
            <a:pPr algn="ctr"/>
            <a:r>
              <a:rPr lang="zh-CN" altLang="en-US" sz="2100" b="1" dirty="0">
                <a:solidFill>
                  <a:srgbClr val="00B0F0"/>
                </a:solidFill>
                <a:latin typeface="Times New Roman"/>
                <a:ea typeface="微软雅黑" panose="020B0503020204020204" pitchFamily="34" charset="-122"/>
                <a:cs typeface="Times New Roman"/>
              </a:rPr>
              <a:t>♦</a:t>
            </a:r>
            <a:r>
              <a:rPr lang="zh-CN" altLang="en-US" sz="2100" b="1" dirty="0">
                <a:solidFill>
                  <a:prstClr val="black"/>
                </a:solidFill>
                <a:latin typeface="Times New Roman"/>
                <a:ea typeface="微软雅黑" panose="020B0503020204020204" pitchFamily="34" charset="-122"/>
                <a:cs typeface="Times New Roman"/>
              </a:rPr>
              <a:t> </a:t>
            </a:r>
            <a:r>
              <a:rPr lang="zh-CN" altLang="en-US" sz="2100" b="1" dirty="0">
                <a:solidFill>
                  <a:prstClr val="black"/>
                </a:solidFill>
                <a:latin typeface="Arial" panose="020B0604020202020204" pitchFamily="34" charset="0"/>
                <a:ea typeface="微软雅黑" panose="020B0503020204020204" pitchFamily="34" charset="-122"/>
              </a:rPr>
              <a:t>进一步讨论</a:t>
            </a:r>
          </a:p>
        </p:txBody>
      </p:sp>
      <p:sp>
        <p:nvSpPr>
          <p:cNvPr id="19" name="文本框 18"/>
          <p:cNvSpPr txBox="1"/>
          <p:nvPr/>
        </p:nvSpPr>
        <p:spPr>
          <a:xfrm>
            <a:off x="7162015" y="2816281"/>
            <a:ext cx="968604"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a:t>
            </a:r>
            <a:r>
              <a:rPr lang="en-US" altLang="zh-CN" sz="2100" b="1" dirty="0">
                <a:solidFill>
                  <a:prstClr val="black"/>
                </a:solidFill>
                <a:latin typeface="Arial" panose="020B0604020202020204" pitchFamily="34" charset="0"/>
                <a:ea typeface="微软雅黑" panose="020B0503020204020204" pitchFamily="34" charset="-122"/>
              </a:rPr>
              <a:t>1</a:t>
            </a:r>
            <a:r>
              <a:rPr lang="zh-CN" altLang="en-US" sz="2100" b="1" dirty="0">
                <a:solidFill>
                  <a:prstClr val="black"/>
                </a:solidFill>
                <a:latin typeface="Arial" panose="020B0604020202020204" pitchFamily="34" charset="0"/>
                <a:ea typeface="微软雅黑" panose="020B0503020204020204" pitchFamily="34" charset="-122"/>
              </a:rPr>
              <a:t>）</a:t>
            </a:r>
          </a:p>
        </p:txBody>
      </p:sp>
      <p:sp>
        <p:nvSpPr>
          <p:cNvPr id="20" name="文本框 19"/>
          <p:cNvSpPr txBox="1"/>
          <p:nvPr/>
        </p:nvSpPr>
        <p:spPr>
          <a:xfrm>
            <a:off x="7599028" y="4393259"/>
            <a:ext cx="968604" cy="415498"/>
          </a:xfrm>
          <a:prstGeom prst="rect">
            <a:avLst/>
          </a:prstGeom>
          <a:noFill/>
        </p:spPr>
        <p:txBody>
          <a:bodyPr wrap="square" rtlCol="0">
            <a:spAutoFit/>
          </a:bodyPr>
          <a:lstStyle/>
          <a:p>
            <a:r>
              <a:rPr lang="zh-CN" altLang="en-US" sz="2100" b="1" dirty="0">
                <a:solidFill>
                  <a:prstClr val="black"/>
                </a:solidFill>
                <a:latin typeface="Arial" panose="020B0604020202020204" pitchFamily="34" charset="0"/>
                <a:ea typeface="微软雅黑" panose="020B0503020204020204" pitchFamily="34" charset="-122"/>
              </a:rPr>
              <a:t>（</a:t>
            </a:r>
            <a:r>
              <a:rPr lang="en-US" altLang="zh-CN" sz="2100" b="1" dirty="0">
                <a:solidFill>
                  <a:prstClr val="black"/>
                </a:solidFill>
                <a:latin typeface="Arial" panose="020B0604020202020204" pitchFamily="34" charset="0"/>
                <a:ea typeface="微软雅黑" panose="020B0503020204020204" pitchFamily="34" charset="-122"/>
              </a:rPr>
              <a:t>2</a:t>
            </a:r>
            <a:r>
              <a:rPr lang="zh-CN" altLang="en-US" sz="2100" b="1" dirty="0">
                <a:solidFill>
                  <a:prstClr val="black"/>
                </a:solidFill>
                <a:latin typeface="Arial" panose="020B0604020202020204" pitchFamily="34" charset="0"/>
                <a:ea typeface="微软雅黑" panose="020B0503020204020204" pitchFamily="34" charset="-122"/>
              </a:rPr>
              <a:t>）</a:t>
            </a:r>
          </a:p>
        </p:txBody>
      </p:sp>
      <p:sp>
        <p:nvSpPr>
          <p:cNvPr id="2" name="圆角矩形 1"/>
          <p:cNvSpPr/>
          <p:nvPr/>
        </p:nvSpPr>
        <p:spPr>
          <a:xfrm>
            <a:off x="135731" y="2171701"/>
            <a:ext cx="8716038" cy="3450431"/>
          </a:xfrm>
          <a:prstGeom prst="roundRect">
            <a:avLst>
              <a:gd name="adj" fmla="val 16667"/>
            </a:avLst>
          </a:prstGeom>
          <a:no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extLst>
      <p:ext uri="{BB962C8B-B14F-4D97-AF65-F5344CB8AC3E}">
        <p14:creationId xmlns:p14="http://schemas.microsoft.com/office/powerpoint/2010/main" val="3335714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b="1" dirty="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b="1" dirty="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1244</TotalTime>
  <Words>658</Words>
  <Application>Microsoft Office PowerPoint</Application>
  <PresentationFormat>全屏显示(4:3)</PresentationFormat>
  <Paragraphs>77</Paragraphs>
  <Slides>6</Slides>
  <Notes>1</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6</vt:i4>
      </vt:variant>
    </vt:vector>
  </HeadingPairs>
  <TitlesOfParts>
    <vt:vector size="10" baseType="lpstr">
      <vt:lpstr>Office 主题</vt:lpstr>
      <vt:lpstr>Office 主题​​</vt:lpstr>
      <vt:lpstr>1_Office 主题​​</vt:lpstr>
      <vt:lpstr>公式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第三节 热力学第零定律 </dc:title>
  <dc:creator>ying jin</dc:creator>
  <cp:lastModifiedBy>User</cp:lastModifiedBy>
  <cp:revision>90</cp:revision>
  <dcterms:created xsi:type="dcterms:W3CDTF">2019-07-18T14:58:14Z</dcterms:created>
  <dcterms:modified xsi:type="dcterms:W3CDTF">2019-08-26T10:54:30Z</dcterms:modified>
</cp:coreProperties>
</file>