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9" r:id="rId2"/>
    <p:sldId id="275" r:id="rId3"/>
    <p:sldId id="273" r:id="rId4"/>
    <p:sldId id="274" r:id="rId5"/>
    <p:sldId id="266" r:id="rId6"/>
    <p:sldId id="268" r:id="rId7"/>
    <p:sldId id="276" r:id="rId8"/>
    <p:sldId id="278"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FB46-2E38-4DC2-A4F0-AEADD5F2F0C7}"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CAA10B-2958-4E51-8DAB-47E14E9E61E4}" type="slidenum">
              <a:rPr lang="zh-CN" altLang="en-US" smtClean="0"/>
              <a:t>‹#›</a:t>
            </a:fld>
            <a:endParaRPr lang="zh-CN" altLang="en-US"/>
          </a:p>
        </p:txBody>
      </p:sp>
    </p:spTree>
    <p:extLst>
      <p:ext uri="{BB962C8B-B14F-4D97-AF65-F5344CB8AC3E}">
        <p14:creationId xmlns:p14="http://schemas.microsoft.com/office/powerpoint/2010/main" val="30023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t>1</a:t>
            </a:fld>
            <a:endParaRPr lang="zh-CN" altLang="en-US"/>
          </a:p>
        </p:txBody>
      </p:sp>
    </p:spTree>
    <p:extLst>
      <p:ext uri="{BB962C8B-B14F-4D97-AF65-F5344CB8AC3E}">
        <p14:creationId xmlns:p14="http://schemas.microsoft.com/office/powerpoint/2010/main" val="30693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2019/7/22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4.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0" y="1"/>
            <a:ext cx="9144000" cy="1412775"/>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1" fmla="*/ 0 w 12192000"/>
              <a:gd name="connsiteY0-2" fmla="*/ 0 h 4903963"/>
              <a:gd name="connsiteX1-3" fmla="*/ 12192000 w 12192000"/>
              <a:gd name="connsiteY1-4" fmla="*/ 0 h 4903963"/>
              <a:gd name="connsiteX2-5" fmla="*/ 12192000 w 12192000"/>
              <a:gd name="connsiteY2-6" fmla="*/ 3368675 h 4903963"/>
              <a:gd name="connsiteX3-7" fmla="*/ 0 w 12192000"/>
              <a:gd name="connsiteY3-8" fmla="*/ 3368675 h 4903963"/>
              <a:gd name="connsiteX4-9" fmla="*/ 0 w 12192000"/>
              <a:gd name="connsiteY4-10" fmla="*/ 0 h 4903963"/>
              <a:gd name="connsiteX0-11" fmla="*/ 0 w 12192000"/>
              <a:gd name="connsiteY0-12" fmla="*/ 0 h 5964239"/>
              <a:gd name="connsiteX1-13" fmla="*/ 12192000 w 12192000"/>
              <a:gd name="connsiteY1-14" fmla="*/ 0 h 5964239"/>
              <a:gd name="connsiteX2-15" fmla="*/ 12192000 w 12192000"/>
              <a:gd name="connsiteY2-16" fmla="*/ 3368675 h 5964239"/>
              <a:gd name="connsiteX3-17" fmla="*/ 0 w 12192000"/>
              <a:gd name="connsiteY3-18" fmla="*/ 3368675 h 5964239"/>
              <a:gd name="connsiteX4-19" fmla="*/ 0 w 12192000"/>
              <a:gd name="connsiteY4-20" fmla="*/ 0 h 59642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964239">
                <a:moveTo>
                  <a:pt x="0" y="0"/>
                </a:moveTo>
                <a:lnTo>
                  <a:pt x="12192000" y="0"/>
                </a:lnTo>
                <a:lnTo>
                  <a:pt x="12192000" y="3368675"/>
                </a:lnTo>
                <a:cubicBezTo>
                  <a:pt x="6070600" y="6835775"/>
                  <a:pt x="6134100" y="6823075"/>
                  <a:pt x="0" y="3368675"/>
                </a:cubicBezTo>
                <a:lnTo>
                  <a:pt x="0" y="0"/>
                </a:lnTo>
                <a:close/>
              </a:path>
            </a:pathLst>
          </a:custGeom>
          <a:solidFill>
            <a:srgbClr val="607084"/>
          </a:solidFill>
          <a:ln w="9525" cap="flat" cmpd="sng" algn="ctr">
            <a:solidFill>
              <a:srgbClr val="607084"/>
            </a:solidFill>
            <a:prstDash val="solid"/>
            <a:round/>
            <a:headEnd type="none" w="med" len="med"/>
            <a:tailEnd type="none" w="med" len="med"/>
          </a:ln>
          <a:effectLst>
            <a:outerShdw blurRad="406400" dist="38100" dir="5400000" algn="t" rotWithShape="0">
              <a:prstClr val="black">
                <a:alpha val="32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5" name="文本框 84"/>
          <p:cNvSpPr txBox="1"/>
          <p:nvPr/>
        </p:nvSpPr>
        <p:spPr>
          <a:xfrm>
            <a:off x="5083934" y="5762661"/>
            <a:ext cx="3967458" cy="337185"/>
          </a:xfrm>
          <a:prstGeom prst="rect">
            <a:avLst/>
          </a:prstGeom>
          <a:solidFill>
            <a:srgbClr val="4B5C72"/>
          </a:solidFill>
        </p:spPr>
        <p:txBody>
          <a:bodyPr wrap="square" rtlCol="0">
            <a:spAutoFit/>
          </a:bodyPr>
          <a:lstStyle/>
          <a:p>
            <a:pPr algn="ctr" eaLnBrk="1" hangingPunct="1"/>
            <a:r>
              <a:rPr lang="zh-CN" altLang="en-US" sz="1600" dirty="0" smtClean="0">
                <a:solidFill>
                  <a:schemeClr val="bg1"/>
                </a:solidFill>
                <a:latin typeface="+mn-ea"/>
                <a:ea typeface="+mn-ea"/>
                <a:cs typeface="+mn-ea"/>
                <a:sym typeface="+mn-lt"/>
              </a:rPr>
              <a:t>授课人：蒋长军</a:t>
            </a:r>
            <a:endParaRPr lang="zh-CN" altLang="en-US" sz="1600" dirty="0">
              <a:solidFill>
                <a:schemeClr val="bg1"/>
              </a:solidFill>
              <a:latin typeface="+mn-ea"/>
              <a:ea typeface="+mn-ea"/>
              <a:cs typeface="+mn-ea"/>
              <a:sym typeface="+mn-lt"/>
            </a:endParaRPr>
          </a:p>
        </p:txBody>
      </p:sp>
      <p:sp>
        <p:nvSpPr>
          <p:cNvPr id="11" name="标题 1"/>
          <p:cNvSpPr txBox="1">
            <a:spLocks/>
          </p:cNvSpPr>
          <p:nvPr/>
        </p:nvSpPr>
        <p:spPr>
          <a:xfrm>
            <a:off x="457200" y="2276872"/>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600" dirty="0" smtClean="0">
                <a:solidFill>
                  <a:schemeClr val="accent1">
                    <a:lumMod val="50000"/>
                  </a:schemeClr>
                </a:solidFill>
                <a:latin typeface="华文行楷" panose="02010800040101010101" pitchFamily="2" charset="-122"/>
                <a:ea typeface="华文行楷" panose="02010800040101010101" pitchFamily="2" charset="-122"/>
              </a:rPr>
              <a:t>第二节</a:t>
            </a:r>
            <a:endParaRPr lang="en-US" altLang="zh-CN" sz="6600" dirty="0">
              <a:solidFill>
                <a:schemeClr val="accent1">
                  <a:lumMod val="50000"/>
                </a:schemeClr>
              </a:solidFill>
              <a:latin typeface="华文行楷" panose="02010800040101010101" pitchFamily="2" charset="-122"/>
              <a:ea typeface="华文行楷" panose="02010800040101010101" pitchFamily="2" charset="-122"/>
            </a:endParaRPr>
          </a:p>
          <a:p>
            <a:r>
              <a:rPr lang="zh-CN" altLang="en-US" sz="6600" dirty="0" smtClean="0">
                <a:solidFill>
                  <a:schemeClr val="accent1">
                    <a:lumMod val="50000"/>
                  </a:schemeClr>
                </a:solidFill>
                <a:latin typeface="华文行楷" panose="02010800040101010101" pitchFamily="2" charset="-122"/>
                <a:ea typeface="华文行楷" panose="02010800040101010101" pitchFamily="2" charset="-122"/>
              </a:rPr>
              <a:t>平衡态</a:t>
            </a:r>
            <a:endParaRPr lang="zh-CN" altLang="en-US" sz="6600" dirty="0">
              <a:solidFill>
                <a:schemeClr val="accent1">
                  <a:lumMod val="50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9887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extLst>
              <p:ext uri="{D42A27DB-BD31-4B8C-83A1-F6EECF244321}">
                <p14:modId xmlns:p14="http://schemas.microsoft.com/office/powerpoint/2010/main" val="3590213831"/>
              </p:ext>
            </p:extLst>
          </p:nvPr>
        </p:nvGraphicFramePr>
        <p:xfrm>
          <a:off x="4524375" y="3321050"/>
          <a:ext cx="95250" cy="215900"/>
        </p:xfrm>
        <a:graphic>
          <a:graphicData uri="http://schemas.openxmlformats.org/presentationml/2006/ole">
            <mc:AlternateContent xmlns:mc="http://schemas.openxmlformats.org/markup-compatibility/2006">
              <mc:Choice xmlns:v="urn:schemas-microsoft-com:vml" Requires="v">
                <p:oleObj spid="_x0000_s10266" name="公式" r:id="rId3" imgW="126720" imgH="215640" progId="Equation.3">
                  <p:embed/>
                </p:oleObj>
              </mc:Choice>
              <mc:Fallback>
                <p:oleObj name="公式" r:id="rId3" imgW="126720" imgH="215640" progId="Equation.3">
                  <p:embed/>
                  <p:pic>
                    <p:nvPicPr>
                      <p:cNvPr id="0" name=""/>
                      <p:cNvPicPr/>
                      <p:nvPr/>
                    </p:nvPicPr>
                    <p:blipFill>
                      <a:blip r:embed="rId4"/>
                      <a:stretch>
                        <a:fillRect/>
                      </a:stretch>
                    </p:blipFill>
                    <p:spPr>
                      <a:xfrm>
                        <a:off x="4524375" y="3321050"/>
                        <a:ext cx="95250" cy="215900"/>
                      </a:xfrm>
                      <a:prstGeom prst="rect">
                        <a:avLst/>
                      </a:prstGeom>
                    </p:spPr>
                  </p:pic>
                </p:oleObj>
              </mc:Fallback>
            </mc:AlternateContent>
          </a:graphicData>
        </a:graphic>
      </p:graphicFrame>
      <p:grpSp>
        <p:nvGrpSpPr>
          <p:cNvPr id="7" name="组合 6"/>
          <p:cNvGrpSpPr/>
          <p:nvPr/>
        </p:nvGrpSpPr>
        <p:grpSpPr>
          <a:xfrm>
            <a:off x="592519" y="1462549"/>
            <a:ext cx="7363857" cy="707886"/>
            <a:chOff x="592519" y="1462549"/>
            <a:chExt cx="7363857" cy="707886"/>
          </a:xfrm>
        </p:grpSpPr>
        <p:sp>
          <p:nvSpPr>
            <p:cNvPr id="37" name="KSO_Shape"/>
            <p:cNvSpPr>
              <a:spLocks noChangeAspect="1"/>
            </p:cNvSpPr>
            <p:nvPr/>
          </p:nvSpPr>
          <p:spPr bwMode="auto">
            <a:xfrm flipH="1">
              <a:off x="592519" y="1462549"/>
              <a:ext cx="523633" cy="480000"/>
            </a:xfrm>
            <a:custGeom>
              <a:avLst/>
              <a:gdLst>
                <a:gd name="T0" fmla="*/ 2147483646 w 269"/>
                <a:gd name="T1" fmla="*/ 0 h 247"/>
                <a:gd name="T2" fmla="*/ 2147483646 w 269"/>
                <a:gd name="T3" fmla="*/ 0 h 247"/>
                <a:gd name="T4" fmla="*/ 2147483646 w 269"/>
                <a:gd name="T5" fmla="*/ 2147483646 h 247"/>
                <a:gd name="T6" fmla="*/ 2147483646 w 269"/>
                <a:gd name="T7" fmla="*/ 2147483646 h 247"/>
                <a:gd name="T8" fmla="*/ 2147483646 w 269"/>
                <a:gd name="T9" fmla="*/ 2147483646 h 247"/>
                <a:gd name="T10" fmla="*/ 2147483646 w 269"/>
                <a:gd name="T11" fmla="*/ 2147483646 h 247"/>
                <a:gd name="T12" fmla="*/ 2147483646 w 269"/>
                <a:gd name="T13" fmla="*/ 2147483646 h 247"/>
                <a:gd name="T14" fmla="*/ 2147483646 w 269"/>
                <a:gd name="T15" fmla="*/ 2147483646 h 247"/>
                <a:gd name="T16" fmla="*/ 2147483646 w 269"/>
                <a:gd name="T17" fmla="*/ 2147483646 h 247"/>
                <a:gd name="T18" fmla="*/ 2147483646 w 269"/>
                <a:gd name="T19" fmla="*/ 2147483646 h 247"/>
                <a:gd name="T20" fmla="*/ 2147483646 w 269"/>
                <a:gd name="T21" fmla="*/ 2147483646 h 247"/>
                <a:gd name="T22" fmla="*/ 2147483646 w 269"/>
                <a:gd name="T23" fmla="*/ 2147483646 h 247"/>
                <a:gd name="T24" fmla="*/ 2147483646 w 269"/>
                <a:gd name="T25" fmla="*/ 2147483646 h 247"/>
                <a:gd name="T26" fmla="*/ 2147483646 w 269"/>
                <a:gd name="T27" fmla="*/ 2147483646 h 247"/>
                <a:gd name="T28" fmla="*/ 2147483646 w 269"/>
                <a:gd name="T29" fmla="*/ 2147483646 h 247"/>
                <a:gd name="T30" fmla="*/ 2147483646 w 269"/>
                <a:gd name="T31" fmla="*/ 2147483646 h 247"/>
                <a:gd name="T32" fmla="*/ 2147483646 w 269"/>
                <a:gd name="T33" fmla="*/ 2147483646 h 247"/>
                <a:gd name="T34" fmla="*/ 2147483646 w 269"/>
                <a:gd name="T35" fmla="*/ 2147483646 h 247"/>
                <a:gd name="T36" fmla="*/ 2147483646 w 269"/>
                <a:gd name="T37" fmla="*/ 2147483646 h 247"/>
                <a:gd name="T38" fmla="*/ 2147483646 w 269"/>
                <a:gd name="T39" fmla="*/ 2147483646 h 247"/>
                <a:gd name="T40" fmla="*/ 2147483646 w 269"/>
                <a:gd name="T41" fmla="*/ 2147483646 h 247"/>
                <a:gd name="T42" fmla="*/ 2147483646 w 269"/>
                <a:gd name="T43" fmla="*/ 2147483646 h 247"/>
                <a:gd name="T44" fmla="*/ 2147483646 w 269"/>
                <a:gd name="T45" fmla="*/ 2147483646 h 247"/>
                <a:gd name="T46" fmla="*/ 2147483646 w 269"/>
                <a:gd name="T47" fmla="*/ 2147483646 h 247"/>
                <a:gd name="T48" fmla="*/ 2147483646 w 269"/>
                <a:gd name="T49" fmla="*/ 2147483646 h 247"/>
                <a:gd name="T50" fmla="*/ 2147483646 w 269"/>
                <a:gd name="T51" fmla="*/ 2147483646 h 247"/>
                <a:gd name="T52" fmla="*/ 2147483646 w 269"/>
                <a:gd name="T53" fmla="*/ 2147483646 h 247"/>
                <a:gd name="T54" fmla="*/ 2147483646 w 269"/>
                <a:gd name="T55" fmla="*/ 2147483646 h 247"/>
                <a:gd name="T56" fmla="*/ 2147483646 w 269"/>
                <a:gd name="T57" fmla="*/ 2147483646 h 247"/>
                <a:gd name="T58" fmla="*/ 2147483646 w 269"/>
                <a:gd name="T59" fmla="*/ 2147483646 h 247"/>
                <a:gd name="T60" fmla="*/ 2147483646 w 269"/>
                <a:gd name="T61" fmla="*/ 2147483646 h 247"/>
                <a:gd name="T62" fmla="*/ 2147483646 w 269"/>
                <a:gd name="T63" fmla="*/ 2147483646 h 247"/>
                <a:gd name="T64" fmla="*/ 2147483646 w 269"/>
                <a:gd name="T65" fmla="*/ 2147483646 h 247"/>
                <a:gd name="T66" fmla="*/ 2147483646 w 269"/>
                <a:gd name="T67" fmla="*/ 2147483646 h 247"/>
                <a:gd name="T68" fmla="*/ 2147483646 w 269"/>
                <a:gd name="T69" fmla="*/ 2147483646 h 247"/>
                <a:gd name="T70" fmla="*/ 2147483646 w 269"/>
                <a:gd name="T71" fmla="*/ 2147483646 h 247"/>
                <a:gd name="T72" fmla="*/ 2147483646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tx2"/>
            </a:solidFill>
            <a:ln>
              <a:noFill/>
            </a:ln>
          </p:spPr>
          <p:txBody>
            <a:bodyPr anchor="ctr"/>
            <a:lstStyle/>
            <a:p>
              <a:endParaRPr lang="zh-CN" altLang="en-US" sz="3200">
                <a:solidFill>
                  <a:srgbClr val="1D6295"/>
                </a:solidFill>
              </a:endParaRPr>
            </a:p>
          </p:txBody>
        </p:sp>
        <p:sp>
          <p:nvSpPr>
            <p:cNvPr id="40" name="Text Box 26"/>
            <p:cNvSpPr txBox="1">
              <a:spLocks noChangeArrowheads="1"/>
            </p:cNvSpPr>
            <p:nvPr/>
          </p:nvSpPr>
          <p:spPr bwMode="auto">
            <a:xfrm>
              <a:off x="1187624" y="1462549"/>
              <a:ext cx="6768752" cy="707886"/>
            </a:xfrm>
            <a:prstGeom prst="rect">
              <a:avLst/>
            </a:prstGeom>
            <a:noFill/>
            <a:ln w="9525">
              <a:noFill/>
              <a:miter lim="800000"/>
              <a:headEnd/>
              <a:tailEnd/>
            </a:ln>
          </p:spPr>
          <p:txBody>
            <a:bodyPr wrap="square">
              <a:spAutoFit/>
            </a:bodyPr>
            <a:lstStyle/>
            <a:p>
              <a:pPr>
                <a:spcBef>
                  <a:spcPct val="50000"/>
                </a:spcBef>
              </a:pPr>
              <a:r>
                <a:rPr lang="zh-CN" altLang="en-US" sz="2000" u="sng" dirty="0">
                  <a:solidFill>
                    <a:srgbClr val="C00000"/>
                  </a:solidFill>
                  <a:latin typeface="黑体" panose="02010609060101010101" pitchFamily="49" charset="-122"/>
                  <a:ea typeface="黑体" panose="02010609060101010101" pitchFamily="49" charset="-122"/>
                </a:rPr>
                <a:t>热力学系统（简称系统）</a:t>
              </a:r>
              <a:r>
                <a:rPr lang="zh-CN" altLang="en-US" sz="2000" b="0" dirty="0" smtClean="0">
                  <a:solidFill>
                    <a:srgbClr val="C00000"/>
                  </a:solidFill>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由大量分子组成的宏观物体可以看作一个有明确边界的连续介质系统</a:t>
              </a:r>
              <a:endParaRPr lang="zh-CN" altLang="en-US" sz="2000" dirty="0">
                <a:solidFill>
                  <a:srgbClr val="000000"/>
                </a:solidFill>
                <a:latin typeface="黑体" panose="02010609060101010101" pitchFamily="49" charset="-122"/>
                <a:ea typeface="黑体" panose="02010609060101010101" pitchFamily="49" charset="-122"/>
              </a:endParaRPr>
            </a:p>
          </p:txBody>
        </p:sp>
      </p:grpSp>
      <p:grpSp>
        <p:nvGrpSpPr>
          <p:cNvPr id="15" name="组合 14"/>
          <p:cNvGrpSpPr/>
          <p:nvPr/>
        </p:nvGrpSpPr>
        <p:grpSpPr>
          <a:xfrm>
            <a:off x="569782" y="3295156"/>
            <a:ext cx="9783002" cy="480000"/>
            <a:chOff x="569782" y="3295156"/>
            <a:chExt cx="9783002" cy="480000"/>
          </a:xfrm>
        </p:grpSpPr>
        <p:sp>
          <p:nvSpPr>
            <p:cNvPr id="39" name="KSO_Shape"/>
            <p:cNvSpPr>
              <a:spLocks noChangeAspect="1"/>
            </p:cNvSpPr>
            <p:nvPr/>
          </p:nvSpPr>
          <p:spPr bwMode="auto">
            <a:xfrm flipH="1">
              <a:off x="569782" y="3295156"/>
              <a:ext cx="523633" cy="480000"/>
            </a:xfrm>
            <a:custGeom>
              <a:avLst/>
              <a:gdLst>
                <a:gd name="T0" fmla="*/ 2147483646 w 269"/>
                <a:gd name="T1" fmla="*/ 0 h 247"/>
                <a:gd name="T2" fmla="*/ 2147483646 w 269"/>
                <a:gd name="T3" fmla="*/ 0 h 247"/>
                <a:gd name="T4" fmla="*/ 2147483646 w 269"/>
                <a:gd name="T5" fmla="*/ 2147483646 h 247"/>
                <a:gd name="T6" fmla="*/ 2147483646 w 269"/>
                <a:gd name="T7" fmla="*/ 2147483646 h 247"/>
                <a:gd name="T8" fmla="*/ 2147483646 w 269"/>
                <a:gd name="T9" fmla="*/ 2147483646 h 247"/>
                <a:gd name="T10" fmla="*/ 2147483646 w 269"/>
                <a:gd name="T11" fmla="*/ 2147483646 h 247"/>
                <a:gd name="T12" fmla="*/ 2147483646 w 269"/>
                <a:gd name="T13" fmla="*/ 2147483646 h 247"/>
                <a:gd name="T14" fmla="*/ 2147483646 w 269"/>
                <a:gd name="T15" fmla="*/ 2147483646 h 247"/>
                <a:gd name="T16" fmla="*/ 2147483646 w 269"/>
                <a:gd name="T17" fmla="*/ 2147483646 h 247"/>
                <a:gd name="T18" fmla="*/ 2147483646 w 269"/>
                <a:gd name="T19" fmla="*/ 2147483646 h 247"/>
                <a:gd name="T20" fmla="*/ 2147483646 w 269"/>
                <a:gd name="T21" fmla="*/ 2147483646 h 247"/>
                <a:gd name="T22" fmla="*/ 2147483646 w 269"/>
                <a:gd name="T23" fmla="*/ 2147483646 h 247"/>
                <a:gd name="T24" fmla="*/ 2147483646 w 269"/>
                <a:gd name="T25" fmla="*/ 2147483646 h 247"/>
                <a:gd name="T26" fmla="*/ 2147483646 w 269"/>
                <a:gd name="T27" fmla="*/ 2147483646 h 247"/>
                <a:gd name="T28" fmla="*/ 2147483646 w 269"/>
                <a:gd name="T29" fmla="*/ 2147483646 h 247"/>
                <a:gd name="T30" fmla="*/ 2147483646 w 269"/>
                <a:gd name="T31" fmla="*/ 2147483646 h 247"/>
                <a:gd name="T32" fmla="*/ 2147483646 w 269"/>
                <a:gd name="T33" fmla="*/ 2147483646 h 247"/>
                <a:gd name="T34" fmla="*/ 2147483646 w 269"/>
                <a:gd name="T35" fmla="*/ 2147483646 h 247"/>
                <a:gd name="T36" fmla="*/ 2147483646 w 269"/>
                <a:gd name="T37" fmla="*/ 2147483646 h 247"/>
                <a:gd name="T38" fmla="*/ 2147483646 w 269"/>
                <a:gd name="T39" fmla="*/ 2147483646 h 247"/>
                <a:gd name="T40" fmla="*/ 2147483646 w 269"/>
                <a:gd name="T41" fmla="*/ 2147483646 h 247"/>
                <a:gd name="T42" fmla="*/ 2147483646 w 269"/>
                <a:gd name="T43" fmla="*/ 2147483646 h 247"/>
                <a:gd name="T44" fmla="*/ 2147483646 w 269"/>
                <a:gd name="T45" fmla="*/ 2147483646 h 247"/>
                <a:gd name="T46" fmla="*/ 2147483646 w 269"/>
                <a:gd name="T47" fmla="*/ 2147483646 h 247"/>
                <a:gd name="T48" fmla="*/ 2147483646 w 269"/>
                <a:gd name="T49" fmla="*/ 2147483646 h 247"/>
                <a:gd name="T50" fmla="*/ 2147483646 w 269"/>
                <a:gd name="T51" fmla="*/ 2147483646 h 247"/>
                <a:gd name="T52" fmla="*/ 2147483646 w 269"/>
                <a:gd name="T53" fmla="*/ 2147483646 h 247"/>
                <a:gd name="T54" fmla="*/ 2147483646 w 269"/>
                <a:gd name="T55" fmla="*/ 2147483646 h 247"/>
                <a:gd name="T56" fmla="*/ 2147483646 w 269"/>
                <a:gd name="T57" fmla="*/ 2147483646 h 247"/>
                <a:gd name="T58" fmla="*/ 2147483646 w 269"/>
                <a:gd name="T59" fmla="*/ 2147483646 h 247"/>
                <a:gd name="T60" fmla="*/ 2147483646 w 269"/>
                <a:gd name="T61" fmla="*/ 2147483646 h 247"/>
                <a:gd name="T62" fmla="*/ 2147483646 w 269"/>
                <a:gd name="T63" fmla="*/ 2147483646 h 247"/>
                <a:gd name="T64" fmla="*/ 2147483646 w 269"/>
                <a:gd name="T65" fmla="*/ 2147483646 h 247"/>
                <a:gd name="T66" fmla="*/ 2147483646 w 269"/>
                <a:gd name="T67" fmla="*/ 2147483646 h 247"/>
                <a:gd name="T68" fmla="*/ 2147483646 w 269"/>
                <a:gd name="T69" fmla="*/ 2147483646 h 247"/>
                <a:gd name="T70" fmla="*/ 2147483646 w 269"/>
                <a:gd name="T71" fmla="*/ 2147483646 h 247"/>
                <a:gd name="T72" fmla="*/ 2147483646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tx2"/>
            </a:solidFill>
            <a:ln>
              <a:noFill/>
            </a:ln>
          </p:spPr>
          <p:txBody>
            <a:bodyPr anchor="ctr"/>
            <a:lstStyle/>
            <a:p>
              <a:endParaRPr lang="zh-CN" altLang="en-US" sz="3200">
                <a:solidFill>
                  <a:srgbClr val="1D6295"/>
                </a:solidFill>
              </a:endParaRPr>
            </a:p>
          </p:txBody>
        </p:sp>
        <p:sp>
          <p:nvSpPr>
            <p:cNvPr id="42" name="Text Box 27"/>
            <p:cNvSpPr txBox="1">
              <a:spLocks noChangeArrowheads="1"/>
            </p:cNvSpPr>
            <p:nvPr/>
          </p:nvSpPr>
          <p:spPr bwMode="auto">
            <a:xfrm>
              <a:off x="1146871" y="3375046"/>
              <a:ext cx="9205913" cy="400110"/>
            </a:xfrm>
            <a:prstGeom prst="rect">
              <a:avLst/>
            </a:prstGeom>
            <a:noFill/>
            <a:ln w="9525">
              <a:noFill/>
              <a:miter lim="800000"/>
              <a:headEnd/>
              <a:tailEnd/>
            </a:ln>
          </p:spPr>
          <p:txBody>
            <a:bodyPr>
              <a:spAutoFit/>
            </a:bodyPr>
            <a:lstStyle/>
            <a:p>
              <a:pPr eaLnBrk="0" hangingPunct="0">
                <a:spcBef>
                  <a:spcPct val="50000"/>
                </a:spcBef>
              </a:pPr>
              <a:r>
                <a:rPr lang="zh-CN" altLang="en-US" sz="2000" u="sng" dirty="0">
                  <a:solidFill>
                    <a:srgbClr val="C00000"/>
                  </a:solidFill>
                  <a:latin typeface="黑体" panose="02010609060101010101" pitchFamily="49" charset="-122"/>
                  <a:ea typeface="黑体" panose="02010609060101010101" pitchFamily="49" charset="-122"/>
                </a:rPr>
                <a:t>孤立系统：</a:t>
              </a:r>
              <a:r>
                <a:rPr lang="zh-CN" altLang="en-US" sz="2000" dirty="0">
                  <a:solidFill>
                    <a:srgbClr val="000000"/>
                  </a:solidFill>
                  <a:latin typeface="黑体" panose="02010609060101010101" pitchFamily="49" charset="-122"/>
                  <a:ea typeface="黑体" panose="02010609060101010101" pitchFamily="49" charset="-122"/>
                </a:rPr>
                <a:t>与外界既不交换物质又不交换能量的系统</a:t>
              </a:r>
            </a:p>
          </p:txBody>
        </p:sp>
      </p:grpSp>
      <p:grpSp>
        <p:nvGrpSpPr>
          <p:cNvPr id="17" name="组合 16"/>
          <p:cNvGrpSpPr/>
          <p:nvPr/>
        </p:nvGrpSpPr>
        <p:grpSpPr>
          <a:xfrm>
            <a:off x="592927" y="5114867"/>
            <a:ext cx="9650171" cy="480000"/>
            <a:chOff x="573497" y="5114867"/>
            <a:chExt cx="9650171" cy="480000"/>
          </a:xfrm>
        </p:grpSpPr>
        <p:sp>
          <p:nvSpPr>
            <p:cNvPr id="44" name="Text Box 30"/>
            <p:cNvSpPr txBox="1">
              <a:spLocks noChangeArrowheads="1"/>
            </p:cNvSpPr>
            <p:nvPr/>
          </p:nvSpPr>
          <p:spPr bwMode="auto">
            <a:xfrm>
              <a:off x="1097130" y="5154812"/>
              <a:ext cx="9126538" cy="400110"/>
            </a:xfrm>
            <a:prstGeom prst="rect">
              <a:avLst/>
            </a:prstGeom>
            <a:noFill/>
            <a:ln w="9525">
              <a:noFill/>
              <a:miter lim="800000"/>
              <a:headEnd/>
              <a:tailEnd/>
            </a:ln>
          </p:spPr>
          <p:txBody>
            <a:bodyPr>
              <a:spAutoFit/>
            </a:bodyPr>
            <a:lstStyle/>
            <a:p>
              <a:pPr eaLnBrk="0" hangingPunct="0">
                <a:spcBef>
                  <a:spcPct val="50000"/>
                </a:spcBef>
              </a:pPr>
              <a:r>
                <a:rPr lang="zh-CN" altLang="en-US" sz="2000" u="sng" dirty="0">
                  <a:solidFill>
                    <a:srgbClr val="C00000"/>
                  </a:solidFill>
                  <a:latin typeface="黑体" panose="02010609060101010101" pitchFamily="49" charset="-122"/>
                  <a:ea typeface="黑体" panose="02010609060101010101" pitchFamily="49" charset="-122"/>
                </a:rPr>
                <a:t>开放系统：</a:t>
              </a:r>
              <a:r>
                <a:rPr lang="zh-CN" altLang="en-US" sz="2000" dirty="0">
                  <a:solidFill>
                    <a:srgbClr val="000000"/>
                  </a:solidFill>
                  <a:latin typeface="黑体" panose="02010609060101010101" pitchFamily="49" charset="-122"/>
                  <a:ea typeface="黑体" panose="02010609060101010101" pitchFamily="49" charset="-122"/>
                </a:rPr>
                <a:t>与外界既交换物质又交换能量的系统</a:t>
              </a:r>
            </a:p>
          </p:txBody>
        </p:sp>
        <p:sp>
          <p:nvSpPr>
            <p:cNvPr id="45" name="KSO_Shape"/>
            <p:cNvSpPr>
              <a:spLocks noChangeAspect="1"/>
            </p:cNvSpPr>
            <p:nvPr/>
          </p:nvSpPr>
          <p:spPr bwMode="auto">
            <a:xfrm flipH="1">
              <a:off x="573497" y="5114867"/>
              <a:ext cx="523633" cy="480000"/>
            </a:xfrm>
            <a:custGeom>
              <a:avLst/>
              <a:gdLst>
                <a:gd name="T0" fmla="*/ 2147483646 w 269"/>
                <a:gd name="T1" fmla="*/ 0 h 247"/>
                <a:gd name="T2" fmla="*/ 2147483646 w 269"/>
                <a:gd name="T3" fmla="*/ 0 h 247"/>
                <a:gd name="T4" fmla="*/ 2147483646 w 269"/>
                <a:gd name="T5" fmla="*/ 2147483646 h 247"/>
                <a:gd name="T6" fmla="*/ 2147483646 w 269"/>
                <a:gd name="T7" fmla="*/ 2147483646 h 247"/>
                <a:gd name="T8" fmla="*/ 2147483646 w 269"/>
                <a:gd name="T9" fmla="*/ 2147483646 h 247"/>
                <a:gd name="T10" fmla="*/ 2147483646 w 269"/>
                <a:gd name="T11" fmla="*/ 2147483646 h 247"/>
                <a:gd name="T12" fmla="*/ 2147483646 w 269"/>
                <a:gd name="T13" fmla="*/ 2147483646 h 247"/>
                <a:gd name="T14" fmla="*/ 2147483646 w 269"/>
                <a:gd name="T15" fmla="*/ 2147483646 h 247"/>
                <a:gd name="T16" fmla="*/ 2147483646 w 269"/>
                <a:gd name="T17" fmla="*/ 2147483646 h 247"/>
                <a:gd name="T18" fmla="*/ 2147483646 w 269"/>
                <a:gd name="T19" fmla="*/ 2147483646 h 247"/>
                <a:gd name="T20" fmla="*/ 2147483646 w 269"/>
                <a:gd name="T21" fmla="*/ 2147483646 h 247"/>
                <a:gd name="T22" fmla="*/ 2147483646 w 269"/>
                <a:gd name="T23" fmla="*/ 2147483646 h 247"/>
                <a:gd name="T24" fmla="*/ 2147483646 w 269"/>
                <a:gd name="T25" fmla="*/ 2147483646 h 247"/>
                <a:gd name="T26" fmla="*/ 2147483646 w 269"/>
                <a:gd name="T27" fmla="*/ 2147483646 h 247"/>
                <a:gd name="T28" fmla="*/ 2147483646 w 269"/>
                <a:gd name="T29" fmla="*/ 2147483646 h 247"/>
                <a:gd name="T30" fmla="*/ 2147483646 w 269"/>
                <a:gd name="T31" fmla="*/ 2147483646 h 247"/>
                <a:gd name="T32" fmla="*/ 2147483646 w 269"/>
                <a:gd name="T33" fmla="*/ 2147483646 h 247"/>
                <a:gd name="T34" fmla="*/ 2147483646 w 269"/>
                <a:gd name="T35" fmla="*/ 2147483646 h 247"/>
                <a:gd name="T36" fmla="*/ 2147483646 w 269"/>
                <a:gd name="T37" fmla="*/ 2147483646 h 247"/>
                <a:gd name="T38" fmla="*/ 2147483646 w 269"/>
                <a:gd name="T39" fmla="*/ 2147483646 h 247"/>
                <a:gd name="T40" fmla="*/ 2147483646 w 269"/>
                <a:gd name="T41" fmla="*/ 2147483646 h 247"/>
                <a:gd name="T42" fmla="*/ 2147483646 w 269"/>
                <a:gd name="T43" fmla="*/ 2147483646 h 247"/>
                <a:gd name="T44" fmla="*/ 2147483646 w 269"/>
                <a:gd name="T45" fmla="*/ 2147483646 h 247"/>
                <a:gd name="T46" fmla="*/ 2147483646 w 269"/>
                <a:gd name="T47" fmla="*/ 2147483646 h 247"/>
                <a:gd name="T48" fmla="*/ 2147483646 w 269"/>
                <a:gd name="T49" fmla="*/ 2147483646 h 247"/>
                <a:gd name="T50" fmla="*/ 2147483646 w 269"/>
                <a:gd name="T51" fmla="*/ 2147483646 h 247"/>
                <a:gd name="T52" fmla="*/ 2147483646 w 269"/>
                <a:gd name="T53" fmla="*/ 2147483646 h 247"/>
                <a:gd name="T54" fmla="*/ 2147483646 w 269"/>
                <a:gd name="T55" fmla="*/ 2147483646 h 247"/>
                <a:gd name="T56" fmla="*/ 2147483646 w 269"/>
                <a:gd name="T57" fmla="*/ 2147483646 h 247"/>
                <a:gd name="T58" fmla="*/ 2147483646 w 269"/>
                <a:gd name="T59" fmla="*/ 2147483646 h 247"/>
                <a:gd name="T60" fmla="*/ 2147483646 w 269"/>
                <a:gd name="T61" fmla="*/ 2147483646 h 247"/>
                <a:gd name="T62" fmla="*/ 2147483646 w 269"/>
                <a:gd name="T63" fmla="*/ 2147483646 h 247"/>
                <a:gd name="T64" fmla="*/ 2147483646 w 269"/>
                <a:gd name="T65" fmla="*/ 2147483646 h 247"/>
                <a:gd name="T66" fmla="*/ 2147483646 w 269"/>
                <a:gd name="T67" fmla="*/ 2147483646 h 247"/>
                <a:gd name="T68" fmla="*/ 2147483646 w 269"/>
                <a:gd name="T69" fmla="*/ 2147483646 h 247"/>
                <a:gd name="T70" fmla="*/ 2147483646 w 269"/>
                <a:gd name="T71" fmla="*/ 2147483646 h 247"/>
                <a:gd name="T72" fmla="*/ 2147483646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tx2"/>
            </a:solidFill>
            <a:ln>
              <a:noFill/>
            </a:ln>
          </p:spPr>
          <p:txBody>
            <a:bodyPr anchor="ctr"/>
            <a:lstStyle/>
            <a:p>
              <a:endParaRPr lang="zh-CN" altLang="en-US" sz="3200">
                <a:solidFill>
                  <a:srgbClr val="1D6295"/>
                </a:solidFill>
              </a:endParaRPr>
            </a:p>
          </p:txBody>
        </p:sp>
      </p:grpSp>
      <p:grpSp>
        <p:nvGrpSpPr>
          <p:cNvPr id="14" name="组合 13"/>
          <p:cNvGrpSpPr/>
          <p:nvPr/>
        </p:nvGrpSpPr>
        <p:grpSpPr>
          <a:xfrm>
            <a:off x="569782" y="2460941"/>
            <a:ext cx="4361167" cy="432065"/>
            <a:chOff x="569782" y="2460941"/>
            <a:chExt cx="4361167" cy="432065"/>
          </a:xfrm>
        </p:grpSpPr>
        <p:sp>
          <p:nvSpPr>
            <p:cNvPr id="41" name="Text Box 28"/>
            <p:cNvSpPr txBox="1">
              <a:spLocks noChangeArrowheads="1"/>
            </p:cNvSpPr>
            <p:nvPr/>
          </p:nvSpPr>
          <p:spPr bwMode="auto">
            <a:xfrm>
              <a:off x="1187624" y="2492896"/>
              <a:ext cx="3743325" cy="400110"/>
            </a:xfrm>
            <a:prstGeom prst="rect">
              <a:avLst/>
            </a:prstGeom>
            <a:noFill/>
            <a:ln w="9525">
              <a:noFill/>
              <a:miter lim="800000"/>
              <a:headEnd/>
              <a:tailEnd/>
            </a:ln>
          </p:spPr>
          <p:txBody>
            <a:bodyPr>
              <a:spAutoFit/>
            </a:bodyPr>
            <a:lstStyle/>
            <a:p>
              <a:pPr eaLnBrk="0" hangingPunct="0">
                <a:spcBef>
                  <a:spcPct val="50000"/>
                </a:spcBef>
              </a:pPr>
              <a:r>
                <a:rPr lang="zh-CN" altLang="en-US" sz="2000" u="sng" dirty="0">
                  <a:solidFill>
                    <a:srgbClr val="C00000"/>
                  </a:solidFill>
                  <a:latin typeface="黑体" panose="02010609060101010101" pitchFamily="49" charset="-122"/>
                  <a:ea typeface="黑体" panose="02010609060101010101" pitchFamily="49" charset="-122"/>
                </a:rPr>
                <a:t>外界</a:t>
              </a:r>
              <a:r>
                <a:rPr lang="zh-CN" altLang="en-US" sz="2000" b="0" dirty="0">
                  <a:solidFill>
                    <a:srgbClr val="C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系统边界外部</a:t>
              </a:r>
            </a:p>
          </p:txBody>
        </p:sp>
        <p:sp>
          <p:nvSpPr>
            <p:cNvPr id="46" name="KSO_Shape"/>
            <p:cNvSpPr/>
            <p:nvPr/>
          </p:nvSpPr>
          <p:spPr bwMode="auto">
            <a:xfrm>
              <a:off x="569782" y="2460941"/>
              <a:ext cx="454581" cy="43206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tx2"/>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grpSp>
      <p:grpSp>
        <p:nvGrpSpPr>
          <p:cNvPr id="16" name="组合 15"/>
          <p:cNvGrpSpPr/>
          <p:nvPr/>
        </p:nvGrpSpPr>
        <p:grpSpPr>
          <a:xfrm>
            <a:off x="591305" y="4232330"/>
            <a:ext cx="9839266" cy="432065"/>
            <a:chOff x="591305" y="4232330"/>
            <a:chExt cx="9839266" cy="432065"/>
          </a:xfrm>
        </p:grpSpPr>
        <p:sp>
          <p:nvSpPr>
            <p:cNvPr id="43" name="Text Box 29"/>
            <p:cNvSpPr txBox="1">
              <a:spLocks noChangeArrowheads="1"/>
            </p:cNvSpPr>
            <p:nvPr/>
          </p:nvSpPr>
          <p:spPr bwMode="auto">
            <a:xfrm>
              <a:off x="1146871" y="4248308"/>
              <a:ext cx="9283700" cy="400110"/>
            </a:xfrm>
            <a:prstGeom prst="rect">
              <a:avLst/>
            </a:prstGeom>
            <a:noFill/>
            <a:ln w="9525">
              <a:noFill/>
              <a:miter lim="800000"/>
              <a:headEnd/>
              <a:tailEnd/>
            </a:ln>
          </p:spPr>
          <p:txBody>
            <a:bodyPr>
              <a:spAutoFit/>
            </a:bodyPr>
            <a:lstStyle/>
            <a:p>
              <a:pPr eaLnBrk="0" hangingPunct="0">
                <a:spcBef>
                  <a:spcPct val="50000"/>
                </a:spcBef>
              </a:pPr>
              <a:r>
                <a:rPr lang="zh-CN" altLang="en-US" sz="2000" u="sng" dirty="0">
                  <a:solidFill>
                    <a:srgbClr val="C00000"/>
                  </a:solidFill>
                  <a:latin typeface="黑体" panose="02010609060101010101" pitchFamily="49" charset="-122"/>
                  <a:ea typeface="黑体" panose="02010609060101010101" pitchFamily="49" charset="-122"/>
                </a:rPr>
                <a:t>封闭系统：</a:t>
              </a:r>
              <a:r>
                <a:rPr lang="zh-CN" altLang="en-US" sz="2000" dirty="0">
                  <a:solidFill>
                    <a:srgbClr val="000000"/>
                  </a:solidFill>
                  <a:latin typeface="黑体" panose="02010609060101010101" pitchFamily="49" charset="-122"/>
                  <a:ea typeface="黑体" panose="02010609060101010101" pitchFamily="49" charset="-122"/>
                </a:rPr>
                <a:t>与外界不交换物质但可交换能量的系统</a:t>
              </a:r>
            </a:p>
          </p:txBody>
        </p:sp>
        <p:sp>
          <p:nvSpPr>
            <p:cNvPr id="47" name="KSO_Shape"/>
            <p:cNvSpPr/>
            <p:nvPr/>
          </p:nvSpPr>
          <p:spPr bwMode="auto">
            <a:xfrm>
              <a:off x="591305" y="4232330"/>
              <a:ext cx="454581" cy="43206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tx2"/>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grpSp>
      <p:sp>
        <p:nvSpPr>
          <p:cNvPr id="29" name="TextBox 28"/>
          <p:cNvSpPr txBox="1"/>
          <p:nvPr/>
        </p:nvSpPr>
        <p:spPr>
          <a:xfrm>
            <a:off x="291094" y="65518"/>
            <a:ext cx="2311374" cy="523220"/>
          </a:xfrm>
          <a:prstGeom prst="rect">
            <a:avLst/>
          </a:prstGeom>
          <a:noFill/>
        </p:spPr>
        <p:txBody>
          <a:bodyPr wrap="square" rtlCol="0">
            <a:spAutoFit/>
          </a:bodyPr>
          <a:lstStyle/>
          <a:p>
            <a:r>
              <a:rPr lang="zh-CN" altLang="en-US" sz="2800" b="1" dirty="0" smtClean="0">
                <a:solidFill>
                  <a:schemeClr val="bg1"/>
                </a:solidFill>
              </a:rPr>
              <a:t>热力学系统</a:t>
            </a:r>
            <a:endParaRPr lang="zh-CN" altLang="en-US" sz="2800" b="1" dirty="0">
              <a:solidFill>
                <a:schemeClr val="bg1"/>
              </a:solidFill>
            </a:endParaRPr>
          </a:p>
        </p:txBody>
      </p:sp>
    </p:spTree>
    <p:extLst>
      <p:ext uri="{BB962C8B-B14F-4D97-AF65-F5344CB8AC3E}">
        <p14:creationId xmlns:p14="http://schemas.microsoft.com/office/powerpoint/2010/main" val="234910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8228"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18" name="组合 17"/>
          <p:cNvGrpSpPr/>
          <p:nvPr/>
        </p:nvGrpSpPr>
        <p:grpSpPr>
          <a:xfrm>
            <a:off x="974481" y="1628775"/>
            <a:ext cx="6894635" cy="2546126"/>
            <a:chOff x="974481" y="1628775"/>
            <a:chExt cx="6894635" cy="2546126"/>
          </a:xfrm>
        </p:grpSpPr>
        <p:grpSp>
          <p:nvGrpSpPr>
            <p:cNvPr id="23" name="Group 6"/>
            <p:cNvGrpSpPr>
              <a:grpSpLocks/>
            </p:cNvGrpSpPr>
            <p:nvPr/>
          </p:nvGrpSpPr>
          <p:grpSpPr bwMode="auto">
            <a:xfrm>
              <a:off x="5694485" y="1773239"/>
              <a:ext cx="2174631" cy="2363131"/>
              <a:chOff x="4032" y="576"/>
              <a:chExt cx="1484" cy="1582"/>
            </a:xfrm>
          </p:grpSpPr>
          <p:sp>
            <p:nvSpPr>
              <p:cNvPr id="88" name="Rectangle 7" descr="深色上对角线"/>
              <p:cNvSpPr>
                <a:spLocks noChangeArrowheads="1"/>
              </p:cNvSpPr>
              <p:nvPr/>
            </p:nvSpPr>
            <p:spPr bwMode="auto">
              <a:xfrm>
                <a:off x="4032" y="944"/>
                <a:ext cx="1484" cy="1172"/>
              </a:xfrm>
              <a:prstGeom prst="rect">
                <a:avLst/>
              </a:prstGeom>
              <a:pattFill prst="dkUpDiag">
                <a:fgClr>
                  <a:srgbClr val="FF9900"/>
                </a:fgClr>
                <a:bgClr>
                  <a:schemeClr val="bg1"/>
                </a:bgClr>
              </a:pattFill>
              <a:ln w="12700">
                <a:solidFill>
                  <a:schemeClr val="tx1"/>
                </a:solidFill>
                <a:miter lim="800000"/>
                <a:headEnd/>
                <a:tailEnd/>
              </a:ln>
            </p:spPr>
            <p:txBody>
              <a:bodyPr wrap="none" anchor="ctr"/>
              <a:lstStyle/>
              <a:p>
                <a:endParaRPr lang="zh-CN" altLang="en-US"/>
              </a:p>
            </p:txBody>
          </p:sp>
          <p:sp>
            <p:nvSpPr>
              <p:cNvPr id="89" name="Rectangle 8"/>
              <p:cNvSpPr>
                <a:spLocks noChangeArrowheads="1"/>
              </p:cNvSpPr>
              <p:nvPr/>
            </p:nvSpPr>
            <p:spPr bwMode="auto">
              <a:xfrm>
                <a:off x="4156" y="1080"/>
                <a:ext cx="1236" cy="9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90" name="Rectangle 9"/>
              <p:cNvSpPr>
                <a:spLocks noChangeArrowheads="1"/>
              </p:cNvSpPr>
              <p:nvPr/>
            </p:nvSpPr>
            <p:spPr bwMode="auto">
              <a:xfrm>
                <a:off x="4765" y="1189"/>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1" name="Rectangle 10"/>
              <p:cNvSpPr>
                <a:spLocks noChangeArrowheads="1"/>
              </p:cNvSpPr>
              <p:nvPr/>
            </p:nvSpPr>
            <p:spPr bwMode="auto">
              <a:xfrm>
                <a:off x="4268" y="690"/>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2" name="Rectangle 11"/>
              <p:cNvSpPr>
                <a:spLocks noChangeArrowheads="1"/>
              </p:cNvSpPr>
              <p:nvPr/>
            </p:nvSpPr>
            <p:spPr bwMode="auto">
              <a:xfrm>
                <a:off x="4517" y="1053"/>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3" name="Rectangle 12"/>
              <p:cNvSpPr>
                <a:spLocks noChangeArrowheads="1"/>
              </p:cNvSpPr>
              <p:nvPr/>
            </p:nvSpPr>
            <p:spPr bwMode="auto">
              <a:xfrm>
                <a:off x="4972" y="690"/>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4" name="Rectangle 13"/>
              <p:cNvSpPr>
                <a:spLocks noChangeArrowheads="1"/>
              </p:cNvSpPr>
              <p:nvPr/>
            </p:nvSpPr>
            <p:spPr bwMode="auto">
              <a:xfrm>
                <a:off x="5221" y="781"/>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5" name="Rectangle 14"/>
              <p:cNvSpPr>
                <a:spLocks noChangeArrowheads="1"/>
              </p:cNvSpPr>
              <p:nvPr/>
            </p:nvSpPr>
            <p:spPr bwMode="auto">
              <a:xfrm>
                <a:off x="4393" y="1416"/>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6" name="Rectangle 15"/>
              <p:cNvSpPr>
                <a:spLocks noChangeArrowheads="1"/>
              </p:cNvSpPr>
              <p:nvPr/>
            </p:nvSpPr>
            <p:spPr bwMode="auto">
              <a:xfrm>
                <a:off x="4103" y="1099"/>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7" name="Rectangle 16"/>
              <p:cNvSpPr>
                <a:spLocks noChangeArrowheads="1"/>
              </p:cNvSpPr>
              <p:nvPr/>
            </p:nvSpPr>
            <p:spPr bwMode="auto">
              <a:xfrm>
                <a:off x="4600" y="873"/>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8" name="Rectangle 17"/>
              <p:cNvSpPr>
                <a:spLocks noChangeArrowheads="1"/>
              </p:cNvSpPr>
              <p:nvPr/>
            </p:nvSpPr>
            <p:spPr bwMode="auto">
              <a:xfrm>
                <a:off x="5055" y="1007"/>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99" name="Rectangle 18"/>
              <p:cNvSpPr>
                <a:spLocks noChangeArrowheads="1"/>
              </p:cNvSpPr>
              <p:nvPr/>
            </p:nvSpPr>
            <p:spPr bwMode="auto">
              <a:xfrm>
                <a:off x="4268" y="873"/>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0" name="Rectangle 19"/>
              <p:cNvSpPr>
                <a:spLocks noChangeArrowheads="1"/>
              </p:cNvSpPr>
              <p:nvPr/>
            </p:nvSpPr>
            <p:spPr bwMode="auto">
              <a:xfrm>
                <a:off x="4807" y="1325"/>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1" name="Rectangle 20"/>
              <p:cNvSpPr>
                <a:spLocks noChangeArrowheads="1"/>
              </p:cNvSpPr>
              <p:nvPr/>
            </p:nvSpPr>
            <p:spPr bwMode="auto">
              <a:xfrm>
                <a:off x="4724" y="1007"/>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2" name="Rectangle 21"/>
              <p:cNvSpPr>
                <a:spLocks noChangeArrowheads="1"/>
              </p:cNvSpPr>
              <p:nvPr/>
            </p:nvSpPr>
            <p:spPr bwMode="auto">
              <a:xfrm>
                <a:off x="4972" y="1144"/>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3" name="Rectangle 22"/>
              <p:cNvSpPr>
                <a:spLocks noChangeArrowheads="1"/>
              </p:cNvSpPr>
              <p:nvPr/>
            </p:nvSpPr>
            <p:spPr bwMode="auto">
              <a:xfrm>
                <a:off x="4227" y="1235"/>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4" name="Rectangle 23"/>
              <p:cNvSpPr>
                <a:spLocks noChangeArrowheads="1"/>
              </p:cNvSpPr>
              <p:nvPr/>
            </p:nvSpPr>
            <p:spPr bwMode="auto">
              <a:xfrm>
                <a:off x="4517" y="1280"/>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5" name="Rectangle 24"/>
              <p:cNvSpPr>
                <a:spLocks noChangeArrowheads="1"/>
              </p:cNvSpPr>
              <p:nvPr/>
            </p:nvSpPr>
            <p:spPr bwMode="auto">
              <a:xfrm>
                <a:off x="4393" y="1053"/>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6" name="Rectangle 25"/>
              <p:cNvSpPr>
                <a:spLocks noChangeArrowheads="1"/>
              </p:cNvSpPr>
              <p:nvPr/>
            </p:nvSpPr>
            <p:spPr bwMode="auto">
              <a:xfrm>
                <a:off x="5221" y="1099"/>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7" name="Rectangle 26"/>
              <p:cNvSpPr>
                <a:spLocks noChangeArrowheads="1"/>
              </p:cNvSpPr>
              <p:nvPr/>
            </p:nvSpPr>
            <p:spPr bwMode="auto">
              <a:xfrm>
                <a:off x="4724" y="736"/>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8" name="Rectangle 27"/>
              <p:cNvSpPr>
                <a:spLocks noChangeArrowheads="1"/>
              </p:cNvSpPr>
              <p:nvPr/>
            </p:nvSpPr>
            <p:spPr bwMode="auto">
              <a:xfrm>
                <a:off x="5014" y="1416"/>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09" name="Rectangle 28"/>
              <p:cNvSpPr>
                <a:spLocks noChangeArrowheads="1"/>
              </p:cNvSpPr>
              <p:nvPr/>
            </p:nvSpPr>
            <p:spPr bwMode="auto">
              <a:xfrm>
                <a:off x="4103" y="781"/>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0" name="Rectangle 29"/>
              <p:cNvSpPr>
                <a:spLocks noChangeArrowheads="1"/>
              </p:cNvSpPr>
              <p:nvPr/>
            </p:nvSpPr>
            <p:spPr bwMode="auto">
              <a:xfrm>
                <a:off x="4848" y="873"/>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1" name="Rectangle 30"/>
              <p:cNvSpPr>
                <a:spLocks noChangeArrowheads="1"/>
              </p:cNvSpPr>
              <p:nvPr/>
            </p:nvSpPr>
            <p:spPr bwMode="auto">
              <a:xfrm>
                <a:off x="5180" y="1325"/>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2" name="Rectangle 31"/>
              <p:cNvSpPr>
                <a:spLocks noChangeArrowheads="1"/>
              </p:cNvSpPr>
              <p:nvPr/>
            </p:nvSpPr>
            <p:spPr bwMode="auto">
              <a:xfrm>
                <a:off x="4434" y="736"/>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3" name="Rectangle 32"/>
              <p:cNvSpPr>
                <a:spLocks noChangeArrowheads="1"/>
              </p:cNvSpPr>
              <p:nvPr/>
            </p:nvSpPr>
            <p:spPr bwMode="auto">
              <a:xfrm>
                <a:off x="4227" y="1099"/>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4" name="Rectangle 33"/>
              <p:cNvSpPr>
                <a:spLocks noChangeArrowheads="1"/>
              </p:cNvSpPr>
              <p:nvPr/>
            </p:nvSpPr>
            <p:spPr bwMode="auto">
              <a:xfrm>
                <a:off x="5097" y="826"/>
                <a:ext cx="272" cy="742"/>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115" name="Rectangle 34"/>
              <p:cNvSpPr>
                <a:spLocks noChangeArrowheads="1"/>
              </p:cNvSpPr>
              <p:nvPr/>
            </p:nvSpPr>
            <p:spPr bwMode="auto">
              <a:xfrm>
                <a:off x="4807" y="576"/>
                <a:ext cx="442" cy="248"/>
              </a:xfrm>
              <a:prstGeom prst="rect">
                <a:avLst/>
              </a:prstGeom>
              <a:noFill/>
              <a:ln w="9525">
                <a:noFill/>
                <a:miter lim="800000"/>
                <a:headEnd/>
                <a:tailEnd/>
              </a:ln>
            </p:spPr>
            <p:txBody>
              <a:bodyPr wrap="none" lIns="92075" tIns="46038" rIns="92075" bIns="46038">
                <a:spAutoFit/>
              </a:bodyPr>
              <a:lstStyle/>
              <a:p>
                <a:pPr eaLnBrk="0" hangingPunct="0"/>
                <a:r>
                  <a:rPr kumimoji="1" lang="zh-CN" altLang="en-US">
                    <a:solidFill>
                      <a:schemeClr val="tx1"/>
                    </a:solidFill>
                    <a:ea typeface="宋体" charset="-122"/>
                  </a:rPr>
                  <a:t>终了</a:t>
                </a:r>
              </a:p>
            </p:txBody>
          </p:sp>
        </p:grpSp>
        <p:grpSp>
          <p:nvGrpSpPr>
            <p:cNvPr id="24" name="Group 35"/>
            <p:cNvGrpSpPr>
              <a:grpSpLocks/>
            </p:cNvGrpSpPr>
            <p:nvPr/>
          </p:nvGrpSpPr>
          <p:grpSpPr bwMode="auto">
            <a:xfrm>
              <a:off x="3367454" y="1773238"/>
              <a:ext cx="2126274" cy="2383941"/>
              <a:chOff x="2112" y="576"/>
              <a:chExt cx="1580" cy="1570"/>
            </a:xfrm>
          </p:grpSpPr>
          <p:sp>
            <p:nvSpPr>
              <p:cNvPr id="59" name="Rectangle 36" descr="深色上对角线"/>
              <p:cNvSpPr>
                <a:spLocks noChangeArrowheads="1"/>
              </p:cNvSpPr>
              <p:nvPr/>
            </p:nvSpPr>
            <p:spPr bwMode="auto">
              <a:xfrm>
                <a:off x="2112" y="944"/>
                <a:ext cx="1580" cy="1172"/>
              </a:xfrm>
              <a:prstGeom prst="rect">
                <a:avLst/>
              </a:prstGeom>
              <a:pattFill prst="dkUpDiag">
                <a:fgClr>
                  <a:srgbClr val="FF9900"/>
                </a:fgClr>
                <a:bgClr>
                  <a:schemeClr val="bg1"/>
                </a:bgClr>
              </a:pattFill>
              <a:ln w="12700">
                <a:solidFill>
                  <a:schemeClr val="tx1"/>
                </a:solidFill>
                <a:miter lim="800000"/>
                <a:headEnd/>
                <a:tailEnd/>
              </a:ln>
            </p:spPr>
            <p:txBody>
              <a:bodyPr wrap="none" anchor="ctr"/>
              <a:lstStyle/>
              <a:p>
                <a:endParaRPr lang="zh-CN" altLang="en-US"/>
              </a:p>
            </p:txBody>
          </p:sp>
          <p:sp>
            <p:nvSpPr>
              <p:cNvPr id="60" name="Rectangle 37"/>
              <p:cNvSpPr>
                <a:spLocks noChangeArrowheads="1"/>
              </p:cNvSpPr>
              <p:nvPr/>
            </p:nvSpPr>
            <p:spPr bwMode="auto">
              <a:xfrm>
                <a:off x="2244" y="1080"/>
                <a:ext cx="1316" cy="9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61" name="Line 38"/>
              <p:cNvSpPr>
                <a:spLocks noChangeShapeType="1"/>
              </p:cNvSpPr>
              <p:nvPr/>
            </p:nvSpPr>
            <p:spPr bwMode="auto">
              <a:xfrm>
                <a:off x="2902" y="577"/>
                <a:ext cx="0" cy="635"/>
              </a:xfrm>
              <a:prstGeom prst="line">
                <a:avLst/>
              </a:prstGeom>
              <a:noFill/>
              <a:ln w="76200">
                <a:solidFill>
                  <a:schemeClr val="hlink"/>
                </a:solidFill>
                <a:round/>
                <a:headEnd type="none" w="sm" len="sm"/>
                <a:tailEnd type="none" w="sm" len="sm"/>
              </a:ln>
            </p:spPr>
            <p:txBody>
              <a:bodyPr wrap="none" anchor="ctr"/>
              <a:lstStyle/>
              <a:p>
                <a:endParaRPr lang="zh-CN" altLang="en-US"/>
              </a:p>
            </p:txBody>
          </p:sp>
          <p:sp>
            <p:nvSpPr>
              <p:cNvPr id="62" name="Rectangle 39"/>
              <p:cNvSpPr>
                <a:spLocks noChangeArrowheads="1"/>
              </p:cNvSpPr>
              <p:nvPr/>
            </p:nvSpPr>
            <p:spPr bwMode="auto">
              <a:xfrm>
                <a:off x="2981" y="1097"/>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3" name="Rectangle 40"/>
              <p:cNvSpPr>
                <a:spLocks noChangeArrowheads="1"/>
              </p:cNvSpPr>
              <p:nvPr/>
            </p:nvSpPr>
            <p:spPr bwMode="auto">
              <a:xfrm>
                <a:off x="2231" y="916"/>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4" name="Rectangle 41"/>
              <p:cNvSpPr>
                <a:spLocks noChangeArrowheads="1"/>
              </p:cNvSpPr>
              <p:nvPr/>
            </p:nvSpPr>
            <p:spPr bwMode="auto">
              <a:xfrm>
                <a:off x="2583" y="1188"/>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5" name="Rectangle 42"/>
              <p:cNvSpPr>
                <a:spLocks noChangeArrowheads="1"/>
              </p:cNvSpPr>
              <p:nvPr/>
            </p:nvSpPr>
            <p:spPr bwMode="auto">
              <a:xfrm>
                <a:off x="2583" y="871"/>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6" name="Rectangle 43"/>
              <p:cNvSpPr>
                <a:spLocks noChangeArrowheads="1"/>
              </p:cNvSpPr>
              <p:nvPr/>
            </p:nvSpPr>
            <p:spPr bwMode="auto">
              <a:xfrm>
                <a:off x="2672" y="1415"/>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7" name="Rectangle 44"/>
              <p:cNvSpPr>
                <a:spLocks noChangeArrowheads="1"/>
              </p:cNvSpPr>
              <p:nvPr/>
            </p:nvSpPr>
            <p:spPr bwMode="auto">
              <a:xfrm>
                <a:off x="2583" y="688"/>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8" name="Rectangle 45"/>
              <p:cNvSpPr>
                <a:spLocks noChangeArrowheads="1"/>
              </p:cNvSpPr>
              <p:nvPr/>
            </p:nvSpPr>
            <p:spPr bwMode="auto">
              <a:xfrm>
                <a:off x="2186" y="1234"/>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69" name="Rectangle 46"/>
              <p:cNvSpPr>
                <a:spLocks noChangeArrowheads="1"/>
              </p:cNvSpPr>
              <p:nvPr/>
            </p:nvSpPr>
            <p:spPr bwMode="auto">
              <a:xfrm>
                <a:off x="2937" y="1234"/>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0" name="Rectangle 47"/>
              <p:cNvSpPr>
                <a:spLocks noChangeArrowheads="1"/>
              </p:cNvSpPr>
              <p:nvPr/>
            </p:nvSpPr>
            <p:spPr bwMode="auto">
              <a:xfrm>
                <a:off x="2452" y="1097"/>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1" name="Rectangle 48"/>
              <p:cNvSpPr>
                <a:spLocks noChangeArrowheads="1"/>
              </p:cNvSpPr>
              <p:nvPr/>
            </p:nvSpPr>
            <p:spPr bwMode="auto">
              <a:xfrm>
                <a:off x="2849" y="962"/>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2" name="Rectangle 49"/>
              <p:cNvSpPr>
                <a:spLocks noChangeArrowheads="1"/>
              </p:cNvSpPr>
              <p:nvPr/>
            </p:nvSpPr>
            <p:spPr bwMode="auto">
              <a:xfrm>
                <a:off x="2408" y="872"/>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3" name="Rectangle 50"/>
              <p:cNvSpPr>
                <a:spLocks noChangeArrowheads="1"/>
              </p:cNvSpPr>
              <p:nvPr/>
            </p:nvSpPr>
            <p:spPr bwMode="auto">
              <a:xfrm>
                <a:off x="2364" y="1189"/>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4" name="Rectangle 51"/>
              <p:cNvSpPr>
                <a:spLocks noChangeArrowheads="1"/>
              </p:cNvSpPr>
              <p:nvPr/>
            </p:nvSpPr>
            <p:spPr bwMode="auto">
              <a:xfrm>
                <a:off x="2275" y="781"/>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5" name="Rectangle 52"/>
              <p:cNvSpPr>
                <a:spLocks noChangeArrowheads="1"/>
              </p:cNvSpPr>
              <p:nvPr/>
            </p:nvSpPr>
            <p:spPr bwMode="auto">
              <a:xfrm>
                <a:off x="2231" y="1416"/>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6" name="Rectangle 53"/>
              <p:cNvSpPr>
                <a:spLocks noChangeArrowheads="1"/>
              </p:cNvSpPr>
              <p:nvPr/>
            </p:nvSpPr>
            <p:spPr bwMode="auto">
              <a:xfrm>
                <a:off x="2452" y="1371"/>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7" name="Rectangle 54"/>
              <p:cNvSpPr>
                <a:spLocks noChangeArrowheads="1"/>
              </p:cNvSpPr>
              <p:nvPr/>
            </p:nvSpPr>
            <p:spPr bwMode="auto">
              <a:xfrm>
                <a:off x="3025" y="1371"/>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8" name="Rectangle 55"/>
              <p:cNvSpPr>
                <a:spLocks noChangeArrowheads="1"/>
              </p:cNvSpPr>
              <p:nvPr/>
            </p:nvSpPr>
            <p:spPr bwMode="auto">
              <a:xfrm>
                <a:off x="3201" y="1236"/>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79" name="Rectangle 56"/>
              <p:cNvSpPr>
                <a:spLocks noChangeArrowheads="1"/>
              </p:cNvSpPr>
              <p:nvPr/>
            </p:nvSpPr>
            <p:spPr bwMode="auto">
              <a:xfrm>
                <a:off x="3113" y="825"/>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0" name="Rectangle 57"/>
              <p:cNvSpPr>
                <a:spLocks noChangeArrowheads="1"/>
              </p:cNvSpPr>
              <p:nvPr/>
            </p:nvSpPr>
            <p:spPr bwMode="auto">
              <a:xfrm>
                <a:off x="2672" y="1100"/>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1" name="Rectangle 58"/>
              <p:cNvSpPr>
                <a:spLocks noChangeArrowheads="1"/>
              </p:cNvSpPr>
              <p:nvPr/>
            </p:nvSpPr>
            <p:spPr bwMode="auto">
              <a:xfrm>
                <a:off x="3334" y="962"/>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2" name="Rectangle 59"/>
              <p:cNvSpPr>
                <a:spLocks noChangeArrowheads="1"/>
              </p:cNvSpPr>
              <p:nvPr/>
            </p:nvSpPr>
            <p:spPr bwMode="auto">
              <a:xfrm>
                <a:off x="2849" y="1325"/>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3" name="Rectangle 60"/>
              <p:cNvSpPr>
                <a:spLocks noChangeArrowheads="1"/>
              </p:cNvSpPr>
              <p:nvPr/>
            </p:nvSpPr>
            <p:spPr bwMode="auto">
              <a:xfrm>
                <a:off x="2186" y="690"/>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4" name="Rectangle 61"/>
              <p:cNvSpPr>
                <a:spLocks noChangeArrowheads="1"/>
              </p:cNvSpPr>
              <p:nvPr/>
            </p:nvSpPr>
            <p:spPr bwMode="auto">
              <a:xfrm>
                <a:off x="2231" y="1099"/>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5" name="Rectangle 62"/>
              <p:cNvSpPr>
                <a:spLocks noChangeArrowheads="1"/>
              </p:cNvSpPr>
              <p:nvPr/>
            </p:nvSpPr>
            <p:spPr bwMode="auto">
              <a:xfrm>
                <a:off x="2805" y="1144"/>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6" name="Rectangle 63"/>
              <p:cNvSpPr>
                <a:spLocks noChangeArrowheads="1"/>
              </p:cNvSpPr>
              <p:nvPr/>
            </p:nvSpPr>
            <p:spPr bwMode="auto">
              <a:xfrm>
                <a:off x="2408" y="736"/>
                <a:ext cx="297" cy="730"/>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87" name="Rectangle 64"/>
              <p:cNvSpPr>
                <a:spLocks noChangeArrowheads="1"/>
              </p:cNvSpPr>
              <p:nvPr/>
            </p:nvSpPr>
            <p:spPr bwMode="auto">
              <a:xfrm>
                <a:off x="2981" y="576"/>
                <a:ext cx="481" cy="244"/>
              </a:xfrm>
              <a:prstGeom prst="rect">
                <a:avLst/>
              </a:prstGeom>
              <a:noFill/>
              <a:ln w="9525">
                <a:noFill/>
                <a:miter lim="800000"/>
                <a:headEnd/>
                <a:tailEnd/>
              </a:ln>
            </p:spPr>
            <p:txBody>
              <a:bodyPr wrap="none" lIns="92075" tIns="46038" rIns="92075" bIns="46038">
                <a:spAutoFit/>
              </a:bodyPr>
              <a:lstStyle/>
              <a:p>
                <a:pPr eaLnBrk="0" hangingPunct="0"/>
                <a:r>
                  <a:rPr kumimoji="1" lang="zh-CN" altLang="en-US">
                    <a:solidFill>
                      <a:schemeClr val="tx1"/>
                    </a:solidFill>
                    <a:ea typeface="宋体" charset="-122"/>
                  </a:rPr>
                  <a:t>扩散</a:t>
                </a:r>
              </a:p>
            </p:txBody>
          </p:sp>
        </p:grpSp>
        <p:grpSp>
          <p:nvGrpSpPr>
            <p:cNvPr id="25" name="Group 65"/>
            <p:cNvGrpSpPr>
              <a:grpSpLocks/>
            </p:cNvGrpSpPr>
            <p:nvPr/>
          </p:nvGrpSpPr>
          <p:grpSpPr bwMode="auto">
            <a:xfrm>
              <a:off x="974481" y="1628775"/>
              <a:ext cx="2190750" cy="2546126"/>
              <a:chOff x="192" y="480"/>
              <a:chExt cx="1536" cy="1637"/>
            </a:xfrm>
          </p:grpSpPr>
          <p:sp>
            <p:nvSpPr>
              <p:cNvPr id="26" name="Rectangle 66" descr="深色上对角线"/>
              <p:cNvSpPr>
                <a:spLocks noChangeArrowheads="1"/>
              </p:cNvSpPr>
              <p:nvPr/>
            </p:nvSpPr>
            <p:spPr bwMode="auto">
              <a:xfrm>
                <a:off x="276" y="935"/>
                <a:ext cx="1452" cy="1164"/>
              </a:xfrm>
              <a:prstGeom prst="rect">
                <a:avLst/>
              </a:prstGeom>
              <a:pattFill prst="dkUpDiag">
                <a:fgClr>
                  <a:srgbClr val="FF9900"/>
                </a:fgClr>
                <a:bgClr>
                  <a:schemeClr val="bg1"/>
                </a:bgClr>
              </a:pattFill>
              <a:ln w="12700">
                <a:solidFill>
                  <a:schemeClr val="tx1"/>
                </a:solidFill>
                <a:miter lim="800000"/>
                <a:headEnd/>
                <a:tailEnd/>
              </a:ln>
            </p:spPr>
            <p:txBody>
              <a:bodyPr wrap="none" anchor="ctr"/>
              <a:lstStyle/>
              <a:p>
                <a:endParaRPr lang="zh-CN" altLang="en-US"/>
              </a:p>
            </p:txBody>
          </p:sp>
          <p:sp>
            <p:nvSpPr>
              <p:cNvPr id="27" name="Rectangle 67"/>
              <p:cNvSpPr>
                <a:spLocks noChangeArrowheads="1"/>
              </p:cNvSpPr>
              <p:nvPr/>
            </p:nvSpPr>
            <p:spPr bwMode="auto">
              <a:xfrm>
                <a:off x="398" y="1070"/>
                <a:ext cx="1208" cy="894"/>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8" name="Line 68"/>
              <p:cNvSpPr>
                <a:spLocks noChangeShapeType="1"/>
              </p:cNvSpPr>
              <p:nvPr/>
            </p:nvSpPr>
            <p:spPr bwMode="auto">
              <a:xfrm>
                <a:off x="1002" y="616"/>
                <a:ext cx="0" cy="1351"/>
              </a:xfrm>
              <a:prstGeom prst="line">
                <a:avLst/>
              </a:prstGeom>
              <a:noFill/>
              <a:ln w="76200">
                <a:solidFill>
                  <a:schemeClr val="hlink"/>
                </a:solidFill>
                <a:round/>
                <a:headEnd type="none" w="sm" len="sm"/>
                <a:tailEnd type="none" w="sm" len="sm"/>
              </a:ln>
            </p:spPr>
            <p:txBody>
              <a:bodyPr wrap="none" anchor="ctr"/>
              <a:lstStyle/>
              <a:p>
                <a:endParaRPr lang="zh-CN" altLang="en-US"/>
              </a:p>
            </p:txBody>
          </p:sp>
          <p:sp>
            <p:nvSpPr>
              <p:cNvPr id="29" name="Rectangle 69"/>
              <p:cNvSpPr>
                <a:spLocks noChangeArrowheads="1"/>
              </p:cNvSpPr>
              <p:nvPr/>
            </p:nvSpPr>
            <p:spPr bwMode="auto">
              <a:xfrm>
                <a:off x="192" y="480"/>
                <a:ext cx="454" cy="238"/>
              </a:xfrm>
              <a:prstGeom prst="rect">
                <a:avLst/>
              </a:prstGeom>
              <a:noFill/>
              <a:ln w="9525">
                <a:noFill/>
                <a:miter lim="800000"/>
                <a:headEnd/>
                <a:tailEnd/>
              </a:ln>
            </p:spPr>
            <p:txBody>
              <a:bodyPr wrap="none" lIns="92075" tIns="46038" rIns="92075" bIns="46038">
                <a:spAutoFit/>
              </a:bodyPr>
              <a:lstStyle/>
              <a:p>
                <a:pPr eaLnBrk="0" hangingPunct="0"/>
                <a:r>
                  <a:rPr kumimoji="1" lang="zh-CN" altLang="en-US">
                    <a:solidFill>
                      <a:schemeClr val="tx1"/>
                    </a:solidFill>
                    <a:ea typeface="宋体" charset="-122"/>
                  </a:rPr>
                  <a:t>隔板</a:t>
                </a:r>
              </a:p>
            </p:txBody>
          </p:sp>
          <p:sp>
            <p:nvSpPr>
              <p:cNvPr id="31" name="Rectangle 70"/>
              <p:cNvSpPr>
                <a:spLocks noChangeArrowheads="1"/>
              </p:cNvSpPr>
              <p:nvPr/>
            </p:nvSpPr>
            <p:spPr bwMode="auto">
              <a:xfrm>
                <a:off x="711" y="862"/>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2" name="Rectangle 71"/>
              <p:cNvSpPr>
                <a:spLocks noChangeArrowheads="1"/>
              </p:cNvSpPr>
              <p:nvPr/>
            </p:nvSpPr>
            <p:spPr bwMode="auto">
              <a:xfrm>
                <a:off x="467" y="817"/>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3" name="Rectangle 72"/>
              <p:cNvSpPr>
                <a:spLocks noChangeArrowheads="1"/>
              </p:cNvSpPr>
              <p:nvPr/>
            </p:nvSpPr>
            <p:spPr bwMode="auto">
              <a:xfrm>
                <a:off x="467" y="998"/>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4" name="Rectangle 73"/>
              <p:cNvSpPr>
                <a:spLocks noChangeArrowheads="1"/>
              </p:cNvSpPr>
              <p:nvPr/>
            </p:nvSpPr>
            <p:spPr bwMode="auto">
              <a:xfrm>
                <a:off x="508" y="1222"/>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5" name="Rectangle 74"/>
              <p:cNvSpPr>
                <a:spLocks noChangeArrowheads="1"/>
              </p:cNvSpPr>
              <p:nvPr/>
            </p:nvSpPr>
            <p:spPr bwMode="auto">
              <a:xfrm>
                <a:off x="671" y="117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7" name="Rectangle 75"/>
              <p:cNvSpPr>
                <a:spLocks noChangeArrowheads="1"/>
              </p:cNvSpPr>
              <p:nvPr/>
            </p:nvSpPr>
            <p:spPr bwMode="auto">
              <a:xfrm>
                <a:off x="508" y="135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8" name="Rectangle 76"/>
              <p:cNvSpPr>
                <a:spLocks noChangeArrowheads="1"/>
              </p:cNvSpPr>
              <p:nvPr/>
            </p:nvSpPr>
            <p:spPr bwMode="auto">
              <a:xfrm>
                <a:off x="711" y="140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39" name="Rectangle 77"/>
              <p:cNvSpPr>
                <a:spLocks noChangeArrowheads="1"/>
              </p:cNvSpPr>
              <p:nvPr/>
            </p:nvSpPr>
            <p:spPr bwMode="auto">
              <a:xfrm>
                <a:off x="832" y="77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0" name="Rectangle 78"/>
              <p:cNvSpPr>
                <a:spLocks noChangeArrowheads="1"/>
              </p:cNvSpPr>
              <p:nvPr/>
            </p:nvSpPr>
            <p:spPr bwMode="auto">
              <a:xfrm>
                <a:off x="427" y="135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1" name="Rectangle 79"/>
              <p:cNvSpPr>
                <a:spLocks noChangeArrowheads="1"/>
              </p:cNvSpPr>
              <p:nvPr/>
            </p:nvSpPr>
            <p:spPr bwMode="auto">
              <a:xfrm>
                <a:off x="791" y="1043"/>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2" name="Rectangle 80"/>
              <p:cNvSpPr>
                <a:spLocks noChangeArrowheads="1"/>
              </p:cNvSpPr>
              <p:nvPr/>
            </p:nvSpPr>
            <p:spPr bwMode="auto">
              <a:xfrm>
                <a:off x="751" y="77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3" name="Rectangle 81"/>
              <p:cNvSpPr>
                <a:spLocks noChangeArrowheads="1"/>
              </p:cNvSpPr>
              <p:nvPr/>
            </p:nvSpPr>
            <p:spPr bwMode="auto">
              <a:xfrm>
                <a:off x="671" y="68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4" name="Rectangle 82"/>
              <p:cNvSpPr>
                <a:spLocks noChangeArrowheads="1"/>
              </p:cNvSpPr>
              <p:nvPr/>
            </p:nvSpPr>
            <p:spPr bwMode="auto">
              <a:xfrm>
                <a:off x="671" y="131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5" name="Rectangle 83"/>
              <p:cNvSpPr>
                <a:spLocks noChangeArrowheads="1"/>
              </p:cNvSpPr>
              <p:nvPr/>
            </p:nvSpPr>
            <p:spPr bwMode="auto">
              <a:xfrm>
                <a:off x="547" y="953"/>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6" name="Rectangle 84"/>
              <p:cNvSpPr>
                <a:spLocks noChangeArrowheads="1"/>
              </p:cNvSpPr>
              <p:nvPr/>
            </p:nvSpPr>
            <p:spPr bwMode="auto">
              <a:xfrm>
                <a:off x="791" y="126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7" name="Rectangle 85"/>
              <p:cNvSpPr>
                <a:spLocks noChangeArrowheads="1"/>
              </p:cNvSpPr>
              <p:nvPr/>
            </p:nvSpPr>
            <p:spPr bwMode="auto">
              <a:xfrm>
                <a:off x="427" y="68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8" name="Rectangle 86"/>
              <p:cNvSpPr>
                <a:spLocks noChangeArrowheads="1"/>
              </p:cNvSpPr>
              <p:nvPr/>
            </p:nvSpPr>
            <p:spPr bwMode="auto">
              <a:xfrm>
                <a:off x="671" y="99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49" name="Rectangle 87"/>
              <p:cNvSpPr>
                <a:spLocks noChangeArrowheads="1"/>
              </p:cNvSpPr>
              <p:nvPr/>
            </p:nvSpPr>
            <p:spPr bwMode="auto">
              <a:xfrm>
                <a:off x="345" y="77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0" name="Rectangle 88"/>
              <p:cNvSpPr>
                <a:spLocks noChangeArrowheads="1"/>
              </p:cNvSpPr>
              <p:nvPr/>
            </p:nvSpPr>
            <p:spPr bwMode="auto">
              <a:xfrm>
                <a:off x="345" y="1134"/>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1" name="Rectangle 89"/>
              <p:cNvSpPr>
                <a:spLocks noChangeArrowheads="1"/>
              </p:cNvSpPr>
              <p:nvPr/>
            </p:nvSpPr>
            <p:spPr bwMode="auto">
              <a:xfrm>
                <a:off x="588" y="863"/>
                <a:ext cx="252" cy="706"/>
              </a:xfrm>
              <a:prstGeom prst="rect">
                <a:avLst/>
              </a:prstGeom>
              <a:noFill/>
              <a:ln w="9525">
                <a:noFill/>
                <a:miter lim="800000"/>
                <a:headEnd/>
                <a:tailEnd/>
              </a:ln>
            </p:spPr>
            <p:txBody>
              <a:bodyPr lIns="92075" tIns="46038" rIns="92075" bIns="46038">
                <a:spAutoFit/>
              </a:bodyPr>
              <a:lstStyle/>
              <a:p>
                <a:pPr eaLnBrk="0" hangingPunct="0"/>
                <a:r>
                  <a:rPr kumimoji="1" lang="en-US" altLang="zh-CN" sz="6600" b="0">
                    <a:solidFill>
                      <a:schemeClr val="bg2"/>
                    </a:solidFill>
                    <a:ea typeface="宋体" charset="-122"/>
                  </a:rPr>
                  <a:t>.</a:t>
                </a:r>
              </a:p>
            </p:txBody>
          </p:sp>
          <p:sp>
            <p:nvSpPr>
              <p:cNvPr id="52" name="Rectangle 90"/>
              <p:cNvSpPr>
                <a:spLocks noChangeArrowheads="1"/>
              </p:cNvSpPr>
              <p:nvPr/>
            </p:nvSpPr>
            <p:spPr bwMode="auto">
              <a:xfrm>
                <a:off x="588" y="1043"/>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3" name="Rectangle 91"/>
              <p:cNvSpPr>
                <a:spLocks noChangeArrowheads="1"/>
              </p:cNvSpPr>
              <p:nvPr/>
            </p:nvSpPr>
            <p:spPr bwMode="auto">
              <a:xfrm>
                <a:off x="345" y="999"/>
                <a:ext cx="252" cy="706"/>
              </a:xfrm>
              <a:prstGeom prst="rect">
                <a:avLst/>
              </a:prstGeom>
              <a:noFill/>
              <a:ln w="9525">
                <a:noFill/>
                <a:miter lim="800000"/>
                <a:headEnd/>
                <a:tailEnd/>
              </a:ln>
            </p:spPr>
            <p:txBody>
              <a:bodyPr lIns="92075" tIns="46038" rIns="92075" bIns="46038">
                <a:spAutoFit/>
              </a:bodyPr>
              <a:lstStyle/>
              <a:p>
                <a:pPr eaLnBrk="0" hangingPunct="0"/>
                <a:r>
                  <a:rPr kumimoji="1" lang="en-US" altLang="zh-CN" sz="6600" b="0">
                    <a:solidFill>
                      <a:schemeClr val="bg2"/>
                    </a:solidFill>
                    <a:ea typeface="宋体" charset="-122"/>
                  </a:rPr>
                  <a:t>.</a:t>
                </a:r>
              </a:p>
            </p:txBody>
          </p:sp>
          <p:sp>
            <p:nvSpPr>
              <p:cNvPr id="54" name="Rectangle 92"/>
              <p:cNvSpPr>
                <a:spLocks noChangeArrowheads="1"/>
              </p:cNvSpPr>
              <p:nvPr/>
            </p:nvSpPr>
            <p:spPr bwMode="auto">
              <a:xfrm>
                <a:off x="547" y="729"/>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5" name="Rectangle 93"/>
              <p:cNvSpPr>
                <a:spLocks noChangeArrowheads="1"/>
              </p:cNvSpPr>
              <p:nvPr/>
            </p:nvSpPr>
            <p:spPr bwMode="auto">
              <a:xfrm>
                <a:off x="386" y="1225"/>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6" name="Rectangle 94"/>
              <p:cNvSpPr>
                <a:spLocks noChangeArrowheads="1"/>
              </p:cNvSpPr>
              <p:nvPr/>
            </p:nvSpPr>
            <p:spPr bwMode="auto">
              <a:xfrm>
                <a:off x="832" y="910"/>
                <a:ext cx="280" cy="7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6600" b="0">
                    <a:solidFill>
                      <a:schemeClr val="bg2"/>
                    </a:solidFill>
                    <a:ea typeface="宋体" charset="-122"/>
                  </a:rPr>
                  <a:t>.</a:t>
                </a:r>
              </a:p>
            </p:txBody>
          </p:sp>
          <p:sp>
            <p:nvSpPr>
              <p:cNvPr id="57" name="Rectangle 95"/>
              <p:cNvSpPr>
                <a:spLocks noChangeArrowheads="1"/>
              </p:cNvSpPr>
              <p:nvPr/>
            </p:nvSpPr>
            <p:spPr bwMode="auto">
              <a:xfrm>
                <a:off x="1115" y="570"/>
                <a:ext cx="454" cy="238"/>
              </a:xfrm>
              <a:prstGeom prst="rect">
                <a:avLst/>
              </a:prstGeom>
              <a:noFill/>
              <a:ln w="9525">
                <a:noFill/>
                <a:miter lim="800000"/>
                <a:headEnd/>
                <a:tailEnd/>
              </a:ln>
            </p:spPr>
            <p:txBody>
              <a:bodyPr wrap="none" lIns="92075" tIns="46038" rIns="92075" bIns="46038">
                <a:spAutoFit/>
              </a:bodyPr>
              <a:lstStyle/>
              <a:p>
                <a:pPr eaLnBrk="0" hangingPunct="0"/>
                <a:r>
                  <a:rPr kumimoji="1" lang="zh-CN" altLang="en-US">
                    <a:solidFill>
                      <a:schemeClr val="tx1"/>
                    </a:solidFill>
                    <a:ea typeface="宋体" charset="-122"/>
                  </a:rPr>
                  <a:t>开始</a:t>
                </a:r>
              </a:p>
            </p:txBody>
          </p:sp>
          <p:sp>
            <p:nvSpPr>
              <p:cNvPr id="58" name="Line 96"/>
              <p:cNvSpPr>
                <a:spLocks noChangeShapeType="1"/>
              </p:cNvSpPr>
              <p:nvPr/>
            </p:nvSpPr>
            <p:spPr bwMode="auto">
              <a:xfrm>
                <a:off x="718" y="616"/>
                <a:ext cx="243" cy="180"/>
              </a:xfrm>
              <a:prstGeom prst="line">
                <a:avLst/>
              </a:prstGeom>
              <a:noFill/>
              <a:ln w="12700">
                <a:solidFill>
                  <a:srgbClr val="993300"/>
                </a:solidFill>
                <a:round/>
                <a:headEnd type="none" w="sm" len="sm"/>
                <a:tailEnd type="stealth" w="med" len="lg"/>
              </a:ln>
            </p:spPr>
            <p:txBody>
              <a:bodyPr wrap="none" anchor="ctr"/>
              <a:lstStyle/>
              <a:p>
                <a:endParaRPr lang="zh-CN" altLang="en-US"/>
              </a:p>
            </p:txBody>
          </p:sp>
        </p:grpSp>
      </p:grpSp>
      <p:sp>
        <p:nvSpPr>
          <p:cNvPr id="2" name="矩形 1"/>
          <p:cNvSpPr/>
          <p:nvPr/>
        </p:nvSpPr>
        <p:spPr>
          <a:xfrm>
            <a:off x="1272820" y="5013176"/>
            <a:ext cx="6399459" cy="50405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在不受外界影响的条件下，宏观性质不随时间变化的状态</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14" name="组合 13"/>
          <p:cNvGrpSpPr/>
          <p:nvPr/>
        </p:nvGrpSpPr>
        <p:grpSpPr>
          <a:xfrm>
            <a:off x="6094535" y="5617680"/>
            <a:ext cx="2537960" cy="523220"/>
            <a:chOff x="6094535" y="5617680"/>
            <a:chExt cx="2537960" cy="523220"/>
          </a:xfrm>
        </p:grpSpPr>
        <p:sp>
          <p:nvSpPr>
            <p:cNvPr id="117" name="Line 106"/>
            <p:cNvSpPr>
              <a:spLocks noChangeShapeType="1"/>
            </p:cNvSpPr>
            <p:nvPr/>
          </p:nvSpPr>
          <p:spPr bwMode="auto">
            <a:xfrm>
              <a:off x="6094535" y="5879290"/>
              <a:ext cx="1263162" cy="0"/>
            </a:xfrm>
            <a:prstGeom prst="line">
              <a:avLst/>
            </a:prstGeom>
            <a:noFill/>
            <a:ln w="28575">
              <a:solidFill>
                <a:schemeClr val="tx1"/>
              </a:solidFill>
              <a:round/>
              <a:headEnd/>
              <a:tailEnd/>
            </a:ln>
          </p:spPr>
          <p:txBody>
            <a:bodyPr wrap="none">
              <a:spAutoFit/>
            </a:bodyPr>
            <a:lstStyle/>
            <a:p>
              <a:endParaRPr lang="zh-CN" altLang="en-US"/>
            </a:p>
          </p:txBody>
        </p:sp>
        <p:sp>
          <p:nvSpPr>
            <p:cNvPr id="7" name="TextBox 6"/>
            <p:cNvSpPr txBox="1"/>
            <p:nvPr/>
          </p:nvSpPr>
          <p:spPr>
            <a:xfrm>
              <a:off x="7288824" y="5617680"/>
              <a:ext cx="1343671" cy="523220"/>
            </a:xfrm>
            <a:prstGeom prst="rect">
              <a:avLst/>
            </a:prstGeom>
            <a:noFill/>
          </p:spPr>
          <p:txBody>
            <a:bodyPr wrap="square" rtlCol="0">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平衡态</a:t>
              </a:r>
              <a:endParaRPr lang="zh-CN" altLang="en-US" sz="2800" dirty="0">
                <a:solidFill>
                  <a:schemeClr val="accent2"/>
                </a:solidFill>
                <a:latin typeface="黑体" panose="02010609060101010101" pitchFamily="49" charset="-122"/>
                <a:ea typeface="黑体" panose="02010609060101010101" pitchFamily="49" charset="-122"/>
              </a:endParaRPr>
            </a:p>
          </p:txBody>
        </p:sp>
      </p:grpSp>
      <p:sp>
        <p:nvSpPr>
          <p:cNvPr id="116" name="TextBox 115"/>
          <p:cNvSpPr txBox="1"/>
          <p:nvPr/>
        </p:nvSpPr>
        <p:spPr>
          <a:xfrm>
            <a:off x="291094" y="65518"/>
            <a:ext cx="2311374" cy="523220"/>
          </a:xfrm>
          <a:prstGeom prst="rect">
            <a:avLst/>
          </a:prstGeom>
          <a:noFill/>
        </p:spPr>
        <p:txBody>
          <a:bodyPr wrap="square" rtlCol="0">
            <a:spAutoFit/>
          </a:bodyPr>
          <a:lstStyle/>
          <a:p>
            <a:r>
              <a:rPr lang="zh-CN" altLang="en-US" sz="2800" b="1" dirty="0" smtClean="0">
                <a:solidFill>
                  <a:schemeClr val="bg1"/>
                </a:solidFill>
              </a:rPr>
              <a:t>平衡态</a:t>
            </a:r>
            <a:endParaRPr lang="zh-CN" altLang="en-US" sz="2800" b="1" dirty="0">
              <a:solidFill>
                <a:schemeClr val="bg1"/>
              </a:solidFill>
            </a:endParaRPr>
          </a:p>
        </p:txBody>
      </p:sp>
    </p:spTree>
    <p:extLst>
      <p:ext uri="{BB962C8B-B14F-4D97-AF65-F5344CB8AC3E}">
        <p14:creationId xmlns:p14="http://schemas.microsoft.com/office/powerpoint/2010/main" val="38624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9308"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17" name="组合 16"/>
          <p:cNvGrpSpPr/>
          <p:nvPr/>
        </p:nvGrpSpPr>
        <p:grpSpPr>
          <a:xfrm>
            <a:off x="1485900" y="2143125"/>
            <a:ext cx="6144358" cy="2222500"/>
            <a:chOff x="1485900" y="2143125"/>
            <a:chExt cx="6144358" cy="2222500"/>
          </a:xfrm>
        </p:grpSpPr>
        <p:grpSp>
          <p:nvGrpSpPr>
            <p:cNvPr id="19" name="Group 16"/>
            <p:cNvGrpSpPr>
              <a:grpSpLocks/>
            </p:cNvGrpSpPr>
            <p:nvPr/>
          </p:nvGrpSpPr>
          <p:grpSpPr bwMode="auto">
            <a:xfrm>
              <a:off x="5298831" y="2225675"/>
              <a:ext cx="2331427" cy="2139950"/>
              <a:chOff x="383" y="-28"/>
              <a:chExt cx="1591" cy="1348"/>
            </a:xfrm>
          </p:grpSpPr>
          <p:sp>
            <p:nvSpPr>
              <p:cNvPr id="37" name="Rectangle 17"/>
              <p:cNvSpPr>
                <a:spLocks noChangeArrowheads="1"/>
              </p:cNvSpPr>
              <p:nvPr/>
            </p:nvSpPr>
            <p:spPr bwMode="auto">
              <a:xfrm rot="5400000">
                <a:off x="1010" y="-147"/>
                <a:ext cx="329" cy="1584"/>
              </a:xfrm>
              <a:prstGeom prst="rect">
                <a:avLst/>
              </a:prstGeom>
              <a:gradFill rotWithShape="0">
                <a:gsLst>
                  <a:gs pos="0">
                    <a:srgbClr val="FF0000"/>
                  </a:gs>
                  <a:gs pos="100000">
                    <a:schemeClr val="bg2"/>
                  </a:gs>
                </a:gsLst>
                <a:lin ang="0" scaled="1"/>
              </a:gradFill>
              <a:ln w="25400">
                <a:solidFill>
                  <a:schemeClr val="tx1"/>
                </a:solidFill>
                <a:miter lim="800000"/>
                <a:headEnd/>
                <a:tailEnd/>
              </a:ln>
            </p:spPr>
            <p:txBody>
              <a:bodyPr wrap="none" anchor="ctr"/>
              <a:lstStyle/>
              <a:p>
                <a:endParaRPr lang="zh-CN" altLang="en-US"/>
              </a:p>
            </p:txBody>
          </p:sp>
          <p:graphicFrame>
            <p:nvGraphicFramePr>
              <p:cNvPr id="38" name="Object 19"/>
              <p:cNvGraphicFramePr>
                <a:graphicFrameLocks noChangeAspect="1"/>
              </p:cNvGraphicFramePr>
              <p:nvPr/>
            </p:nvGraphicFramePr>
            <p:xfrm>
              <a:off x="384" y="816"/>
              <a:ext cx="486" cy="504"/>
            </p:xfrm>
            <a:graphic>
              <a:graphicData uri="http://schemas.openxmlformats.org/presentationml/2006/ole">
                <mc:AlternateContent xmlns:mc="http://schemas.openxmlformats.org/markup-compatibility/2006">
                  <mc:Choice xmlns:v="urn:schemas-microsoft-com:vml" Requires="v">
                    <p:oleObj spid="_x0000_s9309" r:id="rId5" imgW="771429" imgH="800212" progId="Paint.Picture">
                      <p:embed/>
                    </p:oleObj>
                  </mc:Choice>
                  <mc:Fallback>
                    <p:oleObj r:id="rId5" imgW="771429" imgH="80021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816"/>
                            <a:ext cx="486" cy="5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0"/>
              <p:cNvGraphicFramePr>
                <a:graphicFrameLocks noChangeAspect="1"/>
              </p:cNvGraphicFramePr>
              <p:nvPr/>
            </p:nvGraphicFramePr>
            <p:xfrm>
              <a:off x="1536" y="-28"/>
              <a:ext cx="438" cy="504"/>
            </p:xfrm>
            <a:graphic>
              <a:graphicData uri="http://schemas.openxmlformats.org/presentationml/2006/ole">
                <mc:AlternateContent xmlns:mc="http://schemas.openxmlformats.org/markup-compatibility/2006">
                  <mc:Choice xmlns:v="urn:schemas-microsoft-com:vml" Requires="v">
                    <p:oleObj spid="_x0000_s9310" r:id="rId7" imgW="695238" imgH="800212" progId="Paint.Picture">
                      <p:embed/>
                    </p:oleObj>
                  </mc:Choice>
                  <mc:Fallback>
                    <p:oleObj r:id="rId7" imgW="695238" imgH="800212"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28"/>
                            <a:ext cx="438" cy="5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 name="组合 19"/>
            <p:cNvGrpSpPr/>
            <p:nvPr/>
          </p:nvGrpSpPr>
          <p:grpSpPr>
            <a:xfrm>
              <a:off x="1485900" y="2143125"/>
              <a:ext cx="1899138" cy="2214563"/>
              <a:chOff x="1485900" y="2143125"/>
              <a:chExt cx="1899138" cy="2214563"/>
            </a:xfrm>
          </p:grpSpPr>
          <p:grpSp>
            <p:nvGrpSpPr>
              <p:cNvPr id="27" name="组合 22"/>
              <p:cNvGrpSpPr>
                <a:grpSpLocks/>
              </p:cNvGrpSpPr>
              <p:nvPr/>
            </p:nvGrpSpPr>
            <p:grpSpPr bwMode="auto">
              <a:xfrm>
                <a:off x="1485900" y="3824288"/>
                <a:ext cx="1899138" cy="533400"/>
                <a:chOff x="1609716" y="3824294"/>
                <a:chExt cx="2057400" cy="533400"/>
              </a:xfrm>
            </p:grpSpPr>
            <p:sp>
              <p:nvSpPr>
                <p:cNvPr id="34" name="Rectangle 10"/>
                <p:cNvSpPr>
                  <a:spLocks noChangeArrowheads="1"/>
                </p:cNvSpPr>
                <p:nvPr/>
              </p:nvSpPr>
              <p:spPr bwMode="auto">
                <a:xfrm rot="5400000">
                  <a:off x="2377272" y="3056738"/>
                  <a:ext cx="522288" cy="2057400"/>
                </a:xfrm>
                <a:prstGeom prst="rect">
                  <a:avLst/>
                </a:prstGeom>
                <a:solidFill>
                  <a:srgbClr val="FF3300"/>
                </a:solidFill>
                <a:ln w="25400">
                  <a:solidFill>
                    <a:schemeClr val="tx1"/>
                  </a:solidFill>
                  <a:miter lim="800000"/>
                  <a:headEnd/>
                  <a:tailEnd/>
                </a:ln>
              </p:spPr>
              <p:txBody>
                <a:bodyPr wrap="none" anchor="ctr"/>
                <a:lstStyle/>
                <a:p>
                  <a:endParaRPr lang="zh-CN" altLang="en-US"/>
                </a:p>
              </p:txBody>
            </p:sp>
            <p:sp>
              <p:nvSpPr>
                <p:cNvPr id="35" name="Rectangle 11"/>
                <p:cNvSpPr>
                  <a:spLocks noChangeArrowheads="1"/>
                </p:cNvSpPr>
                <p:nvPr/>
              </p:nvSpPr>
              <p:spPr bwMode="auto">
                <a:xfrm rot="5400000">
                  <a:off x="2371716" y="3062294"/>
                  <a:ext cx="533400" cy="2057400"/>
                </a:xfrm>
                <a:prstGeom prst="rect">
                  <a:avLst/>
                </a:prstGeom>
                <a:solidFill>
                  <a:srgbClr val="C0C0C0">
                    <a:alpha val="50195"/>
                  </a:srgbClr>
                </a:solidFill>
                <a:ln w="25400">
                  <a:solidFill>
                    <a:schemeClr val="tx1"/>
                  </a:solidFill>
                  <a:miter lim="800000"/>
                  <a:headEnd/>
                  <a:tailEnd/>
                </a:ln>
              </p:spPr>
              <p:txBody>
                <a:bodyPr wrap="none" anchor="ctr"/>
                <a:lstStyle/>
                <a:p>
                  <a:endParaRPr lang="zh-CN" altLang="en-US"/>
                </a:p>
              </p:txBody>
            </p:sp>
          </p:grpSp>
          <p:grpSp>
            <p:nvGrpSpPr>
              <p:cNvPr id="28" name="组合 23"/>
              <p:cNvGrpSpPr>
                <a:grpSpLocks/>
              </p:cNvGrpSpPr>
              <p:nvPr/>
            </p:nvGrpSpPr>
            <p:grpSpPr bwMode="auto">
              <a:xfrm>
                <a:off x="1485900" y="2143125"/>
                <a:ext cx="1899138" cy="1022350"/>
                <a:chOff x="1609716" y="2143125"/>
                <a:chExt cx="2057400" cy="1022345"/>
              </a:xfrm>
            </p:grpSpPr>
            <p:sp>
              <p:nvSpPr>
                <p:cNvPr id="31" name="Rectangle 9"/>
                <p:cNvSpPr>
                  <a:spLocks noChangeArrowheads="1"/>
                </p:cNvSpPr>
                <p:nvPr/>
              </p:nvSpPr>
              <p:spPr bwMode="auto">
                <a:xfrm rot="5400000">
                  <a:off x="2377272" y="1875626"/>
                  <a:ext cx="522288" cy="2057400"/>
                </a:xfrm>
                <a:prstGeom prst="rect">
                  <a:avLst/>
                </a:prstGeom>
                <a:gradFill rotWithShape="0">
                  <a:gsLst>
                    <a:gs pos="0">
                      <a:srgbClr val="FF0000"/>
                    </a:gs>
                    <a:gs pos="100000">
                      <a:schemeClr val="bg2"/>
                    </a:gs>
                  </a:gsLst>
                  <a:lin ang="0" scaled="1"/>
                </a:gradFill>
                <a:ln w="25400">
                  <a:solidFill>
                    <a:schemeClr val="tx1"/>
                  </a:solidFill>
                  <a:miter lim="800000"/>
                  <a:headEnd/>
                  <a:tailEnd/>
                </a:ln>
              </p:spPr>
              <p:txBody>
                <a:bodyPr wrap="none" anchor="ctr"/>
                <a:lstStyle/>
                <a:p>
                  <a:endParaRPr lang="zh-CN" altLang="en-US"/>
                </a:p>
              </p:txBody>
            </p:sp>
            <p:sp>
              <p:nvSpPr>
                <p:cNvPr id="32" name="Text Box 12"/>
                <p:cNvSpPr txBox="1">
                  <a:spLocks noChangeArrowheads="1"/>
                </p:cNvSpPr>
                <p:nvPr/>
              </p:nvSpPr>
              <p:spPr bwMode="auto">
                <a:xfrm>
                  <a:off x="2992438" y="2143125"/>
                  <a:ext cx="665162" cy="457200"/>
                </a:xfrm>
                <a:prstGeom prst="rect">
                  <a:avLst/>
                </a:prstGeom>
                <a:noFill/>
                <a:ln w="9525">
                  <a:noFill/>
                  <a:miter lim="800000"/>
                  <a:headEnd/>
                  <a:tailEnd/>
                </a:ln>
              </p:spPr>
              <p:txBody>
                <a:bodyPr>
                  <a:spAutoFit/>
                </a:bodyPr>
                <a:lstStyle/>
                <a:p>
                  <a:pPr>
                    <a:spcBef>
                      <a:spcPct val="50000"/>
                    </a:spcBef>
                  </a:pPr>
                  <a:r>
                    <a:rPr lang="zh-CN" altLang="en-US" sz="2400">
                      <a:solidFill>
                        <a:schemeClr val="tx1"/>
                      </a:solidFill>
                      <a:latin typeface="Times New Roman" pitchFamily="18" charset="0"/>
                      <a:ea typeface="楷体_GB2312" pitchFamily="49" charset="-122"/>
                    </a:rPr>
                    <a:t>冷</a:t>
                  </a:r>
                </a:p>
              </p:txBody>
            </p:sp>
            <p:sp>
              <p:nvSpPr>
                <p:cNvPr id="33" name="Text Box 13"/>
                <p:cNvSpPr txBox="1">
                  <a:spLocks noChangeArrowheads="1"/>
                </p:cNvSpPr>
                <p:nvPr/>
              </p:nvSpPr>
              <p:spPr bwMode="auto">
                <a:xfrm>
                  <a:off x="1849438" y="2143125"/>
                  <a:ext cx="665162" cy="457200"/>
                </a:xfrm>
                <a:prstGeom prst="rect">
                  <a:avLst/>
                </a:prstGeom>
                <a:noFill/>
                <a:ln w="9525">
                  <a:noFill/>
                  <a:miter lim="800000"/>
                  <a:headEnd/>
                  <a:tailEnd/>
                </a:ln>
              </p:spPr>
              <p:txBody>
                <a:bodyPr>
                  <a:spAutoFit/>
                </a:bodyPr>
                <a:lstStyle/>
                <a:p>
                  <a:pPr>
                    <a:spcBef>
                      <a:spcPct val="50000"/>
                    </a:spcBef>
                  </a:pPr>
                  <a:r>
                    <a:rPr lang="zh-CN" altLang="en-US" sz="2400">
                      <a:solidFill>
                        <a:schemeClr val="tx1"/>
                      </a:solidFill>
                      <a:latin typeface="Times New Roman" pitchFamily="18" charset="0"/>
                      <a:ea typeface="楷体_GB2312" pitchFamily="49" charset="-122"/>
                    </a:rPr>
                    <a:t>热</a:t>
                  </a:r>
                </a:p>
              </p:txBody>
            </p:sp>
          </p:grpSp>
          <p:sp>
            <p:nvSpPr>
              <p:cNvPr id="29" name="下箭头 28"/>
              <p:cNvSpPr/>
              <p:nvPr/>
            </p:nvSpPr>
            <p:spPr bwMode="auto">
              <a:xfrm>
                <a:off x="1934308" y="3319463"/>
                <a:ext cx="923192" cy="490776"/>
              </a:xfrm>
              <a:prstGeom prst="down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spAutoFit/>
              </a:bodyPr>
              <a:lstStyle/>
              <a:p>
                <a:pPr>
                  <a:defRPr/>
                </a:pPr>
                <a:endParaRPr lang="zh-CN" altLang="en-US"/>
              </a:p>
            </p:txBody>
          </p:sp>
        </p:grpSp>
        <p:grpSp>
          <p:nvGrpSpPr>
            <p:cNvPr id="21" name="组合 31"/>
            <p:cNvGrpSpPr>
              <a:grpSpLocks/>
            </p:cNvGrpSpPr>
            <p:nvPr/>
          </p:nvGrpSpPr>
          <p:grpSpPr bwMode="auto">
            <a:xfrm>
              <a:off x="3840774" y="3094038"/>
              <a:ext cx="731226" cy="500062"/>
              <a:chOff x="4160292" y="3093326"/>
              <a:chExt cx="792708" cy="500066"/>
            </a:xfrm>
          </p:grpSpPr>
          <p:cxnSp>
            <p:nvCxnSpPr>
              <p:cNvPr id="22" name="直接连接符 25"/>
              <p:cNvCxnSpPr>
                <a:cxnSpLocks noChangeShapeType="1"/>
              </p:cNvCxnSpPr>
              <p:nvPr/>
            </p:nvCxnSpPr>
            <p:spPr bwMode="auto">
              <a:xfrm>
                <a:off x="4167182" y="3214686"/>
                <a:ext cx="785818" cy="1588"/>
              </a:xfrm>
              <a:prstGeom prst="line">
                <a:avLst/>
              </a:prstGeom>
              <a:noFill/>
              <a:ln w="25400" algn="ctr">
                <a:solidFill>
                  <a:schemeClr val="tx1"/>
                </a:solidFill>
                <a:round/>
                <a:headEnd/>
                <a:tailEnd/>
              </a:ln>
            </p:spPr>
          </p:cxnSp>
          <p:cxnSp>
            <p:nvCxnSpPr>
              <p:cNvPr id="25" name="直接连接符 26"/>
              <p:cNvCxnSpPr>
                <a:cxnSpLocks noChangeShapeType="1"/>
              </p:cNvCxnSpPr>
              <p:nvPr/>
            </p:nvCxnSpPr>
            <p:spPr bwMode="auto">
              <a:xfrm>
                <a:off x="4160292" y="3498850"/>
                <a:ext cx="785818" cy="1588"/>
              </a:xfrm>
              <a:prstGeom prst="line">
                <a:avLst/>
              </a:prstGeom>
              <a:noFill/>
              <a:ln w="25400" algn="ctr">
                <a:solidFill>
                  <a:schemeClr val="tx1"/>
                </a:solidFill>
                <a:round/>
                <a:headEnd/>
                <a:tailEnd/>
              </a:ln>
            </p:spPr>
          </p:cxnSp>
          <p:cxnSp>
            <p:nvCxnSpPr>
              <p:cNvPr id="26" name="直接连接符 28"/>
              <p:cNvCxnSpPr>
                <a:cxnSpLocks noChangeShapeType="1"/>
              </p:cNvCxnSpPr>
              <p:nvPr/>
            </p:nvCxnSpPr>
            <p:spPr bwMode="auto">
              <a:xfrm>
                <a:off x="4273916" y="3093326"/>
                <a:ext cx="571504" cy="500066"/>
              </a:xfrm>
              <a:prstGeom prst="line">
                <a:avLst/>
              </a:prstGeom>
              <a:noFill/>
              <a:ln w="25400" algn="ctr">
                <a:solidFill>
                  <a:schemeClr val="tx1"/>
                </a:solidFill>
                <a:round/>
                <a:headEnd/>
                <a:tailEnd/>
              </a:ln>
            </p:spPr>
          </p:cxnSp>
        </p:grpSp>
      </p:grpSp>
      <p:grpSp>
        <p:nvGrpSpPr>
          <p:cNvPr id="40" name="组合 39"/>
          <p:cNvGrpSpPr/>
          <p:nvPr/>
        </p:nvGrpSpPr>
        <p:grpSpPr>
          <a:xfrm>
            <a:off x="1823555" y="1341438"/>
            <a:ext cx="5806433" cy="461665"/>
            <a:chOff x="1239715" y="1341438"/>
            <a:chExt cx="5806433" cy="461665"/>
          </a:xfrm>
        </p:grpSpPr>
        <p:sp>
          <p:nvSpPr>
            <p:cNvPr id="41" name="Text Box 5"/>
            <p:cNvSpPr txBox="1">
              <a:spLocks noChangeArrowheads="1"/>
            </p:cNvSpPr>
            <p:nvPr/>
          </p:nvSpPr>
          <p:spPr bwMode="auto">
            <a:xfrm>
              <a:off x="1239715" y="1341438"/>
              <a:ext cx="1336431" cy="461665"/>
            </a:xfrm>
            <a:prstGeom prst="rect">
              <a:avLst/>
            </a:prstGeom>
            <a:noFill/>
            <a:ln w="9525">
              <a:noFill/>
              <a:miter lim="800000"/>
              <a:headEnd/>
              <a:tailEnd/>
            </a:ln>
          </p:spPr>
          <p:txBody>
            <a:bodyPr>
              <a:spAutoFit/>
            </a:bodyPr>
            <a:lstStyle/>
            <a:p>
              <a:pPr>
                <a:spcBef>
                  <a:spcPct val="50000"/>
                </a:spcBef>
              </a:pPr>
              <a:r>
                <a:rPr lang="zh-CN" altLang="en-US" sz="2400" b="1" dirty="0">
                  <a:solidFill>
                    <a:srgbClr val="0000FF"/>
                  </a:solidFill>
                  <a:latin typeface="楷体_GB2312" pitchFamily="49" charset="-122"/>
                  <a:ea typeface="楷体_GB2312" pitchFamily="49" charset="-122"/>
                </a:rPr>
                <a:t>平衡态</a:t>
              </a:r>
            </a:p>
          </p:txBody>
        </p:sp>
        <p:sp>
          <p:nvSpPr>
            <p:cNvPr id="42" name="Rectangle 14"/>
            <p:cNvSpPr>
              <a:spLocks noChangeArrowheads="1"/>
            </p:cNvSpPr>
            <p:nvPr/>
          </p:nvSpPr>
          <p:spPr bwMode="auto">
            <a:xfrm>
              <a:off x="5933343" y="1341438"/>
              <a:ext cx="1112805" cy="461665"/>
            </a:xfrm>
            <a:prstGeom prst="rect">
              <a:avLst/>
            </a:prstGeom>
            <a:noFill/>
            <a:ln w="9525">
              <a:noFill/>
              <a:miter lim="800000"/>
              <a:headEnd/>
              <a:tailEnd/>
            </a:ln>
          </p:spPr>
          <p:txBody>
            <a:bodyPr wrap="none">
              <a:spAutoFit/>
            </a:bodyPr>
            <a:lstStyle/>
            <a:p>
              <a:r>
                <a:rPr lang="zh-CN" altLang="en-US" sz="2400" b="1" dirty="0">
                  <a:solidFill>
                    <a:schemeClr val="accent2"/>
                  </a:solidFill>
                  <a:latin typeface="Times New Roman" pitchFamily="18" charset="0"/>
                  <a:ea typeface="楷体_GB2312" pitchFamily="49" charset="-122"/>
                </a:rPr>
                <a:t>稳定态</a:t>
              </a:r>
            </a:p>
          </p:txBody>
        </p:sp>
      </p:grpSp>
      <p:sp>
        <p:nvSpPr>
          <p:cNvPr id="43" name="Rectangle 8"/>
          <p:cNvSpPr>
            <a:spLocks noChangeArrowheads="1"/>
          </p:cNvSpPr>
          <p:nvPr/>
        </p:nvSpPr>
        <p:spPr bwMode="auto">
          <a:xfrm>
            <a:off x="287948" y="5207347"/>
            <a:ext cx="8568104" cy="461665"/>
          </a:xfrm>
          <a:prstGeom prst="rect">
            <a:avLst/>
          </a:prstGeom>
          <a:solidFill>
            <a:schemeClr val="bg1"/>
          </a:solidFill>
          <a:ln w="9525">
            <a:noFill/>
            <a:miter lim="800000"/>
            <a:headEnd/>
            <a:tailEnd/>
          </a:ln>
          <a:effectLst/>
        </p:spPr>
        <p:txBody>
          <a:bodyPr wrap="square">
            <a:spAutoFit/>
          </a:bodyPr>
          <a:lstStyle/>
          <a:p>
            <a:pPr>
              <a:spcBef>
                <a:spcPct val="50000"/>
              </a:spcBef>
              <a:defRPr/>
            </a:pPr>
            <a:r>
              <a:rPr lang="zh-CN" sz="2400" dirty="0">
                <a:latin typeface="黑体" panose="02010609060101010101" pitchFamily="49" charset="-122"/>
                <a:ea typeface="黑体" panose="02010609060101010101" pitchFamily="49" charset="-122"/>
              </a:rPr>
              <a:t>稳</a:t>
            </a:r>
            <a:r>
              <a:rPr lang="zh-CN" altLang="en-US" sz="2400" dirty="0">
                <a:latin typeface="黑体" panose="02010609060101010101" pitchFamily="49" charset="-122"/>
                <a:ea typeface="黑体" panose="02010609060101010101" pitchFamily="49" charset="-122"/>
              </a:rPr>
              <a:t>定</a:t>
            </a:r>
            <a:r>
              <a:rPr lang="zh-CN" sz="2400" dirty="0">
                <a:latin typeface="黑体" panose="02010609060101010101" pitchFamily="49" charset="-122"/>
                <a:ea typeface="黑体" panose="02010609060101010101" pitchFamily="49" charset="-122"/>
              </a:rPr>
              <a:t>态：有热流或粒子流，各处宏观性质不随时间变化的</a:t>
            </a:r>
            <a:r>
              <a:rPr lang="zh-CN" sz="2400" dirty="0" smtClean="0">
                <a:latin typeface="黑体" panose="02010609060101010101" pitchFamily="49" charset="-122"/>
                <a:ea typeface="黑体" panose="02010609060101010101" pitchFamily="49" charset="-122"/>
              </a:rPr>
              <a:t>状态</a:t>
            </a:r>
            <a:r>
              <a:rPr lang="zh-CN" altLang="en-US" dirty="0">
                <a:latin typeface="+mn-ea"/>
              </a:rPr>
              <a:t>。</a:t>
            </a:r>
            <a:endParaRPr lang="zh-CN" dirty="0">
              <a:latin typeface="+mn-ea"/>
            </a:endParaRPr>
          </a:p>
        </p:txBody>
      </p:sp>
    </p:spTree>
    <p:extLst>
      <p:ext uri="{BB962C8B-B14F-4D97-AF65-F5344CB8AC3E}">
        <p14:creationId xmlns:p14="http://schemas.microsoft.com/office/powerpoint/2010/main" val="162886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4150"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sp>
        <p:nvSpPr>
          <p:cNvPr id="22" name="TextBox 21"/>
          <p:cNvSpPr txBox="1"/>
          <p:nvPr/>
        </p:nvSpPr>
        <p:spPr>
          <a:xfrm>
            <a:off x="323528" y="70376"/>
            <a:ext cx="3528392" cy="523220"/>
          </a:xfrm>
          <a:prstGeom prst="rect">
            <a:avLst/>
          </a:prstGeom>
          <a:noFill/>
        </p:spPr>
        <p:txBody>
          <a:bodyPr wrap="square" rtlCol="0">
            <a:spAutoFit/>
          </a:bodyPr>
          <a:lstStyle/>
          <a:p>
            <a:endParaRPr lang="zh-CN" altLang="en-US" sz="2800" b="1" dirty="0">
              <a:solidFill>
                <a:schemeClr val="bg1"/>
              </a:solidFill>
            </a:endParaRPr>
          </a:p>
        </p:txBody>
      </p:sp>
      <p:grpSp>
        <p:nvGrpSpPr>
          <p:cNvPr id="32" name="组合 31"/>
          <p:cNvGrpSpPr/>
          <p:nvPr/>
        </p:nvGrpSpPr>
        <p:grpSpPr>
          <a:xfrm>
            <a:off x="481904" y="1628800"/>
            <a:ext cx="8338568" cy="3456384"/>
            <a:chOff x="481904" y="1988840"/>
            <a:chExt cx="7682937" cy="2719080"/>
          </a:xfrm>
        </p:grpSpPr>
        <p:grpSp>
          <p:nvGrpSpPr>
            <p:cNvPr id="25" name="组合 24"/>
            <p:cNvGrpSpPr/>
            <p:nvPr/>
          </p:nvGrpSpPr>
          <p:grpSpPr>
            <a:xfrm>
              <a:off x="545988" y="1988840"/>
              <a:ext cx="5826212" cy="430085"/>
              <a:chOff x="545988" y="1988840"/>
              <a:chExt cx="5826212" cy="430085"/>
            </a:xfrm>
          </p:grpSpPr>
          <p:sp>
            <p:nvSpPr>
              <p:cNvPr id="16" name="Freeform 18"/>
              <p:cNvSpPr>
                <a:spLocks noEditPoints="1"/>
              </p:cNvSpPr>
              <p:nvPr/>
            </p:nvSpPr>
            <p:spPr bwMode="black">
              <a:xfrm>
                <a:off x="545988" y="1988840"/>
                <a:ext cx="510490" cy="430085"/>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solidFill>
              <a:ln>
                <a:noFill/>
              </a:ln>
            </p:spPr>
            <p:txBody>
              <a:bodyPr vert="horz" wrap="square" lIns="61735" tIns="30867" rIns="61735" bIns="30867" numCol="1" anchor="t" anchorCtr="0" compatLnSpc="1"/>
              <a:lstStyle/>
              <a:p>
                <a:endParaRPr lang="en-US" sz="1200">
                  <a:latin typeface="微软雅黑" panose="020B0503020204020204" pitchFamily="34" charset="-122"/>
                  <a:ea typeface="微软雅黑" panose="020B0503020204020204" pitchFamily="34" charset="-122"/>
                </a:endParaRPr>
              </a:p>
            </p:txBody>
          </p:sp>
          <p:sp>
            <p:nvSpPr>
              <p:cNvPr id="2" name="矩形 1"/>
              <p:cNvSpPr/>
              <p:nvPr/>
            </p:nvSpPr>
            <p:spPr>
              <a:xfrm>
                <a:off x="836734" y="1988840"/>
                <a:ext cx="5535466" cy="400110"/>
              </a:xfrm>
              <a:prstGeom prst="rect">
                <a:avLst/>
              </a:prstGeom>
            </p:spPr>
            <p:txBody>
              <a:bodyPr wrap="square">
                <a:spAutoFit/>
              </a:bodyPr>
              <a:lstStyle/>
              <a:p>
                <a:r>
                  <a:rPr lang="zh-CN" altLang="en-US" sz="2000" b="1" dirty="0" smtClean="0">
                    <a:solidFill>
                      <a:srgbClr val="000000"/>
                    </a:solidFill>
                    <a:latin typeface="宋体" charset="-122"/>
                    <a:ea typeface="宋体" charset="-122"/>
                  </a:rPr>
                  <a:t>  </a:t>
                </a:r>
                <a:r>
                  <a:rPr lang="zh-CN" altLang="en-US" sz="2000" b="1" dirty="0" smtClean="0">
                    <a:solidFill>
                      <a:srgbClr val="C00000"/>
                    </a:solidFill>
                    <a:latin typeface="宋体" charset="-122"/>
                    <a:ea typeface="宋体" charset="-122"/>
                  </a:rPr>
                  <a:t>热平衡</a:t>
                </a:r>
                <a:r>
                  <a:rPr lang="zh-CN" altLang="en-US" sz="2000" dirty="0" smtClean="0">
                    <a:solidFill>
                      <a:srgbClr val="000000"/>
                    </a:solidFill>
                    <a:latin typeface="宋体" charset="-122"/>
                    <a:ea typeface="宋体" charset="-122"/>
                  </a:rPr>
                  <a:t>（无热流，系统的各个部分温度相等</a:t>
                </a:r>
                <a:r>
                  <a:rPr lang="zh-CN" altLang="en-US" dirty="0" smtClean="0">
                    <a:solidFill>
                      <a:srgbClr val="000000"/>
                    </a:solidFill>
                    <a:latin typeface="宋体" charset="-122"/>
                    <a:ea typeface="宋体" charset="-122"/>
                  </a:rPr>
                  <a:t>） </a:t>
                </a:r>
                <a:endParaRPr lang="zh-CN" altLang="en-US" dirty="0"/>
              </a:p>
            </p:txBody>
          </p:sp>
        </p:grpSp>
        <p:grpSp>
          <p:nvGrpSpPr>
            <p:cNvPr id="26" name="组合 25"/>
            <p:cNvGrpSpPr/>
            <p:nvPr/>
          </p:nvGrpSpPr>
          <p:grpSpPr>
            <a:xfrm>
              <a:off x="538490" y="2545179"/>
              <a:ext cx="7402891" cy="441245"/>
              <a:chOff x="538490" y="2545179"/>
              <a:chExt cx="7402891" cy="441245"/>
            </a:xfrm>
          </p:grpSpPr>
          <p:sp>
            <p:nvSpPr>
              <p:cNvPr id="19" name="Text Box 20"/>
              <p:cNvSpPr txBox="1">
                <a:spLocks noChangeArrowheads="1"/>
              </p:cNvSpPr>
              <p:nvPr/>
            </p:nvSpPr>
            <p:spPr bwMode="auto">
              <a:xfrm>
                <a:off x="792341" y="2586314"/>
                <a:ext cx="7149040" cy="400110"/>
              </a:xfrm>
              <a:prstGeom prst="rect">
                <a:avLst/>
              </a:prstGeom>
              <a:noFill/>
              <a:ln w="9525">
                <a:noFill/>
                <a:miter lim="800000"/>
                <a:headEnd/>
                <a:tailEnd/>
              </a:ln>
            </p:spPr>
            <p:txBody>
              <a:bodyPr wrap="square">
                <a:spAutoFit/>
              </a:bodyPr>
              <a:lstStyle/>
              <a:p>
                <a:pPr marL="1704975" indent="-1704975" eaLnBrk="0" hangingPunct="0"/>
                <a:r>
                  <a:rPr kumimoji="1" lang="zh-CN" altLang="en-US" sz="2000" b="1" dirty="0" smtClean="0">
                    <a:solidFill>
                      <a:schemeClr val="tx1"/>
                    </a:solidFill>
                    <a:latin typeface="Times New Roman" pitchFamily="18" charset="0"/>
                    <a:ea typeface="宋体" charset="-122"/>
                  </a:rPr>
                  <a:t>     </a:t>
                </a:r>
                <a:r>
                  <a:rPr kumimoji="1" lang="zh-CN" altLang="en-US" sz="2000" b="1" dirty="0" smtClean="0">
                    <a:solidFill>
                      <a:srgbClr val="C00000"/>
                    </a:solidFill>
                    <a:latin typeface="Times New Roman" pitchFamily="18" charset="0"/>
                    <a:ea typeface="宋体" charset="-122"/>
                  </a:rPr>
                  <a:t>力学</a:t>
                </a:r>
                <a:r>
                  <a:rPr kumimoji="1" lang="zh-CN" altLang="en-US" sz="2000" b="1" dirty="0">
                    <a:solidFill>
                      <a:srgbClr val="C00000"/>
                    </a:solidFill>
                    <a:latin typeface="Times New Roman" pitchFamily="18" charset="0"/>
                    <a:ea typeface="宋体" charset="-122"/>
                  </a:rPr>
                  <a:t>平衡 </a:t>
                </a:r>
                <a:r>
                  <a:rPr kumimoji="1" lang="en-US" altLang="zh-CN" sz="2000" dirty="0">
                    <a:solidFill>
                      <a:schemeClr val="tx1"/>
                    </a:solidFill>
                    <a:latin typeface="Times New Roman" pitchFamily="18" charset="0"/>
                    <a:ea typeface="宋体" charset="-122"/>
                  </a:rPr>
                  <a:t>(</a:t>
                </a:r>
                <a:r>
                  <a:rPr kumimoji="1" lang="zh-CN" altLang="en-US" sz="2000" dirty="0">
                    <a:solidFill>
                      <a:schemeClr val="tx1"/>
                    </a:solidFill>
                    <a:latin typeface="Times New Roman" pitchFamily="18" charset="0"/>
                    <a:ea typeface="宋体" charset="-122"/>
                  </a:rPr>
                  <a:t>无粒子流</a:t>
                </a:r>
                <a:r>
                  <a:rPr kumimoji="1" lang="en-US" altLang="zh-CN" sz="2000" dirty="0">
                    <a:solidFill>
                      <a:schemeClr val="tx1"/>
                    </a:solidFill>
                    <a:latin typeface="Times New Roman" pitchFamily="18" charset="0"/>
                    <a:ea typeface="宋体" charset="-122"/>
                  </a:rPr>
                  <a:t>,</a:t>
                </a:r>
                <a:r>
                  <a:rPr kumimoji="1" lang="zh-CN" altLang="en-US" sz="2000" dirty="0">
                    <a:solidFill>
                      <a:schemeClr val="tx1"/>
                    </a:solidFill>
                    <a:latin typeface="Times New Roman" pitchFamily="18" charset="0"/>
                    <a:ea typeface="宋体" charset="-122"/>
                  </a:rPr>
                  <a:t>系统各部分之间没有不平衡的力存在 </a:t>
                </a:r>
                <a:r>
                  <a:rPr kumimoji="1" lang="en-US" altLang="zh-CN" sz="2000" dirty="0">
                    <a:solidFill>
                      <a:schemeClr val="tx1"/>
                    </a:solidFill>
                    <a:latin typeface="Times New Roman" pitchFamily="18" charset="0"/>
                    <a:ea typeface="宋体" charset="-122"/>
                  </a:rPr>
                  <a:t>)</a:t>
                </a:r>
              </a:p>
            </p:txBody>
          </p:sp>
          <p:sp>
            <p:nvSpPr>
              <p:cNvPr id="23" name="Freeform 34"/>
              <p:cNvSpPr>
                <a:spLocks noEditPoints="1"/>
              </p:cNvSpPr>
              <p:nvPr/>
            </p:nvSpPr>
            <p:spPr bwMode="auto">
              <a:xfrm>
                <a:off x="538490" y="2545179"/>
                <a:ext cx="507701" cy="441245"/>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tx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81904" y="3260561"/>
              <a:ext cx="7682937" cy="1447359"/>
              <a:chOff x="481904" y="3260561"/>
              <a:chExt cx="7682937" cy="1447359"/>
            </a:xfrm>
          </p:grpSpPr>
          <p:sp>
            <p:nvSpPr>
              <p:cNvPr id="24" name="TextBox 23"/>
              <p:cNvSpPr txBox="1"/>
              <p:nvPr/>
            </p:nvSpPr>
            <p:spPr>
              <a:xfrm>
                <a:off x="1072537" y="4307810"/>
                <a:ext cx="7092304" cy="400110"/>
              </a:xfrm>
              <a:prstGeom prst="rect">
                <a:avLst/>
              </a:prstGeom>
              <a:noFill/>
            </p:spPr>
            <p:txBody>
              <a:bodyPr wrap="square" rtlCol="0">
                <a:spAutoFit/>
              </a:bodyPr>
              <a:lstStyle/>
              <a:p>
                <a:r>
                  <a:rPr lang="zh-CN" altLang="en-US" sz="2000" b="1" dirty="0" smtClean="0">
                    <a:solidFill>
                      <a:srgbClr val="C00000"/>
                    </a:solidFill>
                  </a:rPr>
                  <a:t>相平衡</a:t>
                </a:r>
                <a:r>
                  <a:rPr lang="zh-CN" altLang="en-US" sz="2000" dirty="0" smtClean="0"/>
                  <a:t>（当系统不止一相时，物质在各相之间的分布达到平衡）</a:t>
                </a:r>
                <a:endParaRPr lang="zh-CN" altLang="en-US" sz="2000" dirty="0"/>
              </a:p>
            </p:txBody>
          </p:sp>
          <p:grpSp>
            <p:nvGrpSpPr>
              <p:cNvPr id="29" name="组合 28"/>
              <p:cNvGrpSpPr/>
              <p:nvPr/>
            </p:nvGrpSpPr>
            <p:grpSpPr>
              <a:xfrm>
                <a:off x="481904" y="3260561"/>
                <a:ext cx="7359385" cy="707886"/>
                <a:chOff x="481904" y="3260561"/>
                <a:chExt cx="7359385" cy="707886"/>
              </a:xfrm>
            </p:grpSpPr>
            <p:sp>
              <p:nvSpPr>
                <p:cNvPr id="20" name="TextBox 19"/>
                <p:cNvSpPr txBox="1"/>
                <p:nvPr/>
              </p:nvSpPr>
              <p:spPr>
                <a:xfrm>
                  <a:off x="1072537" y="3260561"/>
                  <a:ext cx="6768752" cy="707886"/>
                </a:xfrm>
                <a:prstGeom prst="rect">
                  <a:avLst/>
                </a:prstGeom>
                <a:noFill/>
              </p:spPr>
              <p:txBody>
                <a:bodyPr wrap="square" rtlCol="0">
                  <a:spAutoFit/>
                </a:bodyPr>
                <a:lstStyle/>
                <a:p>
                  <a:r>
                    <a:rPr lang="zh-CN" altLang="en-US" sz="2000" b="1" dirty="0" smtClean="0">
                      <a:solidFill>
                        <a:srgbClr val="C00000"/>
                      </a:solidFill>
                    </a:rPr>
                    <a:t>化学平衡</a:t>
                  </a:r>
                  <a:r>
                    <a:rPr lang="zh-CN" altLang="en-US" sz="2000" dirty="0" smtClean="0"/>
                    <a:t>（当各物质之间有化学反应时，达到平衡后，系统的组成不随时间而改变）</a:t>
                  </a:r>
                  <a:endParaRPr lang="zh-CN" altLang="en-US" sz="2000" dirty="0"/>
                </a:p>
              </p:txBody>
            </p:sp>
            <p:sp>
              <p:nvSpPr>
                <p:cNvPr id="27" name="Freeform 23"/>
                <p:cNvSpPr>
                  <a:spLocks noEditPoints="1"/>
                </p:cNvSpPr>
                <p:nvPr/>
              </p:nvSpPr>
              <p:spPr bwMode="auto">
                <a:xfrm>
                  <a:off x="481904" y="3260561"/>
                  <a:ext cx="564288" cy="528480"/>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微软雅黑" panose="020B0503020204020204" pitchFamily="34" charset="-122"/>
                    <a:ea typeface="微软雅黑" panose="020B0503020204020204" pitchFamily="34" charset="-122"/>
                  </a:endParaRPr>
                </a:p>
              </p:txBody>
            </p:sp>
          </p:grpSp>
          <p:sp>
            <p:nvSpPr>
              <p:cNvPr id="28" name="Freeform 15"/>
              <p:cNvSpPr>
                <a:spLocks noEditPoints="1"/>
              </p:cNvSpPr>
              <p:nvPr/>
            </p:nvSpPr>
            <p:spPr bwMode="black">
              <a:xfrm>
                <a:off x="510198" y="4162571"/>
                <a:ext cx="481405" cy="5191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ln>
            </p:spPr>
            <p:txBody>
              <a:bodyPr vert="horz" wrap="square" lIns="0" tIns="41146" rIns="82291" bIns="41146" numCol="1" anchor="t" anchorCtr="0" compatLnSpc="1"/>
              <a:lstStyle/>
              <a:p>
                <a:pPr algn="ctr"/>
                <a:endParaRPr lang="en-US" sz="1200">
                  <a:solidFill>
                    <a:schemeClr val="bg1"/>
                  </a:solidFill>
                  <a:latin typeface="微软雅黑" panose="020B0503020204020204" pitchFamily="34" charset="-122"/>
                  <a:ea typeface="微软雅黑" panose="020B0503020204020204" pitchFamily="34" charset="-122"/>
                </a:endParaRPr>
              </a:p>
            </p:txBody>
          </p:sp>
        </p:grpSp>
      </p:grpSp>
      <p:sp>
        <p:nvSpPr>
          <p:cNvPr id="33" name="TextBox 32"/>
          <p:cNvSpPr txBox="1"/>
          <p:nvPr/>
        </p:nvSpPr>
        <p:spPr>
          <a:xfrm>
            <a:off x="291094" y="65518"/>
            <a:ext cx="2311374" cy="523220"/>
          </a:xfrm>
          <a:prstGeom prst="rect">
            <a:avLst/>
          </a:prstGeom>
          <a:noFill/>
        </p:spPr>
        <p:txBody>
          <a:bodyPr wrap="square" rtlCol="0">
            <a:spAutoFit/>
          </a:bodyPr>
          <a:lstStyle/>
          <a:p>
            <a:r>
              <a:rPr lang="zh-CN" altLang="en-US" sz="2800" b="1" dirty="0" smtClean="0">
                <a:solidFill>
                  <a:schemeClr val="bg1"/>
                </a:solidFill>
              </a:rPr>
              <a:t>平衡态条件</a:t>
            </a:r>
            <a:endParaRPr lang="zh-CN" altLang="en-US" sz="2800" b="1" dirty="0">
              <a:solidFill>
                <a:schemeClr val="bg1"/>
              </a:solidFill>
            </a:endParaRPr>
          </a:p>
        </p:txBody>
      </p:sp>
    </p:spTree>
    <p:extLst>
      <p:ext uri="{BB962C8B-B14F-4D97-AF65-F5344CB8AC3E}">
        <p14:creationId xmlns:p14="http://schemas.microsoft.com/office/powerpoint/2010/main" val="276788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6197"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7" name="组合 6"/>
          <p:cNvGrpSpPr/>
          <p:nvPr/>
        </p:nvGrpSpPr>
        <p:grpSpPr>
          <a:xfrm>
            <a:off x="611560" y="1428750"/>
            <a:ext cx="7344816" cy="3164167"/>
            <a:chOff x="611560" y="1428750"/>
            <a:chExt cx="7344816" cy="3164167"/>
          </a:xfrm>
        </p:grpSpPr>
        <p:sp>
          <p:nvSpPr>
            <p:cNvPr id="15" name="Text Box 9"/>
            <p:cNvSpPr txBox="1">
              <a:spLocks noChangeArrowheads="1"/>
            </p:cNvSpPr>
            <p:nvPr/>
          </p:nvSpPr>
          <p:spPr bwMode="auto">
            <a:xfrm>
              <a:off x="952500" y="1428750"/>
              <a:ext cx="4876800" cy="584775"/>
            </a:xfrm>
            <a:prstGeom prst="rect">
              <a:avLst/>
            </a:prstGeom>
            <a:noFill/>
            <a:ln w="9525">
              <a:noFill/>
              <a:miter lim="800000"/>
              <a:headEnd/>
              <a:tailEnd/>
            </a:ln>
          </p:spPr>
          <p:txBody>
            <a:bodyPr>
              <a:spAutoFit/>
            </a:bodyPr>
            <a:lstStyle/>
            <a:p>
              <a:pPr>
                <a:spcBef>
                  <a:spcPct val="50000"/>
                </a:spcBef>
                <a:buFontTx/>
                <a:buChar char="•"/>
              </a:pPr>
              <a:r>
                <a:rPr kumimoji="1" lang="zh-CN" altLang="en-US" sz="3200" u="sng" dirty="0">
                  <a:solidFill>
                    <a:srgbClr val="000000"/>
                  </a:solidFill>
                  <a:latin typeface="黑体" panose="02010609060101010101" pitchFamily="49" charset="-122"/>
                  <a:ea typeface="黑体" panose="02010609060101010101" pitchFamily="49" charset="-122"/>
                </a:rPr>
                <a:t>平衡态是一种</a:t>
              </a:r>
              <a:r>
                <a:rPr kumimoji="1" lang="zh-CN" altLang="en-US" sz="3200" u="sng" dirty="0">
                  <a:solidFill>
                    <a:srgbClr val="C00000"/>
                  </a:solidFill>
                  <a:latin typeface="黑体" panose="02010609060101010101" pitchFamily="49" charset="-122"/>
                  <a:ea typeface="黑体" panose="02010609060101010101" pitchFamily="49" charset="-122"/>
                </a:rPr>
                <a:t>理想状态</a:t>
              </a:r>
            </a:p>
          </p:txBody>
        </p:sp>
        <p:sp>
          <p:nvSpPr>
            <p:cNvPr id="16" name="Text Box 8"/>
            <p:cNvSpPr txBox="1">
              <a:spLocks noChangeArrowheads="1"/>
            </p:cNvSpPr>
            <p:nvPr/>
          </p:nvSpPr>
          <p:spPr bwMode="auto">
            <a:xfrm>
              <a:off x="952500" y="2500313"/>
              <a:ext cx="4988222" cy="584775"/>
            </a:xfrm>
            <a:prstGeom prst="rect">
              <a:avLst/>
            </a:prstGeom>
            <a:noFill/>
            <a:ln w="9525">
              <a:noFill/>
              <a:miter lim="800000"/>
              <a:headEnd/>
              <a:tailEnd/>
            </a:ln>
          </p:spPr>
          <p:txBody>
            <a:bodyPr wrap="square">
              <a:spAutoFit/>
            </a:bodyPr>
            <a:lstStyle/>
            <a:p>
              <a:pPr>
                <a:spcBef>
                  <a:spcPct val="50000"/>
                </a:spcBef>
                <a:buFontTx/>
                <a:buChar char="•"/>
              </a:pPr>
              <a:r>
                <a:rPr kumimoji="1" lang="zh-CN" altLang="en-US" sz="3200" u="sng" dirty="0">
                  <a:solidFill>
                    <a:srgbClr val="000000"/>
                  </a:solidFill>
                  <a:latin typeface="黑体" panose="02010609060101010101" pitchFamily="49" charset="-122"/>
                  <a:ea typeface="黑体" panose="02010609060101010101" pitchFamily="49" charset="-122"/>
                </a:rPr>
                <a:t>平衡态是一种</a:t>
              </a:r>
              <a:r>
                <a:rPr kumimoji="1" lang="zh-CN" altLang="en-US" sz="3200" u="sng" dirty="0">
                  <a:solidFill>
                    <a:srgbClr val="C00000"/>
                  </a:solidFill>
                  <a:latin typeface="黑体" panose="02010609060101010101" pitchFamily="49" charset="-122"/>
                  <a:ea typeface="黑体" panose="02010609060101010101" pitchFamily="49" charset="-122"/>
                </a:rPr>
                <a:t>热动平衡</a:t>
              </a:r>
            </a:p>
          </p:txBody>
        </p:sp>
        <p:sp>
          <p:nvSpPr>
            <p:cNvPr id="2" name="矩形 1"/>
            <p:cNvSpPr/>
            <p:nvPr/>
          </p:nvSpPr>
          <p:spPr>
            <a:xfrm>
              <a:off x="611560" y="3492008"/>
              <a:ext cx="7344816" cy="1100909"/>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黑体" panose="02010609060101010101" pitchFamily="49" charset="-122"/>
                  <a:ea typeface="黑体" panose="02010609060101010101" pitchFamily="49" charset="-122"/>
                </a:rPr>
                <a:t>从微观角度看，由于组成系统</a:t>
              </a:r>
              <a:r>
                <a:rPr lang="zh-CN" altLang="zh-CN" sz="2000" dirty="0" smtClean="0">
                  <a:solidFill>
                    <a:schemeClr val="tx1"/>
                  </a:solidFill>
                  <a:latin typeface="黑体" panose="02010609060101010101" pitchFamily="49" charset="-122"/>
                  <a:ea typeface="黑体" panose="02010609060101010101" pitchFamily="49" charset="-122"/>
                </a:rPr>
                <a:t>的</a:t>
              </a:r>
              <a:r>
                <a:rPr lang="zh-CN" altLang="en-US" sz="2000" dirty="0" smtClean="0">
                  <a:solidFill>
                    <a:schemeClr val="tx1"/>
                  </a:solidFill>
                  <a:latin typeface="黑体" panose="02010609060101010101" pitchFamily="49" charset="-122"/>
                  <a:ea typeface="黑体" panose="02010609060101010101" pitchFamily="49" charset="-122"/>
                </a:rPr>
                <a:t>分子</a:t>
              </a:r>
              <a:r>
                <a:rPr lang="zh-CN" altLang="zh-CN" sz="2000" dirty="0" smtClean="0">
                  <a:solidFill>
                    <a:schemeClr val="tx1"/>
                  </a:solidFill>
                  <a:latin typeface="黑体" panose="02010609060101010101" pitchFamily="49" charset="-122"/>
                  <a:ea typeface="黑体" panose="02010609060101010101" pitchFamily="49" charset="-122"/>
                </a:rPr>
                <a:t>不停顿</a:t>
              </a:r>
              <a:r>
                <a:rPr lang="zh-CN" altLang="en-US" sz="2000" dirty="0" smtClean="0">
                  <a:solidFill>
                    <a:schemeClr val="tx1"/>
                  </a:solidFill>
                  <a:latin typeface="黑体" panose="02010609060101010101" pitchFamily="49" charset="-122"/>
                  <a:ea typeface="黑体" panose="02010609060101010101" pitchFamily="49" charset="-122"/>
                </a:rPr>
                <a:t>热运动</a:t>
              </a:r>
              <a:r>
                <a:rPr lang="zh-CN" altLang="zh-CN" sz="2000" dirty="0" smtClean="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微观量</a:t>
              </a:r>
              <a:r>
                <a:rPr lang="zh-CN" altLang="zh-CN" sz="2000" dirty="0" smtClean="0">
                  <a:solidFill>
                    <a:schemeClr val="tx1"/>
                  </a:solidFill>
                  <a:latin typeface="黑体" panose="02010609060101010101" pitchFamily="49" charset="-122"/>
                  <a:ea typeface="黑体" panose="02010609060101010101" pitchFamily="49" charset="-122"/>
                </a:rPr>
                <a:t>随时间作迅速</a:t>
              </a:r>
              <a:r>
                <a:rPr lang="zh-CN" altLang="zh-CN" sz="2000" dirty="0">
                  <a:solidFill>
                    <a:schemeClr val="tx1"/>
                  </a:solidFill>
                  <a:latin typeface="黑体" panose="02010609060101010101" pitchFamily="49" charset="-122"/>
                  <a:ea typeface="黑体" panose="02010609060101010101" pitchFamily="49" charset="-122"/>
                </a:rPr>
                <a:t>的变化，保持不变的只是相应微观量的统计平均值。</a:t>
              </a:r>
              <a:endParaRPr lang="zh-CN" altLang="en-US" sz="2000" dirty="0">
                <a:solidFill>
                  <a:schemeClr val="tx1"/>
                </a:solidFill>
                <a:latin typeface="黑体" panose="02010609060101010101" pitchFamily="49" charset="-122"/>
                <a:ea typeface="黑体" panose="02010609060101010101" pitchFamily="49" charset="-122"/>
              </a:endParaRPr>
            </a:p>
          </p:txBody>
        </p:sp>
      </p:grpSp>
      <p:sp>
        <p:nvSpPr>
          <p:cNvPr id="18" name="TextBox 17"/>
          <p:cNvSpPr txBox="1"/>
          <p:nvPr/>
        </p:nvSpPr>
        <p:spPr>
          <a:xfrm>
            <a:off x="291094" y="65518"/>
            <a:ext cx="1760625" cy="523220"/>
          </a:xfrm>
          <a:prstGeom prst="rect">
            <a:avLst/>
          </a:prstGeom>
          <a:noFill/>
        </p:spPr>
        <p:txBody>
          <a:bodyPr wrap="square" rtlCol="0">
            <a:spAutoFit/>
          </a:bodyPr>
          <a:lstStyle/>
          <a:p>
            <a:r>
              <a:rPr lang="zh-CN" altLang="en-US" sz="2800" b="1" dirty="0">
                <a:solidFill>
                  <a:schemeClr val="bg1"/>
                </a:solidFill>
              </a:rPr>
              <a:t>说明</a:t>
            </a:r>
          </a:p>
        </p:txBody>
      </p:sp>
    </p:spTree>
    <p:extLst>
      <p:ext uri="{BB962C8B-B14F-4D97-AF65-F5344CB8AC3E}">
        <p14:creationId xmlns:p14="http://schemas.microsoft.com/office/powerpoint/2010/main" val="276788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11291"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2" name="组合 1"/>
          <p:cNvGrpSpPr/>
          <p:nvPr/>
        </p:nvGrpSpPr>
        <p:grpSpPr>
          <a:xfrm>
            <a:off x="1319652" y="2299903"/>
            <a:ext cx="3579938" cy="2583835"/>
            <a:chOff x="2900379" y="2180862"/>
            <a:chExt cx="3579938" cy="2583835"/>
          </a:xfrm>
          <a:solidFill>
            <a:schemeClr val="accent5">
              <a:lumMod val="50000"/>
            </a:schemeClr>
          </a:solidFill>
        </p:grpSpPr>
        <p:sp>
          <p:nvSpPr>
            <p:cNvPr id="14" name="任意多边形 13"/>
            <p:cNvSpPr/>
            <p:nvPr/>
          </p:nvSpPr>
          <p:spPr>
            <a:xfrm flipH="1">
              <a:off x="2900379"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grp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15" name="空心弧 40"/>
            <p:cNvSpPr/>
            <p:nvPr/>
          </p:nvSpPr>
          <p:spPr>
            <a:xfrm flipH="1" flipV="1">
              <a:off x="5231678"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grp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762034" y="2257487"/>
            <a:ext cx="3579935" cy="2583835"/>
            <a:chOff x="5414534" y="2180862"/>
            <a:chExt cx="3579935" cy="2583835"/>
          </a:xfrm>
          <a:solidFill>
            <a:schemeClr val="accent6"/>
          </a:solidFill>
        </p:grpSpPr>
        <p:sp>
          <p:nvSpPr>
            <p:cNvPr id="17" name="任意多边形 16"/>
            <p:cNvSpPr/>
            <p:nvPr/>
          </p:nvSpPr>
          <p:spPr>
            <a:xfrm>
              <a:off x="5414537"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grp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18" name="空心弧 40"/>
            <p:cNvSpPr/>
            <p:nvPr/>
          </p:nvSpPr>
          <p:spPr>
            <a:xfrm flipV="1">
              <a:off x="5414534"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grp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107504" y="2425139"/>
            <a:ext cx="1440160" cy="523220"/>
          </a:xfrm>
          <a:prstGeom prst="rect">
            <a:avLst/>
          </a:prstGeom>
          <a:noFill/>
        </p:spPr>
        <p:txBody>
          <a:bodyPr wrap="square" rtlCol="0">
            <a:spAutoFit/>
          </a:bodyPr>
          <a:lstStyle/>
          <a:p>
            <a:r>
              <a:rPr lang="zh-CN" altLang="en-US" sz="2800" dirty="0" smtClean="0">
                <a:solidFill>
                  <a:srgbClr val="C00000"/>
                </a:solidFill>
                <a:latin typeface="黑体" panose="02010609060101010101" pitchFamily="49" charset="-122"/>
                <a:ea typeface="黑体" panose="02010609060101010101" pitchFamily="49" charset="-122"/>
              </a:rPr>
              <a:t>平衡态</a:t>
            </a:r>
            <a:endParaRPr lang="zh-CN" altLang="en-US" sz="2800" dirty="0">
              <a:solidFill>
                <a:srgbClr val="C00000"/>
              </a:solidFill>
              <a:latin typeface="黑体" panose="02010609060101010101" pitchFamily="49" charset="-122"/>
              <a:ea typeface="黑体" panose="02010609060101010101" pitchFamily="49" charset="-122"/>
            </a:endParaRPr>
          </a:p>
        </p:txBody>
      </p:sp>
      <p:sp>
        <p:nvSpPr>
          <p:cNvPr id="22" name="TextBox 21"/>
          <p:cNvSpPr txBox="1"/>
          <p:nvPr/>
        </p:nvSpPr>
        <p:spPr>
          <a:xfrm>
            <a:off x="7394345" y="2425139"/>
            <a:ext cx="1686313" cy="523220"/>
          </a:xfrm>
          <a:prstGeom prst="rect">
            <a:avLst/>
          </a:prstGeom>
          <a:noFill/>
        </p:spPr>
        <p:txBody>
          <a:bodyPr wrap="square" rtlCol="0">
            <a:spAutoFit/>
          </a:bodyPr>
          <a:lstStyle/>
          <a:p>
            <a:r>
              <a:rPr lang="zh-CN" altLang="en-US" sz="2800" dirty="0" smtClean="0">
                <a:solidFill>
                  <a:srgbClr val="C00000"/>
                </a:solidFill>
                <a:latin typeface="黑体" panose="02010609060101010101" pitchFamily="49" charset="-122"/>
                <a:ea typeface="黑体" panose="02010609060101010101" pitchFamily="49" charset="-122"/>
              </a:rPr>
              <a:t>非平衡态</a:t>
            </a:r>
            <a:endParaRPr lang="zh-CN" altLang="en-US" sz="2800" dirty="0">
              <a:solidFill>
                <a:srgbClr val="C00000"/>
              </a:solidFill>
              <a:latin typeface="黑体" panose="02010609060101010101" pitchFamily="49" charset="-122"/>
              <a:ea typeface="黑体" panose="02010609060101010101" pitchFamily="49" charset="-122"/>
            </a:endParaRPr>
          </a:p>
        </p:txBody>
      </p:sp>
      <p:sp>
        <p:nvSpPr>
          <p:cNvPr id="23" name="TextBox 22"/>
          <p:cNvSpPr txBox="1"/>
          <p:nvPr/>
        </p:nvSpPr>
        <p:spPr>
          <a:xfrm>
            <a:off x="1508007" y="3598371"/>
            <a:ext cx="2062915" cy="707886"/>
          </a:xfrm>
          <a:prstGeom prst="rect">
            <a:avLst/>
          </a:prstGeom>
          <a:noFill/>
        </p:spPr>
        <p:txBody>
          <a:bodyPr wrap="square" rtlCol="0">
            <a:spAutoFit/>
          </a:bodyPr>
          <a:lstStyle/>
          <a:p>
            <a:r>
              <a:rPr lang="zh-CN" altLang="zh-CN" sz="2000" dirty="0">
                <a:latin typeface="黑体" panose="02010609060101010101" pitchFamily="49" charset="-122"/>
                <a:ea typeface="黑体" panose="02010609060101010101" pitchFamily="49" charset="-122"/>
              </a:rPr>
              <a:t>相对的、特殊的、</a:t>
            </a:r>
            <a:r>
              <a:rPr lang="zh-CN" altLang="zh-CN" sz="2000" dirty="0" smtClean="0">
                <a:latin typeface="黑体" panose="02010609060101010101" pitchFamily="49" charset="-122"/>
                <a:ea typeface="黑体" panose="02010609060101010101" pitchFamily="49" charset="-122"/>
              </a:rPr>
              <a:t>局部的</a:t>
            </a:r>
            <a:r>
              <a:rPr lang="zh-CN" altLang="en-US" sz="2000" dirty="0" smtClean="0">
                <a:latin typeface="黑体" panose="02010609060101010101" pitchFamily="49" charset="-122"/>
                <a:ea typeface="黑体" panose="02010609060101010101" pitchFamily="49" charset="-122"/>
              </a:rPr>
              <a:t>、</a:t>
            </a:r>
            <a:r>
              <a:rPr lang="zh-CN" altLang="zh-CN" sz="2000" dirty="0" smtClean="0">
                <a:latin typeface="黑体" panose="02010609060101010101" pitchFamily="49" charset="-122"/>
                <a:ea typeface="黑体" panose="02010609060101010101" pitchFamily="49" charset="-122"/>
              </a:rPr>
              <a:t>暂时</a:t>
            </a:r>
            <a:r>
              <a:rPr lang="zh-CN" altLang="zh-CN" sz="2000" dirty="0">
                <a:latin typeface="黑体" panose="02010609060101010101" pitchFamily="49" charset="-122"/>
                <a:ea typeface="黑体" panose="02010609060101010101" pitchFamily="49" charset="-122"/>
              </a:rPr>
              <a:t>的</a:t>
            </a:r>
            <a:endParaRPr lang="zh-CN" altLang="en-US" sz="2000" dirty="0">
              <a:latin typeface="黑体" panose="02010609060101010101" pitchFamily="49" charset="-122"/>
              <a:ea typeface="黑体" panose="02010609060101010101" pitchFamily="49" charset="-122"/>
            </a:endParaRPr>
          </a:p>
        </p:txBody>
      </p:sp>
      <p:sp>
        <p:nvSpPr>
          <p:cNvPr id="24" name="矩形 23"/>
          <p:cNvSpPr/>
          <p:nvPr/>
        </p:nvSpPr>
        <p:spPr>
          <a:xfrm>
            <a:off x="5020563" y="3555731"/>
            <a:ext cx="2194549" cy="707886"/>
          </a:xfrm>
          <a:prstGeom prst="rect">
            <a:avLst/>
          </a:prstGeom>
        </p:spPr>
        <p:txBody>
          <a:bodyPr wrap="square">
            <a:spAutoFit/>
          </a:bodyPr>
          <a:lstStyle/>
          <a:p>
            <a:r>
              <a:rPr lang="zh-CN" altLang="zh-CN" sz="2000" dirty="0">
                <a:latin typeface="黑体" panose="02010609060101010101" pitchFamily="49" charset="-122"/>
                <a:ea typeface="黑体" panose="02010609060101010101" pitchFamily="49" charset="-122"/>
              </a:rPr>
              <a:t>绝对的、普遍的、全局</a:t>
            </a:r>
            <a:r>
              <a:rPr lang="zh-CN" altLang="zh-CN" sz="2000" dirty="0" smtClean="0">
                <a:latin typeface="黑体" panose="02010609060101010101" pitchFamily="49" charset="-122"/>
                <a:ea typeface="黑体" panose="02010609060101010101" pitchFamily="49" charset="-122"/>
              </a:rPr>
              <a:t>的</a:t>
            </a:r>
            <a:r>
              <a:rPr lang="zh-CN" altLang="en-US" sz="2000" dirty="0" smtClean="0">
                <a:latin typeface="黑体" panose="02010609060101010101" pitchFamily="49" charset="-122"/>
                <a:ea typeface="黑体" panose="02010609060101010101" pitchFamily="49" charset="-122"/>
              </a:rPr>
              <a:t>、</a:t>
            </a:r>
            <a:r>
              <a:rPr lang="zh-CN" altLang="zh-CN" sz="2000" dirty="0" smtClean="0">
                <a:latin typeface="黑体" panose="02010609060101010101" pitchFamily="49" charset="-122"/>
                <a:ea typeface="黑体" panose="02010609060101010101" pitchFamily="49" charset="-122"/>
              </a:rPr>
              <a:t>经常</a:t>
            </a:r>
            <a:r>
              <a:rPr lang="zh-CN" altLang="zh-CN" sz="2000" dirty="0">
                <a:latin typeface="黑体" panose="02010609060101010101" pitchFamily="49" charset="-122"/>
                <a:ea typeface="黑体" panose="02010609060101010101" pitchFamily="49" charset="-122"/>
              </a:rPr>
              <a:t>的</a:t>
            </a:r>
            <a:endParaRPr lang="zh-CN" altLang="en-US" sz="2000" dirty="0">
              <a:latin typeface="黑体" panose="02010609060101010101" pitchFamily="49" charset="-122"/>
              <a:ea typeface="黑体" panose="02010609060101010101" pitchFamily="49" charset="-122"/>
            </a:endParaRPr>
          </a:p>
        </p:txBody>
      </p:sp>
      <p:sp>
        <p:nvSpPr>
          <p:cNvPr id="25" name="TextBox 24"/>
          <p:cNvSpPr txBox="1"/>
          <p:nvPr/>
        </p:nvSpPr>
        <p:spPr>
          <a:xfrm>
            <a:off x="291094" y="65518"/>
            <a:ext cx="1760625" cy="523220"/>
          </a:xfrm>
          <a:prstGeom prst="rect">
            <a:avLst/>
          </a:prstGeom>
          <a:noFill/>
        </p:spPr>
        <p:txBody>
          <a:bodyPr wrap="square" rtlCol="0">
            <a:spAutoFit/>
          </a:bodyPr>
          <a:lstStyle/>
          <a:p>
            <a:r>
              <a:rPr lang="zh-CN" altLang="en-US" sz="2800" b="1" dirty="0">
                <a:solidFill>
                  <a:schemeClr val="bg1"/>
                </a:solidFill>
              </a:rPr>
              <a:t>非平衡态</a:t>
            </a:r>
          </a:p>
        </p:txBody>
      </p:sp>
    </p:spTree>
    <p:extLst>
      <p:ext uri="{BB962C8B-B14F-4D97-AF65-F5344CB8AC3E}">
        <p14:creationId xmlns:p14="http://schemas.microsoft.com/office/powerpoint/2010/main" val="348574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13337"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14" name="组合 13"/>
          <p:cNvGrpSpPr/>
          <p:nvPr/>
        </p:nvGrpSpPr>
        <p:grpSpPr>
          <a:xfrm>
            <a:off x="1113344" y="748951"/>
            <a:ext cx="6840759" cy="3650624"/>
            <a:chOff x="415925" y="322843"/>
            <a:chExt cx="8142450" cy="3872219"/>
          </a:xfrm>
        </p:grpSpPr>
        <p:sp>
          <p:nvSpPr>
            <p:cNvPr id="15" name="Text Box 4"/>
            <p:cNvSpPr txBox="1">
              <a:spLocks noChangeArrowheads="1"/>
            </p:cNvSpPr>
            <p:nvPr/>
          </p:nvSpPr>
          <p:spPr bwMode="auto">
            <a:xfrm>
              <a:off x="415925" y="1598538"/>
              <a:ext cx="2936875" cy="914084"/>
            </a:xfrm>
            <a:prstGeom prst="rect">
              <a:avLst/>
            </a:prstGeom>
            <a:solidFill>
              <a:schemeClr val="accent6">
                <a:lumMod val="60000"/>
                <a:lumOff val="40000"/>
              </a:schemeClr>
            </a:solidFill>
            <a:ln w="9525">
              <a:noFill/>
              <a:miter lim="800000"/>
              <a:headEnd/>
              <a:tailEnd/>
            </a:ln>
          </p:spPr>
          <p:txBody>
            <a:bodyPr>
              <a:spAutoFit/>
            </a:bodyPr>
            <a:lstStyle/>
            <a:p>
              <a:pPr algn="ctr">
                <a:spcBef>
                  <a:spcPct val="50000"/>
                </a:spcBef>
              </a:pPr>
              <a:r>
                <a:rPr kumimoji="1" lang="zh-CN" altLang="en-US" sz="2000" dirty="0">
                  <a:solidFill>
                    <a:schemeClr val="tx1"/>
                  </a:solidFill>
                  <a:latin typeface="Times New Roman" pitchFamily="18" charset="0"/>
                  <a:ea typeface="宋体" charset="-122"/>
                </a:rPr>
                <a:t> </a:t>
              </a:r>
              <a:r>
                <a:rPr kumimoji="1" lang="zh-CN" altLang="en-US" sz="2000" dirty="0">
                  <a:solidFill>
                    <a:srgbClr val="000099"/>
                  </a:solidFill>
                  <a:latin typeface="黑体" panose="02010609060101010101" pitchFamily="49" charset="-122"/>
                  <a:ea typeface="黑体" panose="02010609060101010101" pitchFamily="49" charset="-122"/>
                </a:rPr>
                <a:t>确定一个热力学</a:t>
              </a:r>
            </a:p>
            <a:p>
              <a:pPr algn="ctr">
                <a:spcBef>
                  <a:spcPct val="50000"/>
                </a:spcBef>
              </a:pPr>
              <a:r>
                <a:rPr kumimoji="1" lang="zh-CN" altLang="en-US" sz="2000" dirty="0">
                  <a:solidFill>
                    <a:srgbClr val="000099"/>
                  </a:solidFill>
                  <a:latin typeface="黑体" panose="02010609060101010101" pitchFamily="49" charset="-122"/>
                  <a:ea typeface="黑体" panose="02010609060101010101" pitchFamily="49" charset="-122"/>
                </a:rPr>
                <a:t>系统的平衡态</a:t>
              </a:r>
              <a:endParaRPr kumimoji="1" lang="zh-CN" altLang="en-US" sz="2000" dirty="0">
                <a:solidFill>
                  <a:schemeClr val="tx1"/>
                </a:solidFill>
                <a:latin typeface="黑体" panose="02010609060101010101" pitchFamily="49" charset="-122"/>
                <a:ea typeface="黑体" panose="02010609060101010101" pitchFamily="49" charset="-122"/>
              </a:endParaRPr>
            </a:p>
          </p:txBody>
        </p:sp>
        <p:sp>
          <p:nvSpPr>
            <p:cNvPr id="16" name="AutoShape 5"/>
            <p:cNvSpPr>
              <a:spLocks/>
            </p:cNvSpPr>
            <p:nvPr/>
          </p:nvSpPr>
          <p:spPr bwMode="auto">
            <a:xfrm>
              <a:off x="3584575" y="382513"/>
              <a:ext cx="936625" cy="3744912"/>
            </a:xfrm>
            <a:prstGeom prst="leftBrace">
              <a:avLst>
                <a:gd name="adj1" fmla="val 33319"/>
                <a:gd name="adj2" fmla="val 50000"/>
              </a:avLst>
            </a:prstGeom>
            <a:noFill/>
            <a:ln w="9525">
              <a:solidFill>
                <a:srgbClr val="C00000"/>
              </a:solidFill>
              <a:round/>
              <a:headEnd/>
              <a:tailEnd/>
            </a:ln>
          </p:spPr>
          <p:txBody>
            <a:bodyPr wrap="none" anchor="ctr">
              <a:spAutoFit/>
            </a:bodyPr>
            <a:lstStyle/>
            <a:p>
              <a:endParaRPr lang="zh-CN" altLang="en-US"/>
            </a:p>
          </p:txBody>
        </p:sp>
        <p:sp>
          <p:nvSpPr>
            <p:cNvPr id="17" name="Text Box 6"/>
            <p:cNvSpPr txBox="1">
              <a:spLocks noChangeArrowheads="1"/>
            </p:cNvSpPr>
            <p:nvPr/>
          </p:nvSpPr>
          <p:spPr bwMode="auto">
            <a:xfrm>
              <a:off x="4665663" y="326950"/>
              <a:ext cx="1858962" cy="369332"/>
            </a:xfrm>
            <a:prstGeom prst="rect">
              <a:avLst/>
            </a:prstGeom>
            <a:solidFill>
              <a:srgbClr val="FF6600"/>
            </a:solidFill>
            <a:ln w="9525">
              <a:noFill/>
              <a:miter lim="800000"/>
              <a:headEnd/>
              <a:tailEnd/>
            </a:ln>
          </p:spPr>
          <p:txBody>
            <a:bodyPr>
              <a:spAutoFit/>
            </a:bodyPr>
            <a:lstStyle/>
            <a:p>
              <a:pPr algn="ctr">
                <a:spcBef>
                  <a:spcPct val="50000"/>
                </a:spcBef>
              </a:pPr>
              <a:r>
                <a:rPr kumimoji="1" lang="zh-CN" altLang="en-US" dirty="0">
                  <a:solidFill>
                    <a:schemeClr val="tx1"/>
                  </a:solidFill>
                  <a:latin typeface="Times New Roman" pitchFamily="18" charset="0"/>
                  <a:ea typeface="宋体" charset="-122"/>
                </a:rPr>
                <a:t> </a:t>
              </a:r>
              <a:r>
                <a:rPr kumimoji="1" lang="zh-CN" altLang="en-US" dirty="0">
                  <a:solidFill>
                    <a:srgbClr val="000099"/>
                  </a:solidFill>
                  <a:latin typeface="黑体" panose="02010609060101010101" pitchFamily="49" charset="-122"/>
                  <a:ea typeface="黑体" panose="02010609060101010101" pitchFamily="49" charset="-122"/>
                </a:rPr>
                <a:t>几何参量</a:t>
              </a:r>
              <a:endParaRPr kumimoji="1" lang="zh-CN" altLang="en-US" dirty="0">
                <a:solidFill>
                  <a:schemeClr val="tx1"/>
                </a:solidFill>
                <a:latin typeface="黑体" panose="02010609060101010101" pitchFamily="49" charset="-122"/>
                <a:ea typeface="黑体" panose="02010609060101010101" pitchFamily="49" charset="-122"/>
              </a:endParaRPr>
            </a:p>
          </p:txBody>
        </p:sp>
        <p:sp>
          <p:nvSpPr>
            <p:cNvPr id="18" name="Text Box 7"/>
            <p:cNvSpPr txBox="1">
              <a:spLocks noChangeArrowheads="1"/>
            </p:cNvSpPr>
            <p:nvPr/>
          </p:nvSpPr>
          <p:spPr bwMode="auto">
            <a:xfrm>
              <a:off x="4657725" y="1479475"/>
              <a:ext cx="1838325" cy="369332"/>
            </a:xfrm>
            <a:prstGeom prst="rect">
              <a:avLst/>
            </a:prstGeom>
            <a:solidFill>
              <a:srgbClr val="FFC000"/>
            </a:solidFill>
            <a:ln w="9525">
              <a:noFill/>
              <a:miter lim="800000"/>
              <a:headEnd/>
              <a:tailEnd/>
            </a:ln>
          </p:spPr>
          <p:txBody>
            <a:bodyPr>
              <a:spAutoFit/>
            </a:bodyPr>
            <a:lstStyle/>
            <a:p>
              <a:pPr algn="ctr">
                <a:spcBef>
                  <a:spcPct val="50000"/>
                </a:spcBef>
              </a:pPr>
              <a:r>
                <a:rPr kumimoji="1" lang="zh-CN" altLang="en-US" dirty="0">
                  <a:solidFill>
                    <a:srgbClr val="000099"/>
                  </a:solidFill>
                  <a:latin typeface="Times New Roman" pitchFamily="18" charset="0"/>
                  <a:ea typeface="宋体" charset="-122"/>
                </a:rPr>
                <a:t> </a:t>
              </a:r>
              <a:r>
                <a:rPr kumimoji="1" lang="zh-CN" altLang="en-US" b="1" dirty="0">
                  <a:solidFill>
                    <a:srgbClr val="000099"/>
                  </a:solidFill>
                  <a:latin typeface="Times New Roman" pitchFamily="18" charset="0"/>
                  <a:ea typeface="宋体" charset="-122"/>
                </a:rPr>
                <a:t>力学参量</a:t>
              </a:r>
              <a:endParaRPr kumimoji="1" lang="zh-CN" altLang="en-US" b="1" dirty="0">
                <a:solidFill>
                  <a:schemeClr val="tx1"/>
                </a:solidFill>
                <a:latin typeface="Times New Roman" pitchFamily="18" charset="0"/>
                <a:ea typeface="宋体" charset="-122"/>
              </a:endParaRPr>
            </a:p>
          </p:txBody>
        </p:sp>
        <p:sp>
          <p:nvSpPr>
            <p:cNvPr id="19" name="Text Box 8"/>
            <p:cNvSpPr txBox="1">
              <a:spLocks noChangeArrowheads="1"/>
            </p:cNvSpPr>
            <p:nvPr/>
          </p:nvSpPr>
          <p:spPr bwMode="auto">
            <a:xfrm>
              <a:off x="4665663" y="2616125"/>
              <a:ext cx="1716087" cy="369332"/>
            </a:xfrm>
            <a:prstGeom prst="rect">
              <a:avLst/>
            </a:prstGeom>
            <a:solidFill>
              <a:srgbClr val="92D050"/>
            </a:solidFill>
            <a:ln w="9525">
              <a:noFill/>
              <a:miter lim="800000"/>
              <a:headEnd/>
              <a:tailEnd/>
            </a:ln>
          </p:spPr>
          <p:txBody>
            <a:bodyPr>
              <a:spAutoFit/>
            </a:bodyPr>
            <a:lstStyle/>
            <a:p>
              <a:pPr algn="ctr">
                <a:spcBef>
                  <a:spcPct val="50000"/>
                </a:spcBef>
              </a:pPr>
              <a:r>
                <a:rPr kumimoji="1" lang="zh-CN" altLang="en-US" dirty="0">
                  <a:solidFill>
                    <a:srgbClr val="000099"/>
                  </a:solidFill>
                  <a:latin typeface="Times New Roman" pitchFamily="18" charset="0"/>
                  <a:ea typeface="宋体" charset="-122"/>
                </a:rPr>
                <a:t> </a:t>
              </a:r>
              <a:r>
                <a:rPr kumimoji="1" lang="zh-CN" altLang="en-US" b="1" dirty="0">
                  <a:solidFill>
                    <a:srgbClr val="000099"/>
                  </a:solidFill>
                  <a:latin typeface="Times New Roman" pitchFamily="18" charset="0"/>
                  <a:ea typeface="宋体" charset="-122"/>
                </a:rPr>
                <a:t>化学参量</a:t>
              </a:r>
              <a:endParaRPr kumimoji="1" lang="zh-CN" altLang="en-US" b="1" dirty="0">
                <a:solidFill>
                  <a:schemeClr val="tx1"/>
                </a:solidFill>
                <a:latin typeface="Times New Roman" pitchFamily="18" charset="0"/>
                <a:ea typeface="宋体" charset="-122"/>
              </a:endParaRPr>
            </a:p>
          </p:txBody>
        </p:sp>
        <p:sp>
          <p:nvSpPr>
            <p:cNvPr id="20" name="Text Box 9"/>
            <p:cNvSpPr txBox="1">
              <a:spLocks noChangeArrowheads="1"/>
            </p:cNvSpPr>
            <p:nvPr/>
          </p:nvSpPr>
          <p:spPr bwMode="auto">
            <a:xfrm>
              <a:off x="4665663" y="3697213"/>
              <a:ext cx="1787525" cy="369332"/>
            </a:xfrm>
            <a:prstGeom prst="rect">
              <a:avLst/>
            </a:prstGeom>
            <a:solidFill>
              <a:schemeClr val="accent6">
                <a:lumMod val="20000"/>
                <a:lumOff val="80000"/>
              </a:schemeClr>
            </a:solidFill>
            <a:ln w="9525">
              <a:noFill/>
              <a:miter lim="800000"/>
              <a:headEnd/>
              <a:tailEnd/>
            </a:ln>
          </p:spPr>
          <p:txBody>
            <a:bodyPr>
              <a:spAutoFit/>
            </a:bodyPr>
            <a:lstStyle/>
            <a:p>
              <a:pPr algn="ctr">
                <a:spcBef>
                  <a:spcPct val="50000"/>
                </a:spcBef>
                <a:defRPr/>
              </a:pPr>
              <a:r>
                <a:rPr kumimoji="1" lang="zh-CN" altLang="en-US" dirty="0">
                  <a:solidFill>
                    <a:srgbClr val="000099"/>
                  </a:solidFill>
                  <a:latin typeface="Times New Roman" pitchFamily="18" charset="0"/>
                  <a:ea typeface="宋体" pitchFamily="2" charset="-122"/>
                </a:rPr>
                <a:t> </a:t>
              </a:r>
              <a:r>
                <a:rPr kumimoji="1" lang="zh-CN" altLang="en-US" b="1" dirty="0">
                  <a:solidFill>
                    <a:srgbClr val="000099"/>
                  </a:solidFill>
                  <a:latin typeface="Times New Roman" pitchFamily="18" charset="0"/>
                  <a:ea typeface="宋体" pitchFamily="2" charset="-122"/>
                </a:rPr>
                <a:t>电磁参量</a:t>
              </a:r>
              <a:endParaRPr kumimoji="1" lang="zh-CN" altLang="en-US" b="1" dirty="0">
                <a:solidFill>
                  <a:schemeClr val="tx1"/>
                </a:solidFill>
                <a:latin typeface="Times New Roman" pitchFamily="18" charset="0"/>
                <a:ea typeface="宋体" pitchFamily="2" charset="-122"/>
              </a:endParaRPr>
            </a:p>
          </p:txBody>
        </p:sp>
        <p:sp>
          <p:nvSpPr>
            <p:cNvPr id="21" name="矩形 20"/>
            <p:cNvSpPr/>
            <p:nvPr/>
          </p:nvSpPr>
          <p:spPr>
            <a:xfrm>
              <a:off x="7065983" y="322843"/>
              <a:ext cx="444352" cy="523220"/>
            </a:xfrm>
            <a:prstGeom prst="rect">
              <a:avLst/>
            </a:prstGeom>
          </p:spPr>
          <p:txBody>
            <a:bodyPr wrap="none">
              <a:spAutoFit/>
            </a:bodyPr>
            <a:lstStyle/>
            <a:p>
              <a:pPr>
                <a:spcBef>
                  <a:spcPct val="50000"/>
                </a:spcBef>
              </a:pPr>
              <a:r>
                <a:rPr lang="en-US" altLang="zh-CN" dirty="0" smtClean="0">
                  <a:solidFill>
                    <a:schemeClr val="tx1"/>
                  </a:solidFill>
                  <a:latin typeface="Times New Roman" panose="02020603050405020304" pitchFamily="18" charset="0"/>
                  <a:cs typeface="Times New Roman" panose="02020603050405020304" pitchFamily="18" charset="0"/>
                </a:rPr>
                <a:t>V</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2" name="矩形 21"/>
            <p:cNvSpPr/>
            <p:nvPr/>
          </p:nvSpPr>
          <p:spPr>
            <a:xfrm>
              <a:off x="7063410" y="1475368"/>
              <a:ext cx="404278" cy="523220"/>
            </a:xfrm>
            <a:prstGeom prst="rect">
              <a:avLst/>
            </a:prstGeom>
          </p:spPr>
          <p:txBody>
            <a:bodyPr wrap="none">
              <a:spAutoFit/>
            </a:bodyPr>
            <a:lstStyle/>
            <a:p>
              <a:pPr>
                <a:spcBef>
                  <a:spcPct val="50000"/>
                </a:spcBef>
              </a:pPr>
              <a:r>
                <a:rPr lang="en-US" altLang="zh-CN" dirty="0" smtClean="0">
                  <a:solidFill>
                    <a:schemeClr val="tx1"/>
                  </a:solidFill>
                  <a:latin typeface="Times New Roman" panose="02020603050405020304" pitchFamily="18" charset="0"/>
                  <a:cs typeface="Times New Roman" panose="02020603050405020304" pitchFamily="18" charset="0"/>
                </a:rPr>
                <a:t>P</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3" name="文本框 2"/>
            <p:cNvSpPr txBox="1"/>
            <p:nvPr/>
          </p:nvSpPr>
          <p:spPr>
            <a:xfrm>
              <a:off x="6921890" y="2612018"/>
              <a:ext cx="1633781" cy="523220"/>
            </a:xfrm>
            <a:prstGeom prst="rect">
              <a:avLst/>
            </a:prstGeom>
            <a:noFill/>
          </p:spPr>
          <p:txBody>
            <a:bodyPr wrap="none" rtlCol="0">
              <a:spAutoFit/>
            </a:bodyPr>
            <a:lstStyle/>
            <a:p>
              <a:r>
                <a:rPr lang="en-US" altLang="zh-CN" i="1" dirty="0" smtClean="0">
                  <a:solidFill>
                    <a:schemeClr val="tx1"/>
                  </a:solidFill>
                  <a:latin typeface="Times New Roman" panose="02020603050405020304" pitchFamily="18" charset="0"/>
                  <a:cs typeface="Times New Roman" panose="02020603050405020304" pitchFamily="18" charset="0"/>
                </a:rPr>
                <a:t>n</a:t>
              </a:r>
              <a:r>
                <a:rPr lang="zh-CN" altLang="en-US" dirty="0" smtClean="0">
                  <a:solidFill>
                    <a:schemeClr val="tx1"/>
                  </a:solidFill>
                  <a:latin typeface="+mn-ea"/>
                  <a:ea typeface="+mn-ea"/>
                  <a:cs typeface="Times New Roman" panose="02020603050405020304" pitchFamily="18" charset="0"/>
                </a:rPr>
                <a:t>、</a:t>
              </a:r>
              <a:r>
                <a:rPr lang="el-GR" altLang="zh-CN" i="1" dirty="0" smtClean="0">
                  <a:solidFill>
                    <a:schemeClr val="tx1"/>
                  </a:solidFill>
                  <a:latin typeface="Times New Roman" panose="02020603050405020304" pitchFamily="18" charset="0"/>
                  <a:ea typeface="+mn-ea"/>
                  <a:cs typeface="Times New Roman" panose="02020603050405020304" pitchFamily="18" charset="0"/>
                </a:rPr>
                <a:t>ν</a:t>
              </a:r>
              <a:r>
                <a:rPr lang="zh-CN" altLang="en-US" i="1" dirty="0">
                  <a:solidFill>
                    <a:schemeClr val="tx1"/>
                  </a:solidFill>
                  <a:latin typeface="+mn-ea"/>
                  <a:ea typeface="+mn-ea"/>
                  <a:cs typeface="Times New Roman" panose="02020603050405020304" pitchFamily="18" charset="0"/>
                </a:rPr>
                <a:t>、</a:t>
              </a:r>
              <a:r>
                <a:rPr lang="en-US" altLang="zh-CN" i="1" dirty="0" smtClean="0">
                  <a:solidFill>
                    <a:schemeClr val="tx1"/>
                  </a:solidFill>
                  <a:latin typeface="Times New Roman" panose="02020603050405020304" pitchFamily="18" charset="0"/>
                  <a:cs typeface="Times New Roman" panose="02020603050405020304" pitchFamily="18" charset="0"/>
                </a:rPr>
                <a:t>m</a:t>
              </a:r>
              <a:r>
                <a:rPr lang="en-US" altLang="zh-CN" dirty="0" smtClean="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4" name="文本框 12"/>
            <p:cNvSpPr txBox="1"/>
            <p:nvPr/>
          </p:nvSpPr>
          <p:spPr>
            <a:xfrm>
              <a:off x="6825208" y="3671842"/>
              <a:ext cx="1733167" cy="523220"/>
            </a:xfrm>
            <a:prstGeom prst="rect">
              <a:avLst/>
            </a:prstGeom>
            <a:noFill/>
          </p:spPr>
          <p:txBody>
            <a:bodyPr wrap="none" rtlCol="0">
              <a:spAutoFit/>
            </a:bodyPr>
            <a:lstStyle/>
            <a:p>
              <a:r>
                <a:rPr lang="en-US" altLang="zh-CN" i="1" dirty="0" smtClean="0">
                  <a:solidFill>
                    <a:schemeClr val="tx1"/>
                  </a:solidFill>
                  <a:latin typeface="Times New Roman" panose="02020603050405020304" pitchFamily="18" charset="0"/>
                  <a:cs typeface="Times New Roman" panose="02020603050405020304" pitchFamily="18" charset="0"/>
                </a:rPr>
                <a:t>E</a:t>
              </a:r>
              <a:r>
                <a:rPr lang="zh-CN" altLang="en-US" dirty="0" smtClean="0">
                  <a:solidFill>
                    <a:schemeClr val="tx1"/>
                  </a:solidFill>
                  <a:latin typeface="+mn-ea"/>
                  <a:ea typeface="+mn-ea"/>
                  <a:cs typeface="Times New Roman" panose="02020603050405020304" pitchFamily="18" charset="0"/>
                </a:rPr>
                <a:t>、</a:t>
              </a:r>
              <a:r>
                <a:rPr lang="en-US" altLang="zh-CN" i="1" dirty="0">
                  <a:solidFill>
                    <a:schemeClr val="tx1"/>
                  </a:solidFill>
                  <a:latin typeface="Times New Roman" panose="02020603050405020304" pitchFamily="18" charset="0"/>
                  <a:ea typeface="+mn-ea"/>
                  <a:cs typeface="Times New Roman" panose="02020603050405020304" pitchFamily="18" charset="0"/>
                </a:rPr>
                <a:t>P</a:t>
              </a:r>
              <a:r>
                <a:rPr lang="zh-CN" altLang="en-US" i="1" dirty="0" smtClean="0">
                  <a:solidFill>
                    <a:schemeClr val="tx1"/>
                  </a:solidFill>
                  <a:latin typeface="+mn-ea"/>
                  <a:ea typeface="+mn-ea"/>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H</a:t>
              </a:r>
              <a:r>
                <a:rPr lang="en-US" altLang="zh-CN" dirty="0" smtClean="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7" name="矩形 6"/>
          <p:cNvSpPr/>
          <p:nvPr/>
        </p:nvSpPr>
        <p:spPr>
          <a:xfrm>
            <a:off x="467544" y="4818692"/>
            <a:ext cx="7914218" cy="914564"/>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黑体" panose="02010609060101010101" pitchFamily="49" charset="-122"/>
                <a:ea typeface="黑体" panose="02010609060101010101" pitchFamily="49" charset="-122"/>
              </a:rPr>
              <a:t>对于一个物质系统来说，可以用一组宏观物理量来描述它所处的平衡态。这组描述系统状态的宏观物理量，称为</a:t>
            </a:r>
            <a:r>
              <a:rPr kumimoji="1" lang="zh-CN" altLang="en-US" sz="2000" dirty="0">
                <a:solidFill>
                  <a:srgbClr val="C00000"/>
                </a:solidFill>
                <a:latin typeface="黑体" panose="02010609060101010101" pitchFamily="49" charset="-122"/>
                <a:ea typeface="黑体" panose="02010609060101010101" pitchFamily="49" charset="-122"/>
              </a:rPr>
              <a:t>状态参量</a:t>
            </a:r>
            <a:r>
              <a:rPr kumimoji="1" lang="zh-CN" altLang="en-US" sz="2000" dirty="0">
                <a:solidFill>
                  <a:schemeClr val="tx1"/>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
        <p:nvSpPr>
          <p:cNvPr id="28" name="TextBox 27"/>
          <p:cNvSpPr txBox="1"/>
          <p:nvPr/>
        </p:nvSpPr>
        <p:spPr>
          <a:xfrm>
            <a:off x="291094" y="65518"/>
            <a:ext cx="2055935" cy="523220"/>
          </a:xfrm>
          <a:prstGeom prst="rect">
            <a:avLst/>
          </a:prstGeom>
          <a:noFill/>
        </p:spPr>
        <p:txBody>
          <a:bodyPr wrap="square" rtlCol="0">
            <a:spAutoFit/>
          </a:bodyPr>
          <a:lstStyle/>
          <a:p>
            <a:r>
              <a:rPr lang="zh-CN" altLang="en-US" sz="2800" b="1" dirty="0" smtClean="0">
                <a:solidFill>
                  <a:schemeClr val="bg1"/>
                </a:solidFill>
              </a:rPr>
              <a:t>状态参量</a:t>
            </a:r>
            <a:endParaRPr lang="zh-CN" altLang="en-US" sz="2800" b="1" dirty="0">
              <a:solidFill>
                <a:schemeClr val="bg1"/>
              </a:solidFill>
            </a:endParaRPr>
          </a:p>
        </p:txBody>
      </p:sp>
    </p:spTree>
    <p:extLst>
      <p:ext uri="{BB962C8B-B14F-4D97-AF65-F5344CB8AC3E}">
        <p14:creationId xmlns:p14="http://schemas.microsoft.com/office/powerpoint/2010/main" val="348574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nvGraphicFramePr>
        <p:xfrm>
          <a:off x="4229100" y="3321050"/>
          <a:ext cx="685800" cy="215900"/>
        </p:xfrm>
        <a:graphic>
          <a:graphicData uri="http://schemas.openxmlformats.org/presentationml/2006/ole">
            <mc:AlternateContent xmlns:mc="http://schemas.openxmlformats.org/markup-compatibility/2006">
              <mc:Choice xmlns:v="urn:schemas-microsoft-com:vml" Requires="v">
                <p:oleObj spid="_x0000_s2373" r:id="rId3" imgW="914400" imgH="215900" progId="Equation.KSEE3">
                  <p:embed/>
                </p:oleObj>
              </mc:Choice>
              <mc:Fallback>
                <p:oleObj r:id="rId3" imgW="914400" imgH="215900" progId="Equation.KSEE3">
                  <p:embed/>
                  <p:pic>
                    <p:nvPicPr>
                      <p:cNvPr id="0" name=""/>
                      <p:cNvPicPr/>
                      <p:nvPr/>
                    </p:nvPicPr>
                    <p:blipFill>
                      <a:blip r:embed="rId4"/>
                      <a:stretch>
                        <a:fillRect/>
                      </a:stretch>
                    </p:blipFill>
                    <p:spPr>
                      <a:xfrm>
                        <a:off x="4229100" y="3321050"/>
                        <a:ext cx="685800" cy="215900"/>
                      </a:xfrm>
                      <a:prstGeom prst="rect">
                        <a:avLst/>
                      </a:prstGeom>
                    </p:spPr>
                  </p:pic>
                </p:oleObj>
              </mc:Fallback>
            </mc:AlternateContent>
          </a:graphicData>
        </a:graphic>
      </p:graphicFrame>
      <p:grpSp>
        <p:nvGrpSpPr>
          <p:cNvPr id="66" name="组合 65"/>
          <p:cNvGrpSpPr/>
          <p:nvPr/>
        </p:nvGrpSpPr>
        <p:grpSpPr>
          <a:xfrm>
            <a:off x="291095" y="1929792"/>
            <a:ext cx="3908171" cy="3443423"/>
            <a:chOff x="1532260" y="3810843"/>
            <a:chExt cx="3060700" cy="2930525"/>
          </a:xfrm>
        </p:grpSpPr>
        <p:grpSp>
          <p:nvGrpSpPr>
            <p:cNvPr id="67" name="Group 29"/>
            <p:cNvGrpSpPr>
              <a:grpSpLocks/>
            </p:cNvGrpSpPr>
            <p:nvPr/>
          </p:nvGrpSpPr>
          <p:grpSpPr bwMode="auto">
            <a:xfrm>
              <a:off x="2075185" y="3961656"/>
              <a:ext cx="2492375" cy="2130425"/>
              <a:chOff x="4413" y="2524"/>
              <a:chExt cx="1299" cy="1104"/>
            </a:xfrm>
          </p:grpSpPr>
          <p:sp>
            <p:nvSpPr>
              <p:cNvPr id="84" name="Arc 30"/>
              <p:cNvSpPr>
                <a:spLocks/>
              </p:cNvSpPr>
              <p:nvPr/>
            </p:nvSpPr>
            <p:spPr bwMode="auto">
              <a:xfrm rot="15814973" flipH="1">
                <a:off x="4559" y="2740"/>
                <a:ext cx="912" cy="864"/>
              </a:xfrm>
              <a:custGeom>
                <a:avLst/>
                <a:gdLst>
                  <a:gd name="T0" fmla="*/ 0 w 21600"/>
                  <a:gd name="T1" fmla="*/ 0 h 21600"/>
                  <a:gd name="T2" fmla="*/ 912 w 21600"/>
                  <a:gd name="T3" fmla="*/ 864 h 21600"/>
                  <a:gd name="T4" fmla="*/ 0 w 21600"/>
                  <a:gd name="T5" fmla="*/ 86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800" b="1">
                  <a:solidFill>
                    <a:srgbClr val="0000FF"/>
                  </a:solidFill>
                  <a:latin typeface="Times New Roman" panose="02020603050405020304" pitchFamily="18" charset="0"/>
                </a:endParaRPr>
              </a:p>
            </p:txBody>
          </p:sp>
          <p:sp>
            <p:nvSpPr>
              <p:cNvPr id="85" name="Text Box 31"/>
              <p:cNvSpPr txBox="1">
                <a:spLocks noChangeArrowheads="1"/>
              </p:cNvSpPr>
              <p:nvPr/>
            </p:nvSpPr>
            <p:spPr bwMode="auto">
              <a:xfrm>
                <a:off x="5254" y="3340"/>
                <a:ext cx="45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rPr>
                  <a:t>2(</a:t>
                </a:r>
                <a:r>
                  <a:rPr kumimoji="1" lang="en-US" altLang="zh-CN" sz="1400" b="1" i="1">
                    <a:solidFill>
                      <a:srgbClr val="FF0000"/>
                    </a:solidFill>
                    <a:latin typeface="Times New Roman" panose="02020603050405020304" pitchFamily="18" charset="0"/>
                  </a:rPr>
                  <a:t>p</a:t>
                </a:r>
                <a:r>
                  <a:rPr kumimoji="1" lang="en-US" altLang="zh-CN" sz="1400" b="1" baseline="-25000">
                    <a:solidFill>
                      <a:srgbClr val="FF0000"/>
                    </a:solidFill>
                    <a:latin typeface="Times New Roman" panose="02020603050405020304" pitchFamily="18" charset="0"/>
                  </a:rPr>
                  <a:t>2,</a:t>
                </a:r>
                <a:r>
                  <a:rPr kumimoji="1" lang="en-US" altLang="zh-CN" sz="1400" b="1" i="1">
                    <a:solidFill>
                      <a:srgbClr val="FF0000"/>
                    </a:solidFill>
                    <a:latin typeface="Times New Roman" panose="02020603050405020304" pitchFamily="18" charset="0"/>
                  </a:rPr>
                  <a:t>V</a:t>
                </a:r>
                <a:r>
                  <a:rPr kumimoji="1" lang="en-US" altLang="zh-CN" sz="1400" b="1" baseline="-25000">
                    <a:solidFill>
                      <a:srgbClr val="FF0000"/>
                    </a:solidFill>
                    <a:latin typeface="Times New Roman" panose="02020603050405020304" pitchFamily="18" charset="0"/>
                  </a:rPr>
                  <a:t>2,</a:t>
                </a:r>
                <a:r>
                  <a:rPr kumimoji="1" lang="en-US" altLang="zh-CN" sz="1400" b="1" i="1">
                    <a:solidFill>
                      <a:srgbClr val="FF0000"/>
                    </a:solidFill>
                    <a:latin typeface="Times New Roman" panose="02020603050405020304" pitchFamily="18" charset="0"/>
                  </a:rPr>
                  <a:t>T</a:t>
                </a:r>
                <a:r>
                  <a:rPr kumimoji="1" lang="en-US" altLang="zh-CN" sz="1400" b="1">
                    <a:solidFill>
                      <a:srgbClr val="FF0000"/>
                    </a:solidFill>
                    <a:latin typeface="Times New Roman" panose="02020603050405020304" pitchFamily="18" charset="0"/>
                  </a:rPr>
                  <a:t>)</a:t>
                </a:r>
              </a:p>
            </p:txBody>
          </p:sp>
          <p:sp>
            <p:nvSpPr>
              <p:cNvPr id="86" name="Text Box 32"/>
              <p:cNvSpPr txBox="1">
                <a:spLocks noChangeArrowheads="1"/>
              </p:cNvSpPr>
              <p:nvPr/>
            </p:nvSpPr>
            <p:spPr bwMode="auto">
              <a:xfrm>
                <a:off x="4413" y="2524"/>
                <a:ext cx="45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rPr>
                  <a:t>1(</a:t>
                </a:r>
                <a:r>
                  <a:rPr kumimoji="1" lang="en-US" altLang="zh-CN" sz="1400" b="1" i="1">
                    <a:solidFill>
                      <a:srgbClr val="FF0000"/>
                    </a:solidFill>
                    <a:latin typeface="Times New Roman" panose="02020603050405020304" pitchFamily="18" charset="0"/>
                  </a:rPr>
                  <a:t>p</a:t>
                </a:r>
                <a:r>
                  <a:rPr kumimoji="1" lang="en-US" altLang="zh-CN" sz="1400" b="1" baseline="-25000">
                    <a:solidFill>
                      <a:srgbClr val="FF0000"/>
                    </a:solidFill>
                    <a:latin typeface="Times New Roman" panose="02020603050405020304" pitchFamily="18" charset="0"/>
                  </a:rPr>
                  <a:t>1,</a:t>
                </a:r>
                <a:r>
                  <a:rPr kumimoji="1" lang="en-US" altLang="zh-CN" sz="1400" b="1" i="1">
                    <a:solidFill>
                      <a:srgbClr val="FF0000"/>
                    </a:solidFill>
                    <a:latin typeface="Times New Roman" panose="02020603050405020304" pitchFamily="18" charset="0"/>
                  </a:rPr>
                  <a:t>V</a:t>
                </a:r>
                <a:r>
                  <a:rPr kumimoji="1" lang="en-US" altLang="zh-CN" sz="1400" b="1" baseline="-25000">
                    <a:solidFill>
                      <a:srgbClr val="FF0000"/>
                    </a:solidFill>
                    <a:latin typeface="Times New Roman" panose="02020603050405020304" pitchFamily="18" charset="0"/>
                  </a:rPr>
                  <a:t>1,</a:t>
                </a:r>
                <a:r>
                  <a:rPr kumimoji="1" lang="en-US" altLang="zh-CN" sz="1400" b="1" i="1">
                    <a:solidFill>
                      <a:srgbClr val="FF0000"/>
                    </a:solidFill>
                    <a:latin typeface="Times New Roman" panose="02020603050405020304" pitchFamily="18" charset="0"/>
                  </a:rPr>
                  <a:t>T</a:t>
                </a:r>
                <a:r>
                  <a:rPr kumimoji="1" lang="en-US" altLang="zh-CN" sz="1400" b="1">
                    <a:solidFill>
                      <a:srgbClr val="FF0000"/>
                    </a:solidFill>
                    <a:latin typeface="Times New Roman" panose="02020603050405020304" pitchFamily="18" charset="0"/>
                  </a:rPr>
                  <a:t>)</a:t>
                </a:r>
              </a:p>
            </p:txBody>
          </p:sp>
        </p:grpSp>
        <p:grpSp>
          <p:nvGrpSpPr>
            <p:cNvPr id="68" name="Group 33"/>
            <p:cNvGrpSpPr>
              <a:grpSpLocks/>
            </p:cNvGrpSpPr>
            <p:nvPr/>
          </p:nvGrpSpPr>
          <p:grpSpPr bwMode="auto">
            <a:xfrm>
              <a:off x="1532260" y="3810843"/>
              <a:ext cx="3060700" cy="2930525"/>
              <a:chOff x="4123" y="2428"/>
              <a:chExt cx="1595" cy="1518"/>
            </a:xfrm>
          </p:grpSpPr>
          <p:sp>
            <p:nvSpPr>
              <p:cNvPr id="69" name="Line 34"/>
              <p:cNvSpPr>
                <a:spLocks noChangeShapeType="1"/>
              </p:cNvSpPr>
              <p:nvPr/>
            </p:nvSpPr>
            <p:spPr bwMode="auto">
              <a:xfrm>
                <a:off x="4343" y="3772"/>
                <a:ext cx="1344" cy="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0" name="Line 35"/>
              <p:cNvSpPr>
                <a:spLocks noChangeShapeType="1"/>
              </p:cNvSpPr>
              <p:nvPr/>
            </p:nvSpPr>
            <p:spPr bwMode="auto">
              <a:xfrm flipV="1">
                <a:off x="4343" y="2524"/>
                <a:ext cx="0" cy="1248"/>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 name="Line 36"/>
              <p:cNvSpPr>
                <a:spLocks noChangeShapeType="1"/>
              </p:cNvSpPr>
              <p:nvPr/>
            </p:nvSpPr>
            <p:spPr bwMode="auto">
              <a:xfrm>
                <a:off x="4535" y="2764"/>
                <a:ext cx="0" cy="10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37"/>
              <p:cNvSpPr>
                <a:spLocks noChangeShapeType="1"/>
              </p:cNvSpPr>
              <p:nvPr/>
            </p:nvSpPr>
            <p:spPr bwMode="auto">
              <a:xfrm>
                <a:off x="4343" y="2764"/>
                <a:ext cx="19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38"/>
              <p:cNvSpPr>
                <a:spLocks noChangeShapeType="1"/>
              </p:cNvSpPr>
              <p:nvPr/>
            </p:nvSpPr>
            <p:spPr bwMode="auto">
              <a:xfrm>
                <a:off x="5495" y="3580"/>
                <a:ext cx="0" cy="1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Text Box 39"/>
              <p:cNvSpPr txBox="1">
                <a:spLocks noChangeArrowheads="1"/>
              </p:cNvSpPr>
              <p:nvPr/>
            </p:nvSpPr>
            <p:spPr bwMode="auto">
              <a:xfrm>
                <a:off x="5385" y="3390"/>
                <a:ext cx="16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4400" b="1" dirty="0">
                    <a:solidFill>
                      <a:srgbClr val="660033"/>
                    </a:solidFill>
                    <a:latin typeface="Times New Roman" panose="02020603050405020304" pitchFamily="18" charset="0"/>
                  </a:rPr>
                  <a:t>·</a:t>
                </a:r>
              </a:p>
            </p:txBody>
          </p:sp>
          <p:sp>
            <p:nvSpPr>
              <p:cNvPr id="75" name="Text Box 40"/>
              <p:cNvSpPr txBox="1">
                <a:spLocks noChangeArrowheads="1"/>
              </p:cNvSpPr>
              <p:nvPr/>
            </p:nvSpPr>
            <p:spPr bwMode="auto">
              <a:xfrm>
                <a:off x="4455" y="2585"/>
                <a:ext cx="16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4400" b="1" dirty="0">
                    <a:solidFill>
                      <a:srgbClr val="660033"/>
                    </a:solidFill>
                    <a:latin typeface="Times New Roman" panose="02020603050405020304" pitchFamily="18" charset="0"/>
                  </a:rPr>
                  <a:t>·</a:t>
                </a:r>
              </a:p>
            </p:txBody>
          </p:sp>
          <p:sp>
            <p:nvSpPr>
              <p:cNvPr id="76" name="Line 41"/>
              <p:cNvSpPr>
                <a:spLocks noChangeShapeType="1"/>
              </p:cNvSpPr>
              <p:nvPr/>
            </p:nvSpPr>
            <p:spPr bwMode="auto">
              <a:xfrm flipH="1">
                <a:off x="4332" y="3565"/>
                <a:ext cx="115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Text Box 42"/>
              <p:cNvSpPr txBox="1">
                <a:spLocks noChangeArrowheads="1"/>
              </p:cNvSpPr>
              <p:nvPr/>
            </p:nvSpPr>
            <p:spPr bwMode="auto">
              <a:xfrm>
                <a:off x="4149" y="3628"/>
                <a:ext cx="17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latin typeface="Times New Roman" panose="02020603050405020304" pitchFamily="18" charset="0"/>
                  </a:rPr>
                  <a:t>o</a:t>
                </a:r>
              </a:p>
            </p:txBody>
          </p:sp>
          <p:sp>
            <p:nvSpPr>
              <p:cNvPr id="78" name="Text Box 43"/>
              <p:cNvSpPr txBox="1">
                <a:spLocks noChangeArrowheads="1"/>
              </p:cNvSpPr>
              <p:nvPr/>
            </p:nvSpPr>
            <p:spPr bwMode="auto">
              <a:xfrm>
                <a:off x="4127" y="3436"/>
                <a:ext cx="19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i="1">
                    <a:solidFill>
                      <a:srgbClr val="FF0000"/>
                    </a:solidFill>
                    <a:latin typeface="Times New Roman" panose="02020603050405020304" pitchFamily="18" charset="0"/>
                  </a:rPr>
                  <a:t>p</a:t>
                </a:r>
                <a:r>
                  <a:rPr kumimoji="1" lang="en-US" altLang="zh-CN" b="1" baseline="-25000">
                    <a:solidFill>
                      <a:srgbClr val="FF0000"/>
                    </a:solidFill>
                    <a:latin typeface="Times New Roman" panose="02020603050405020304" pitchFamily="18" charset="0"/>
                  </a:rPr>
                  <a:t>2</a:t>
                </a:r>
              </a:p>
            </p:txBody>
          </p:sp>
          <p:sp>
            <p:nvSpPr>
              <p:cNvPr id="79" name="Text Box 44"/>
              <p:cNvSpPr txBox="1">
                <a:spLocks noChangeArrowheads="1"/>
              </p:cNvSpPr>
              <p:nvPr/>
            </p:nvSpPr>
            <p:spPr bwMode="auto">
              <a:xfrm>
                <a:off x="4123" y="2428"/>
                <a:ext cx="15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i="1" dirty="0">
                    <a:latin typeface="Times New Roman" panose="02020603050405020304" pitchFamily="18" charset="0"/>
                  </a:rPr>
                  <a:t>p</a:t>
                </a:r>
              </a:p>
            </p:txBody>
          </p:sp>
          <p:sp>
            <p:nvSpPr>
              <p:cNvPr id="80" name="Text Box 45"/>
              <p:cNvSpPr txBox="1">
                <a:spLocks noChangeArrowheads="1"/>
              </p:cNvSpPr>
              <p:nvPr/>
            </p:nvSpPr>
            <p:spPr bwMode="auto">
              <a:xfrm>
                <a:off x="4127" y="2620"/>
                <a:ext cx="19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i="1">
                    <a:solidFill>
                      <a:srgbClr val="FF0000"/>
                    </a:solidFill>
                    <a:latin typeface="Times New Roman" panose="02020603050405020304" pitchFamily="18" charset="0"/>
                  </a:rPr>
                  <a:t>p</a:t>
                </a:r>
                <a:r>
                  <a:rPr kumimoji="1" lang="en-US" altLang="zh-CN" b="1" baseline="-25000">
                    <a:solidFill>
                      <a:srgbClr val="FF0000"/>
                    </a:solidFill>
                    <a:latin typeface="Times New Roman" panose="02020603050405020304" pitchFamily="18" charset="0"/>
                  </a:rPr>
                  <a:t>1</a:t>
                </a:r>
              </a:p>
            </p:txBody>
          </p:sp>
          <p:sp>
            <p:nvSpPr>
              <p:cNvPr id="81" name="Text Box 46"/>
              <p:cNvSpPr txBox="1">
                <a:spLocks noChangeArrowheads="1"/>
              </p:cNvSpPr>
              <p:nvPr/>
            </p:nvSpPr>
            <p:spPr bwMode="auto">
              <a:xfrm>
                <a:off x="4455" y="3752"/>
                <a:ext cx="2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a:solidFill>
                      <a:srgbClr val="FF0000"/>
                    </a:solidFill>
                    <a:latin typeface="Times New Roman" panose="02020603050405020304" pitchFamily="18" charset="0"/>
                  </a:rPr>
                  <a:t>V</a:t>
                </a:r>
                <a:r>
                  <a:rPr kumimoji="1" lang="en-US" altLang="zh-CN" sz="1600" b="1" baseline="-25000">
                    <a:solidFill>
                      <a:srgbClr val="FF0000"/>
                    </a:solidFill>
                    <a:latin typeface="Times New Roman" panose="02020603050405020304" pitchFamily="18" charset="0"/>
                  </a:rPr>
                  <a:t>1</a:t>
                </a:r>
              </a:p>
            </p:txBody>
          </p:sp>
          <p:sp>
            <p:nvSpPr>
              <p:cNvPr id="82" name="Text Box 47"/>
              <p:cNvSpPr txBox="1">
                <a:spLocks noChangeArrowheads="1"/>
              </p:cNvSpPr>
              <p:nvPr/>
            </p:nvSpPr>
            <p:spPr bwMode="auto">
              <a:xfrm>
                <a:off x="5359" y="3772"/>
                <a:ext cx="2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a:solidFill>
                      <a:srgbClr val="FF0000"/>
                    </a:solidFill>
                    <a:latin typeface="Times New Roman" panose="02020603050405020304" pitchFamily="18" charset="0"/>
                  </a:rPr>
                  <a:t>V</a:t>
                </a:r>
                <a:r>
                  <a:rPr kumimoji="1" lang="en-US" altLang="zh-CN" sz="1600" b="1" baseline="-25000">
                    <a:solidFill>
                      <a:srgbClr val="FF0000"/>
                    </a:solidFill>
                    <a:latin typeface="Times New Roman" panose="02020603050405020304" pitchFamily="18" charset="0"/>
                  </a:rPr>
                  <a:t>2</a:t>
                </a:r>
              </a:p>
            </p:txBody>
          </p:sp>
          <p:sp>
            <p:nvSpPr>
              <p:cNvPr id="83" name="Text Box 48"/>
              <p:cNvSpPr txBox="1">
                <a:spLocks noChangeArrowheads="1"/>
              </p:cNvSpPr>
              <p:nvPr/>
            </p:nvSpPr>
            <p:spPr bwMode="auto">
              <a:xfrm>
                <a:off x="5551" y="3772"/>
                <a:ext cx="1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i="1">
                    <a:solidFill>
                      <a:srgbClr val="FF0000"/>
                    </a:solidFill>
                    <a:latin typeface="Times New Roman" panose="02020603050405020304" pitchFamily="18" charset="0"/>
                  </a:rPr>
                  <a:t>V</a:t>
                </a:r>
              </a:p>
            </p:txBody>
          </p:sp>
        </p:grpSp>
      </p:grpSp>
      <p:sp>
        <p:nvSpPr>
          <p:cNvPr id="35" name="矩形 34"/>
          <p:cNvSpPr/>
          <p:nvPr/>
        </p:nvSpPr>
        <p:spPr>
          <a:xfrm>
            <a:off x="3901924" y="3024427"/>
            <a:ext cx="4953000" cy="1077218"/>
          </a:xfrm>
          <a:prstGeom prst="rect">
            <a:avLst/>
          </a:prstGeom>
        </p:spPr>
        <p:txBody>
          <a:bodyPr>
            <a:spAutoFit/>
          </a:bodyPr>
          <a:lstStyle/>
          <a:p>
            <a:pPr algn="ctr"/>
            <a:r>
              <a:rPr lang="zh-CN" altLang="en-US" sz="3200" dirty="0">
                <a:solidFill>
                  <a:schemeClr val="accent5">
                    <a:lumMod val="50000"/>
                  </a:schemeClr>
                </a:solidFill>
                <a:latin typeface="黑体" panose="02010609060101010101" pitchFamily="49" charset="-122"/>
                <a:ea typeface="黑体" panose="02010609060101010101" pitchFamily="49" charset="-122"/>
              </a:rPr>
              <a:t>系统的任一平衡态均可用</a:t>
            </a:r>
            <a:r>
              <a:rPr lang="en-US" altLang="zh-CN" sz="3200" dirty="0">
                <a:solidFill>
                  <a:schemeClr val="accent5">
                    <a:lumMod val="50000"/>
                  </a:schemeClr>
                </a:solidFill>
                <a:latin typeface="黑体" panose="02010609060101010101" pitchFamily="49" charset="-122"/>
                <a:ea typeface="黑体" panose="02010609060101010101" pitchFamily="49" charset="-122"/>
                <a:cs typeface="Times New Roman" panose="02020603050405020304" pitchFamily="18" charset="0"/>
              </a:rPr>
              <a:t>P-V</a:t>
            </a:r>
            <a:r>
              <a:rPr lang="zh-CN" altLang="en-US" sz="3200" dirty="0" smtClean="0">
                <a:solidFill>
                  <a:schemeClr val="accent5">
                    <a:lumMod val="50000"/>
                  </a:schemeClr>
                </a:solidFill>
                <a:latin typeface="黑体" panose="02010609060101010101" pitchFamily="49" charset="-122"/>
                <a:ea typeface="黑体" panose="02010609060101010101" pitchFamily="49" charset="-122"/>
              </a:rPr>
              <a:t>图上</a:t>
            </a:r>
            <a:r>
              <a:rPr lang="zh-CN" altLang="en-US" sz="3200" dirty="0">
                <a:solidFill>
                  <a:schemeClr val="accent5">
                    <a:lumMod val="50000"/>
                  </a:schemeClr>
                </a:solidFill>
                <a:latin typeface="黑体" panose="02010609060101010101" pitchFamily="49" charset="-122"/>
                <a:ea typeface="黑体" panose="02010609060101010101" pitchFamily="49" charset="-122"/>
              </a:rPr>
              <a:t>的一点表示出</a:t>
            </a:r>
            <a:r>
              <a:rPr lang="zh-CN" altLang="en-US" sz="3200" dirty="0" smtClean="0">
                <a:solidFill>
                  <a:schemeClr val="accent5">
                    <a:lumMod val="50000"/>
                  </a:schemeClr>
                </a:solidFill>
                <a:latin typeface="黑体" panose="02010609060101010101" pitchFamily="49" charset="-122"/>
                <a:ea typeface="黑体" panose="02010609060101010101" pitchFamily="49" charset="-122"/>
              </a:rPr>
              <a:t>！</a:t>
            </a:r>
            <a:endParaRPr lang="zh-CN" altLang="en-US" sz="3200" dirty="0">
              <a:solidFill>
                <a:schemeClr val="accent5">
                  <a:lumMod val="50000"/>
                </a:schemeClr>
              </a:solidFill>
              <a:latin typeface="黑体" panose="02010609060101010101" pitchFamily="49" charset="-122"/>
              <a:ea typeface="黑体" panose="02010609060101010101" pitchFamily="49" charset="-122"/>
            </a:endParaRPr>
          </a:p>
        </p:txBody>
      </p:sp>
      <p:sp>
        <p:nvSpPr>
          <p:cNvPr id="2" name="TextBox 1"/>
          <p:cNvSpPr txBox="1"/>
          <p:nvPr/>
        </p:nvSpPr>
        <p:spPr>
          <a:xfrm>
            <a:off x="291095" y="65518"/>
            <a:ext cx="1298640" cy="523220"/>
          </a:xfrm>
          <a:prstGeom prst="rect">
            <a:avLst/>
          </a:prstGeom>
          <a:noFill/>
        </p:spPr>
        <p:txBody>
          <a:bodyPr wrap="square" rtlCol="0">
            <a:spAutoFit/>
          </a:bodyPr>
          <a:lstStyle/>
          <a:p>
            <a:r>
              <a:rPr lang="en-US" altLang="zh-CN" sz="2800" b="1" dirty="0" smtClean="0">
                <a:solidFill>
                  <a:schemeClr val="bg1"/>
                </a:solidFill>
              </a:rPr>
              <a:t>P-V</a:t>
            </a:r>
            <a:r>
              <a:rPr lang="zh-CN" altLang="en-US" sz="2800" b="1" dirty="0" smtClean="0">
                <a:solidFill>
                  <a:schemeClr val="bg1"/>
                </a:solidFill>
              </a:rPr>
              <a:t>图</a:t>
            </a:r>
            <a:endParaRPr lang="zh-CN" altLang="en-US" sz="2800" b="1" dirty="0">
              <a:solidFill>
                <a:schemeClr val="bg1"/>
              </a:solidFill>
            </a:endParaRPr>
          </a:p>
        </p:txBody>
      </p:sp>
    </p:spTree>
    <p:extLst>
      <p:ext uri="{BB962C8B-B14F-4D97-AF65-F5344CB8AC3E}">
        <p14:creationId xmlns:p14="http://schemas.microsoft.com/office/powerpoint/2010/main" val="304003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442</Words>
  <Application>Microsoft Office PowerPoint</Application>
  <PresentationFormat>全屏显示(4:3)</PresentationFormat>
  <Paragraphs>144</Paragraphs>
  <Slides>9</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vt:i4>
      </vt:variant>
    </vt:vector>
  </HeadingPairs>
  <TitlesOfParts>
    <vt:vector size="13" baseType="lpstr">
      <vt:lpstr>Office 主题</vt:lpstr>
      <vt:lpstr>公式</vt:lpstr>
      <vt:lpstr>Equation.KSEE3</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热力学第零定律 </dc:title>
  <dc:creator>ying jin</dc:creator>
  <cp:lastModifiedBy>ying jin</cp:lastModifiedBy>
  <cp:revision>40</cp:revision>
  <dcterms:created xsi:type="dcterms:W3CDTF">2019-07-18T14:58:14Z</dcterms:created>
  <dcterms:modified xsi:type="dcterms:W3CDTF">2019-07-22T04:55:48Z</dcterms:modified>
</cp:coreProperties>
</file>