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70" r:id="rId2"/>
    <p:sldId id="1069" r:id="rId3"/>
    <p:sldId id="1066" r:id="rId4"/>
    <p:sldId id="1181" r:id="rId5"/>
    <p:sldId id="1180" r:id="rId6"/>
    <p:sldId id="1072" r:id="rId7"/>
    <p:sldId id="1074" r:id="rId8"/>
    <p:sldId id="1078" r:id="rId9"/>
    <p:sldId id="1079" r:id="rId10"/>
    <p:sldId id="1077" r:id="rId11"/>
    <p:sldId id="1080" r:id="rId12"/>
    <p:sldId id="1081" r:id="rId13"/>
    <p:sldId id="1082" r:id="rId14"/>
  </p:sldIdLst>
  <p:sldSz cx="9906000" cy="6858000" type="A4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8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5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FF3300"/>
    <a:srgbClr val="000099"/>
    <a:srgbClr val="01F9FF"/>
    <a:srgbClr val="CC3300"/>
    <a:srgbClr val="F9FF01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4660"/>
  </p:normalViewPr>
  <p:slideViewPr>
    <p:cSldViewPr>
      <p:cViewPr varScale="1">
        <p:scale>
          <a:sx n="116" d="100"/>
          <a:sy n="116" d="100"/>
        </p:scale>
        <p:origin x="834" y="102"/>
      </p:cViewPr>
      <p:guideLst>
        <p:guide orient="horz" pos="1448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" y="-102"/>
      </p:cViewPr>
      <p:guideLst>
        <p:guide orient="horz" pos="2215"/>
        <p:guide pos="29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B3A56C-5ABE-447A-A500-FD6EA8B21AE5}" type="datetime1">
              <a:rPr lang="zh-CN" altLang="en-US"/>
              <a:t>2019/8/13</a:t>
            </a:fld>
            <a:endParaRPr lang="de-DE" altLang="de-DE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79ADD7-9C34-46EB-9C52-7CF09B10C9F7}" type="slidenum">
              <a:rPr lang="de-DE" altLang="de-DE"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78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292142-6236-4C0B-9422-DA9936BE6FCC}" type="datetime1">
              <a:rPr lang="zh-CN" altLang="en-US"/>
              <a:t>2019/8/13</a:t>
            </a:fld>
            <a:endParaRPr lang="de-DE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0338" y="549275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0FEE7E-1585-43A6-8357-3960C0DAEC36}" type="slidenum">
              <a:rPr lang="zh-CN" altLang="de-DE"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55472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BB8D-C75D-4860-8242-FC718A430D4B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F016D-EEEF-465C-9135-5A5143F1B5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5FA-8DBE-42B3-8189-F73A4469A3F4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9ACF-7898-467E-A7F8-9DA8DABA61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CF155-87E4-4B7C-B94D-2FA1CE07095F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58DC0-8075-422F-BFA2-7ED457854B3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5CCB-E132-446B-B7CF-6414AF7CA473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CB5A8-8448-4F6E-A56C-3E8B2B72AF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9F1A-A3A2-4225-BCFB-2F9B212EE8F9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E02A5-846A-48CB-B279-BC79D848F2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477A-E39E-4E9D-AE7B-A902688DBC78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F7BE8-3254-49A4-BB79-CDB80CE99B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785BB-C08B-42DE-873D-1C70956933A2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A7C8-4205-47A7-A991-E4F7B3F2B0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7B03F-1377-4C45-B19F-2071348A5EB2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3151-24EF-4BE9-86F0-B3473E7D9B3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9005-1FC0-476F-AC33-EA436FB4419C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B237A-CF9B-475E-A236-12C2E75E76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5387-C112-4922-B3A3-370F17BF5969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16BDB-AEC2-4CD5-8958-7E2C8772FD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ABB48-E096-4054-BEC0-BF6ED6EA93D9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EF238-1D93-45F4-997F-F30BF0AB14F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EEDB-3E00-421E-B3E9-D8765E09A866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51AF-904A-429C-9E8B-C5BB3C6B485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B85A-7D89-464A-B461-431245BBB6B6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5D96-9019-4C2D-8CA4-8702EA5433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57E1-452A-4181-9EE8-40B449AD41C4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C8C5-A1BC-441F-9D83-96E7A0DA117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2B46-6C77-4182-AFAE-65EFB918C3AE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E5E31-65E8-4A3D-A062-70BD3F255B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347D6450-83ED-406D-8307-22F6C834585B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130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130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66061CDE-6C9E-4577-BC53-F3902DC23B8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11A3A-A323-4F5B-A03E-605698E7587E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C7DE4-E201-4B9F-86A2-BA0E3989FDD0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1400834" name="Rectangle 2"/>
          <p:cNvSpPr>
            <a:spLocks noChangeArrowheads="1"/>
          </p:cNvSpPr>
          <p:nvPr/>
        </p:nvSpPr>
        <p:spPr bwMode="auto">
          <a:xfrm>
            <a:off x="1421765" y="1771968"/>
            <a:ext cx="721518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温度的数值表示方法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称为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温标</a:t>
            </a:r>
            <a:r>
              <a:rPr lang="zh-CN" altLang="en-US" sz="2400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400835" name="Rectangle 3"/>
          <p:cNvSpPr>
            <a:spLocks noChangeArrowheads="1"/>
          </p:cNvSpPr>
          <p:nvPr/>
        </p:nvSpPr>
        <p:spPr bwMode="auto">
          <a:xfrm>
            <a:off x="703580" y="401320"/>
            <a:ext cx="5647893" cy="646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360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温标</a:t>
            </a:r>
            <a:r>
              <a:rPr kumimoji="1" lang="en-US" altLang="zh-CN" sz="36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(temperature scale)</a:t>
            </a:r>
          </a:p>
        </p:txBody>
      </p:sp>
      <p:sp>
        <p:nvSpPr>
          <p:cNvPr id="1400838" name="Rectangle 6"/>
          <p:cNvSpPr>
            <a:spLocks noChangeArrowheads="1"/>
          </p:cNvSpPr>
          <p:nvPr/>
        </p:nvSpPr>
        <p:spPr bwMode="auto">
          <a:xfrm>
            <a:off x="847408" y="2502535"/>
            <a:ext cx="8736012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zh-CN" altLang="en-US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固定的压强下气体的体积随温度变化，在固定的体积下气体的压强随温度变化，金属丝的电阻也随温度变化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，一般说来，任何物质的任何属性，只要它随温度发生</a:t>
            </a:r>
            <a:r>
              <a:rPr lang="zh-CN" altLang="en-US" sz="24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单调的、明显的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变化就可以用来它计量温度。从这个意义上理解，可有各种各样的温度计也可有各种各样的温标，</a:t>
            </a:r>
            <a:r>
              <a:rPr lang="zh-CN" altLang="en-US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这类利用特定物质的特定测温属性建立的温标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称为</a:t>
            </a:r>
            <a:r>
              <a:rPr lang="zh-CN" altLang="en-US" sz="24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经验温标。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F3B0DE-7EE1-4727-B63E-722BB824BB22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0F188-A750-4675-AC8E-68F9AA19C625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410055" name="Text Box 7"/>
          <p:cNvSpPr txBox="1">
            <a:spLocks noChangeArrowheads="1"/>
          </p:cNvSpPr>
          <p:nvPr/>
        </p:nvSpPr>
        <p:spPr bwMode="auto">
          <a:xfrm>
            <a:off x="237490" y="4061778"/>
            <a:ext cx="5821363" cy="1691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结论：</a:t>
            </a:r>
            <a:r>
              <a:rPr lang="en-US" altLang="zh-CN" sz="3200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同一气体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</a:t>
            </a:r>
            <a:r>
              <a:rPr lang="en-US" altLang="zh-CN" sz="2400" b="0" baseline="-25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↓, </a:t>
            </a:r>
            <a:r>
              <a:rPr lang="en-US" altLang="zh-CN" sz="2400" b="0">
                <a:solidFill>
                  <a:srgbClr val="0070C0"/>
                </a:solidFill>
                <a:latin typeface="+mn-ea"/>
                <a:ea typeface="+mn-ea"/>
                <a:cs typeface="微软雅黑" panose="020B0503020204020204" charset="-122"/>
              </a:rPr>
              <a:t>△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↓; p</a:t>
            </a:r>
            <a:r>
              <a:rPr lang="en-US" altLang="zh-CN" sz="2400" b="0" baseline="-25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→0,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△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T→0</a:t>
            </a:r>
          </a:p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不同气体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</a:t>
            </a:r>
            <a:r>
              <a:rPr lang="en-US" altLang="zh-CN" sz="2400" b="0" baseline="-25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→0,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△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T→0</a:t>
            </a:r>
          </a:p>
        </p:txBody>
      </p:sp>
      <p:sp>
        <p:nvSpPr>
          <p:cNvPr id="1410056" name="AutoShape 8"/>
          <p:cNvSpPr>
            <a:spLocks noChangeArrowheads="1"/>
          </p:cNvSpPr>
          <p:nvPr/>
        </p:nvSpPr>
        <p:spPr bwMode="auto">
          <a:xfrm>
            <a:off x="5523230" y="5124450"/>
            <a:ext cx="769938" cy="88900"/>
          </a:xfrm>
          <a:prstGeom prst="rightArrow">
            <a:avLst>
              <a:gd name="adj1" fmla="val 50000"/>
              <a:gd name="adj2" fmla="val 2165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0057" name="Text Box 9"/>
          <p:cNvSpPr txBox="1">
            <a:spLocks noChangeArrowheads="1"/>
          </p:cNvSpPr>
          <p:nvPr/>
        </p:nvSpPr>
        <p:spPr bwMode="auto">
          <a:xfrm>
            <a:off x="6399530" y="4478655"/>
            <a:ext cx="3152140" cy="138366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b="0" baseline="-25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en-US" altLang="zh-CN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→0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en-US" altLang="zh-CN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定体气体温标与气体种类及质量无关。</a:t>
            </a:r>
          </a:p>
        </p:txBody>
      </p:sp>
      <p:sp>
        <p:nvSpPr>
          <p:cNvPr id="1410060" name="Line 12"/>
          <p:cNvSpPr>
            <a:spLocks noChangeShapeType="1"/>
          </p:cNvSpPr>
          <p:nvPr/>
        </p:nvSpPr>
        <p:spPr bwMode="auto">
          <a:xfrm flipV="1">
            <a:off x="2882900" y="2292350"/>
            <a:ext cx="2974975" cy="3460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0061" name="Line 13"/>
          <p:cNvSpPr>
            <a:spLocks noChangeShapeType="1"/>
          </p:cNvSpPr>
          <p:nvPr/>
        </p:nvSpPr>
        <p:spPr bwMode="auto">
          <a:xfrm flipV="1">
            <a:off x="2873375" y="2125663"/>
            <a:ext cx="2968625" cy="51435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0062" name="Line 14"/>
          <p:cNvSpPr>
            <a:spLocks noChangeShapeType="1"/>
          </p:cNvSpPr>
          <p:nvPr/>
        </p:nvSpPr>
        <p:spPr bwMode="auto">
          <a:xfrm>
            <a:off x="2881313" y="2640013"/>
            <a:ext cx="3022600" cy="328612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0063" name="Line 15"/>
          <p:cNvSpPr>
            <a:spLocks noChangeShapeType="1"/>
          </p:cNvSpPr>
          <p:nvPr/>
        </p:nvSpPr>
        <p:spPr bwMode="auto">
          <a:xfrm flipV="1">
            <a:off x="2870200" y="1524000"/>
            <a:ext cx="2941638" cy="1116013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0064" name="Text Box 16"/>
          <p:cNvSpPr txBox="1">
            <a:spLocks noChangeArrowheads="1"/>
          </p:cNvSpPr>
          <p:nvPr/>
        </p:nvSpPr>
        <p:spPr bwMode="auto">
          <a:xfrm>
            <a:off x="5891213" y="1835150"/>
            <a:ext cx="546100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zh-CN" altLang="en-US" sz="16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空气</a:t>
            </a:r>
          </a:p>
        </p:txBody>
      </p:sp>
      <p:sp>
        <p:nvSpPr>
          <p:cNvPr id="1410065" name="Text Box 17"/>
          <p:cNvSpPr txBox="1">
            <a:spLocks noChangeArrowheads="1"/>
          </p:cNvSpPr>
          <p:nvPr/>
        </p:nvSpPr>
        <p:spPr bwMode="auto">
          <a:xfrm>
            <a:off x="5905500" y="2165350"/>
            <a:ext cx="366713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baseline="-250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10066" name="Text Box 18"/>
          <p:cNvSpPr txBox="1">
            <a:spLocks noChangeArrowheads="1"/>
          </p:cNvSpPr>
          <p:nvPr/>
        </p:nvSpPr>
        <p:spPr bwMode="auto">
          <a:xfrm>
            <a:off x="5835650" y="1352550"/>
            <a:ext cx="368300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1600" baseline="-25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10067" name="Text Box 19"/>
          <p:cNvSpPr txBox="1">
            <a:spLocks noChangeArrowheads="1"/>
          </p:cNvSpPr>
          <p:nvPr/>
        </p:nvSpPr>
        <p:spPr bwMode="auto">
          <a:xfrm>
            <a:off x="6000750" y="2813050"/>
            <a:ext cx="368300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2289175" y="785813"/>
            <a:ext cx="4657990" cy="3168650"/>
            <a:chOff x="2733" y="1197"/>
            <a:chExt cx="2708" cy="1996"/>
          </a:xfrm>
        </p:grpSpPr>
        <p:grpSp>
          <p:nvGrpSpPr>
            <p:cNvPr id="76816" name="Group 21"/>
            <p:cNvGrpSpPr/>
            <p:nvPr/>
          </p:nvGrpSpPr>
          <p:grpSpPr bwMode="auto">
            <a:xfrm>
              <a:off x="3075" y="1197"/>
              <a:ext cx="1928" cy="1794"/>
              <a:chOff x="2308" y="5854"/>
              <a:chExt cx="3118" cy="2661"/>
            </a:xfrm>
          </p:grpSpPr>
          <p:sp>
            <p:nvSpPr>
              <p:cNvPr id="76832" name="Line 22"/>
              <p:cNvSpPr>
                <a:spLocks noChangeShapeType="1"/>
              </p:cNvSpPr>
              <p:nvPr/>
            </p:nvSpPr>
            <p:spPr bwMode="auto">
              <a:xfrm flipV="1">
                <a:off x="2308" y="8512"/>
                <a:ext cx="31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3" name="Line 23"/>
              <p:cNvSpPr>
                <a:spLocks noChangeShapeType="1"/>
              </p:cNvSpPr>
              <p:nvPr/>
            </p:nvSpPr>
            <p:spPr bwMode="auto">
              <a:xfrm flipV="1">
                <a:off x="2310" y="5854"/>
                <a:ext cx="0" cy="2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4" name="Line 24"/>
              <p:cNvSpPr>
                <a:spLocks noChangeShapeType="1"/>
              </p:cNvSpPr>
              <p:nvPr/>
            </p:nvSpPr>
            <p:spPr bwMode="auto">
              <a:xfrm flipV="1">
                <a:off x="2322" y="7583"/>
                <a:ext cx="28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5" name="Line 25"/>
              <p:cNvSpPr>
                <a:spLocks noChangeShapeType="1"/>
              </p:cNvSpPr>
              <p:nvPr/>
            </p:nvSpPr>
            <p:spPr bwMode="auto">
              <a:xfrm>
                <a:off x="2720" y="8396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6" name="Line 26"/>
              <p:cNvSpPr>
                <a:spLocks noChangeShapeType="1"/>
              </p:cNvSpPr>
              <p:nvPr/>
            </p:nvSpPr>
            <p:spPr bwMode="auto">
              <a:xfrm>
                <a:off x="3130" y="8398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7" name="Line 27"/>
              <p:cNvSpPr>
                <a:spLocks noChangeShapeType="1"/>
              </p:cNvSpPr>
              <p:nvPr/>
            </p:nvSpPr>
            <p:spPr bwMode="auto">
              <a:xfrm>
                <a:off x="3535" y="8402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8" name="Line 28"/>
              <p:cNvSpPr>
                <a:spLocks noChangeShapeType="1"/>
              </p:cNvSpPr>
              <p:nvPr/>
            </p:nvSpPr>
            <p:spPr bwMode="auto">
              <a:xfrm>
                <a:off x="3933" y="8402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Line 29"/>
              <p:cNvSpPr>
                <a:spLocks noChangeShapeType="1"/>
              </p:cNvSpPr>
              <p:nvPr/>
            </p:nvSpPr>
            <p:spPr bwMode="auto">
              <a:xfrm>
                <a:off x="4343" y="8400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0" name="Line 30"/>
              <p:cNvSpPr>
                <a:spLocks noChangeShapeType="1"/>
              </p:cNvSpPr>
              <p:nvPr/>
            </p:nvSpPr>
            <p:spPr bwMode="auto">
              <a:xfrm>
                <a:off x="4742" y="8401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17" name="Text Box 31"/>
            <p:cNvSpPr txBox="1">
              <a:spLocks noChangeArrowheads="1"/>
            </p:cNvSpPr>
            <p:nvPr/>
          </p:nvSpPr>
          <p:spPr bwMode="auto">
            <a:xfrm>
              <a:off x="3211" y="3010"/>
              <a:ext cx="214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endParaRPr lang="en-US" altLang="zh-CN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18" name="Text Box 32"/>
            <p:cNvSpPr txBox="1">
              <a:spLocks noChangeArrowheads="1"/>
            </p:cNvSpPr>
            <p:nvPr/>
          </p:nvSpPr>
          <p:spPr bwMode="auto">
            <a:xfrm>
              <a:off x="3476" y="3010"/>
              <a:ext cx="213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400</a:t>
              </a:r>
            </a:p>
          </p:txBody>
        </p:sp>
        <p:sp>
          <p:nvSpPr>
            <p:cNvPr id="76819" name="Text Box 33"/>
            <p:cNvSpPr txBox="1">
              <a:spLocks noChangeArrowheads="1"/>
            </p:cNvSpPr>
            <p:nvPr/>
          </p:nvSpPr>
          <p:spPr bwMode="auto">
            <a:xfrm>
              <a:off x="3731" y="3010"/>
              <a:ext cx="213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600</a:t>
              </a:r>
            </a:p>
          </p:txBody>
        </p:sp>
        <p:sp>
          <p:nvSpPr>
            <p:cNvPr id="76820" name="Text Box 34"/>
            <p:cNvSpPr txBox="1">
              <a:spLocks noChangeArrowheads="1"/>
            </p:cNvSpPr>
            <p:nvPr/>
          </p:nvSpPr>
          <p:spPr bwMode="auto">
            <a:xfrm>
              <a:off x="4001" y="3016"/>
              <a:ext cx="213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76821" name="Text Box 35"/>
            <p:cNvSpPr txBox="1">
              <a:spLocks noChangeArrowheads="1"/>
            </p:cNvSpPr>
            <p:nvPr/>
          </p:nvSpPr>
          <p:spPr bwMode="auto">
            <a:xfrm>
              <a:off x="4236" y="3016"/>
              <a:ext cx="274" cy="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6822" name="Text Box 36"/>
            <p:cNvSpPr txBox="1">
              <a:spLocks noChangeArrowheads="1"/>
            </p:cNvSpPr>
            <p:nvPr/>
          </p:nvSpPr>
          <p:spPr bwMode="auto">
            <a:xfrm>
              <a:off x="2965" y="2276"/>
              <a:ext cx="89" cy="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23" name="Text Box 37"/>
            <p:cNvSpPr txBox="1">
              <a:spLocks noChangeArrowheads="1"/>
            </p:cNvSpPr>
            <p:nvPr/>
          </p:nvSpPr>
          <p:spPr bwMode="auto">
            <a:xfrm>
              <a:off x="4795" y="2982"/>
              <a:ext cx="646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tr / mmHg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24" name="Text Box 38"/>
            <p:cNvSpPr txBox="1">
              <a:spLocks noChangeArrowheads="1"/>
            </p:cNvSpPr>
            <p:nvPr/>
          </p:nvSpPr>
          <p:spPr bwMode="auto">
            <a:xfrm>
              <a:off x="2859" y="1963"/>
              <a:ext cx="213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</a:p>
          </p:txBody>
        </p:sp>
        <p:sp>
          <p:nvSpPr>
            <p:cNvPr id="76825" name="Text Box 39"/>
            <p:cNvSpPr txBox="1">
              <a:spLocks noChangeArrowheads="1"/>
            </p:cNvSpPr>
            <p:nvPr/>
          </p:nvSpPr>
          <p:spPr bwMode="auto">
            <a:xfrm>
              <a:off x="2733" y="1257"/>
              <a:ext cx="576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/K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26" name="Line 40"/>
            <p:cNvSpPr>
              <a:spLocks noChangeShapeType="1"/>
            </p:cNvSpPr>
            <p:nvPr/>
          </p:nvSpPr>
          <p:spPr bwMode="auto">
            <a:xfrm>
              <a:off x="3081" y="2070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41"/>
            <p:cNvSpPr>
              <a:spLocks noChangeShapeType="1"/>
            </p:cNvSpPr>
            <p:nvPr/>
          </p:nvSpPr>
          <p:spPr bwMode="auto">
            <a:xfrm>
              <a:off x="3077" y="1726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Line 42"/>
            <p:cNvSpPr>
              <a:spLocks noChangeShapeType="1"/>
            </p:cNvSpPr>
            <p:nvPr/>
          </p:nvSpPr>
          <p:spPr bwMode="auto">
            <a:xfrm>
              <a:off x="3073" y="2691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Text Box 43"/>
            <p:cNvSpPr txBox="1">
              <a:spLocks noChangeArrowheads="1"/>
            </p:cNvSpPr>
            <p:nvPr/>
          </p:nvSpPr>
          <p:spPr bwMode="auto">
            <a:xfrm>
              <a:off x="2846" y="1634"/>
              <a:ext cx="213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30" name="Text Box 44"/>
            <p:cNvSpPr txBox="1">
              <a:spLocks noChangeArrowheads="1"/>
            </p:cNvSpPr>
            <p:nvPr/>
          </p:nvSpPr>
          <p:spPr bwMode="auto">
            <a:xfrm>
              <a:off x="2733" y="2624"/>
              <a:ext cx="272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-0.2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31" name="Text Box 45"/>
            <p:cNvSpPr txBox="1">
              <a:spLocks noChangeArrowheads="1"/>
            </p:cNvSpPr>
            <p:nvPr/>
          </p:nvSpPr>
          <p:spPr bwMode="auto">
            <a:xfrm>
              <a:off x="3003" y="3010"/>
              <a:ext cx="70" cy="1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6624E8-0823-4F6B-9BCE-E1E999862DA3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3481F-5673-458C-875A-BD1090DB3AC5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92087" y="141605"/>
            <a:ext cx="4286250" cy="2571750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zh-CN" altLang="en-US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、定压气体温标</a:t>
            </a:r>
            <a:endParaRPr lang="zh-CN" altLang="en-US" sz="3200" b="1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40000"/>
              </a:lnSpc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建立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>
              <a:lnSpc>
                <a:spcPct val="140000"/>
              </a:lnSpc>
            </a:pPr>
            <a:endParaRPr lang="zh-CN" altLang="en-US" sz="2000" b="1" smtClean="0"/>
          </a:p>
          <a:p>
            <a:pPr lvl="2" eaLnBrk="1" hangingPunct="1">
              <a:lnSpc>
                <a:spcPct val="140000"/>
              </a:lnSpc>
              <a:buFontTx/>
              <a:buNone/>
            </a:pPr>
            <a:endParaRPr lang="zh-CN" altLang="en-US" sz="2000" b="1" smtClean="0"/>
          </a:p>
        </p:txBody>
      </p:sp>
      <p:sp>
        <p:nvSpPr>
          <p:cNvPr id="1413124" name="Line 4"/>
          <p:cNvSpPr>
            <a:spLocks noChangeShapeType="1"/>
          </p:cNvSpPr>
          <p:nvPr/>
        </p:nvSpPr>
        <p:spPr bwMode="auto">
          <a:xfrm>
            <a:off x="5208588" y="1563688"/>
            <a:ext cx="3278187" cy="4667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25" name="Line 5"/>
          <p:cNvSpPr>
            <a:spLocks noChangeShapeType="1"/>
          </p:cNvSpPr>
          <p:nvPr/>
        </p:nvSpPr>
        <p:spPr bwMode="auto">
          <a:xfrm>
            <a:off x="5246688" y="1577975"/>
            <a:ext cx="3257550" cy="149225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26" name="Line 6"/>
          <p:cNvSpPr>
            <a:spLocks noChangeShapeType="1"/>
          </p:cNvSpPr>
          <p:nvPr/>
        </p:nvSpPr>
        <p:spPr bwMode="auto">
          <a:xfrm>
            <a:off x="5219700" y="1565275"/>
            <a:ext cx="3243263" cy="87471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27" name="Text Box 7"/>
          <p:cNvSpPr txBox="1">
            <a:spLocks noChangeArrowheads="1"/>
          </p:cNvSpPr>
          <p:nvPr/>
        </p:nvSpPr>
        <p:spPr bwMode="auto">
          <a:xfrm>
            <a:off x="8477250" y="1898968"/>
            <a:ext cx="54768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</a:t>
            </a:r>
          </a:p>
        </p:txBody>
      </p:sp>
      <p:sp>
        <p:nvSpPr>
          <p:cNvPr id="1413128" name="Text Box 8"/>
          <p:cNvSpPr txBox="1">
            <a:spLocks noChangeArrowheads="1"/>
          </p:cNvSpPr>
          <p:nvPr/>
        </p:nvSpPr>
        <p:spPr bwMode="auto">
          <a:xfrm>
            <a:off x="8532813" y="2940368"/>
            <a:ext cx="368300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baseline="-25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13129" name="Text Box 9"/>
          <p:cNvSpPr txBox="1">
            <a:spLocks noChangeArrowheads="1"/>
          </p:cNvSpPr>
          <p:nvPr/>
        </p:nvSpPr>
        <p:spPr bwMode="auto">
          <a:xfrm>
            <a:off x="8518525" y="2309813"/>
            <a:ext cx="368300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 baseline="-2500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13130" name="Text Box 10"/>
          <p:cNvSpPr txBox="1">
            <a:spLocks noChangeArrowheads="1"/>
          </p:cNvSpPr>
          <p:nvPr/>
        </p:nvSpPr>
        <p:spPr bwMode="auto">
          <a:xfrm>
            <a:off x="309563" y="4214813"/>
            <a:ext cx="5035550" cy="1691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结论: 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ct val="5000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同一气体, p↓, 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△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↓; p→0, 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△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T→0</a:t>
            </a:r>
          </a:p>
          <a:p>
            <a:pPr algn="l">
              <a:spcBef>
                <a:spcPct val="5000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不同气体, p→0, 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△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T→0</a:t>
            </a:r>
          </a:p>
        </p:txBody>
      </p:sp>
      <p:sp>
        <p:nvSpPr>
          <p:cNvPr id="1413131" name="AutoShape 11"/>
          <p:cNvSpPr>
            <a:spLocks noChangeArrowheads="1"/>
          </p:cNvSpPr>
          <p:nvPr/>
        </p:nvSpPr>
        <p:spPr bwMode="auto">
          <a:xfrm>
            <a:off x="5453063" y="5214938"/>
            <a:ext cx="771525" cy="88900"/>
          </a:xfrm>
          <a:prstGeom prst="rightArrow">
            <a:avLst>
              <a:gd name="adj1" fmla="val 50000"/>
              <a:gd name="adj2" fmla="val 2169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32" name="Text Box 12"/>
          <p:cNvSpPr txBox="1">
            <a:spLocks noChangeArrowheads="1"/>
          </p:cNvSpPr>
          <p:nvPr/>
        </p:nvSpPr>
        <p:spPr bwMode="auto">
          <a:xfrm>
            <a:off x="6381115" y="4570730"/>
            <a:ext cx="3169920" cy="138366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p→0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en-US" altLang="zh-CN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定压气体温标与气体种类及质量无关。</a:t>
            </a:r>
          </a:p>
        </p:txBody>
      </p:sp>
      <p:graphicFrame>
        <p:nvGraphicFramePr>
          <p:cNvPr id="141313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960120" y="1998980"/>
          <a:ext cx="2931795" cy="9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1244600" imgH="431800" progId="Equations">
                  <p:embed/>
                </p:oleObj>
              </mc:Choice>
              <mc:Fallback>
                <p:oleObj name="公式" r:id="rId3" imgW="1244600" imgH="431800" progId="Equations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" y="1998980"/>
                        <a:ext cx="2931795" cy="94361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4594761" y="714375"/>
            <a:ext cx="4306093" cy="3168650"/>
            <a:chOff x="2609" y="1221"/>
            <a:chExt cx="2504" cy="1996"/>
          </a:xfrm>
        </p:grpSpPr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 flipV="1">
              <a:off x="2979" y="3013"/>
              <a:ext cx="19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 flipV="1">
              <a:off x="2980" y="1221"/>
              <a:ext cx="0" cy="17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 flipV="1">
              <a:off x="2996" y="1755"/>
              <a:ext cx="17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3234" y="2935"/>
              <a:ext cx="0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3487" y="2936"/>
              <a:ext cx="0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3738" y="2939"/>
              <a:ext cx="0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3984" y="2939"/>
              <a:ext cx="0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4237" y="2937"/>
              <a:ext cx="0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4484" y="2938"/>
              <a:ext cx="0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3115" y="3034"/>
              <a:ext cx="214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endParaRPr lang="en-US" altLang="zh-CN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Text Box 25"/>
            <p:cNvSpPr txBox="1">
              <a:spLocks noChangeArrowheads="1"/>
            </p:cNvSpPr>
            <p:nvPr/>
          </p:nvSpPr>
          <p:spPr bwMode="auto">
            <a:xfrm>
              <a:off x="3380" y="3034"/>
              <a:ext cx="213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400</a:t>
              </a:r>
            </a:p>
          </p:txBody>
        </p:sp>
        <p:sp>
          <p:nvSpPr>
            <p:cNvPr id="7195" name="Text Box 26"/>
            <p:cNvSpPr txBox="1">
              <a:spLocks noChangeArrowheads="1"/>
            </p:cNvSpPr>
            <p:nvPr/>
          </p:nvSpPr>
          <p:spPr bwMode="auto">
            <a:xfrm>
              <a:off x="3635" y="3034"/>
              <a:ext cx="213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600</a:t>
              </a:r>
            </a:p>
          </p:txBody>
        </p:sp>
        <p:sp>
          <p:nvSpPr>
            <p:cNvPr id="7196" name="Text Box 27"/>
            <p:cNvSpPr txBox="1">
              <a:spLocks noChangeArrowheads="1"/>
            </p:cNvSpPr>
            <p:nvPr/>
          </p:nvSpPr>
          <p:spPr bwMode="auto">
            <a:xfrm>
              <a:off x="3905" y="3040"/>
              <a:ext cx="213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7197" name="Text Box 28"/>
            <p:cNvSpPr txBox="1">
              <a:spLocks noChangeArrowheads="1"/>
            </p:cNvSpPr>
            <p:nvPr/>
          </p:nvSpPr>
          <p:spPr bwMode="auto">
            <a:xfrm>
              <a:off x="4140" y="3040"/>
              <a:ext cx="274" cy="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198" name="Text Box 29"/>
            <p:cNvSpPr txBox="1">
              <a:spLocks noChangeArrowheads="1"/>
            </p:cNvSpPr>
            <p:nvPr/>
          </p:nvSpPr>
          <p:spPr bwMode="auto">
            <a:xfrm>
              <a:off x="4635" y="3040"/>
              <a:ext cx="478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/ mmHg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9" name="Text Box 30"/>
            <p:cNvSpPr txBox="1">
              <a:spLocks noChangeArrowheads="1"/>
            </p:cNvSpPr>
            <p:nvPr/>
          </p:nvSpPr>
          <p:spPr bwMode="auto">
            <a:xfrm>
              <a:off x="2609" y="1221"/>
              <a:ext cx="576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/K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0" name="Line 31"/>
            <p:cNvSpPr>
              <a:spLocks noChangeShapeType="1"/>
            </p:cNvSpPr>
            <p:nvPr/>
          </p:nvSpPr>
          <p:spPr bwMode="auto">
            <a:xfrm>
              <a:off x="2977" y="2435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Text Box 32"/>
            <p:cNvSpPr txBox="1">
              <a:spLocks noChangeArrowheads="1"/>
            </p:cNvSpPr>
            <p:nvPr/>
          </p:nvSpPr>
          <p:spPr bwMode="auto">
            <a:xfrm>
              <a:off x="2854" y="1650"/>
              <a:ext cx="93" cy="1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2" name="Text Box 33"/>
            <p:cNvSpPr txBox="1">
              <a:spLocks noChangeArrowheads="1"/>
            </p:cNvSpPr>
            <p:nvPr/>
          </p:nvSpPr>
          <p:spPr bwMode="auto">
            <a:xfrm>
              <a:off x="2677" y="2352"/>
              <a:ext cx="272" cy="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-0.1</a:t>
              </a:r>
              <a:endParaRPr lang="en-US" altLang="zh-CN" sz="2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3" name="Text Box 34"/>
            <p:cNvSpPr txBox="1">
              <a:spLocks noChangeArrowheads="1"/>
            </p:cNvSpPr>
            <p:nvPr/>
          </p:nvSpPr>
          <p:spPr bwMode="auto">
            <a:xfrm>
              <a:off x="2931" y="3026"/>
              <a:ext cx="102" cy="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04EE4C-4730-437D-AD53-39CD4AC8B9B8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DBF7A-7A5B-4436-B403-7B16A814F22A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70485"/>
            <a:ext cx="7458075" cy="6254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30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0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、理想气体温标</a:t>
            </a:r>
          </a:p>
        </p:txBody>
      </p:sp>
      <p:sp>
        <p:nvSpPr>
          <p:cNvPr id="1414149" name="Text Box 5"/>
          <p:cNvSpPr txBox="1">
            <a:spLocks noChangeArrowheads="1"/>
          </p:cNvSpPr>
          <p:nvPr/>
        </p:nvSpPr>
        <p:spPr bwMode="auto">
          <a:xfrm>
            <a:off x="166370" y="4288155"/>
            <a:ext cx="173609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结论:  </a:t>
            </a:r>
          </a:p>
        </p:txBody>
      </p:sp>
      <p:sp>
        <p:nvSpPr>
          <p:cNvPr id="1414150" name="Text Box 6"/>
          <p:cNvSpPr txBox="1">
            <a:spLocks noChangeArrowheads="1"/>
          </p:cNvSpPr>
          <p:nvPr/>
        </p:nvSpPr>
        <p:spPr bwMode="auto">
          <a:xfrm>
            <a:off x="166688" y="4930775"/>
            <a:ext cx="9596437" cy="119888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理想气体温标与气体种类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即气体个性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无关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但依赖于气体的共性。</a:t>
            </a:r>
            <a:endParaRPr lang="en-US" altLang="zh-CN" sz="2400" b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对于极低温度（气体液化）和极高温度（</a:t>
            </a:r>
            <a:r>
              <a:rPr lang="en-US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lang="en-US" altLang="zh-CN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1000℃</a:t>
            </a:r>
            <a:r>
              <a:rPr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）不适用。</a:t>
            </a:r>
          </a:p>
        </p:txBody>
      </p:sp>
      <p:graphicFrame>
        <p:nvGraphicFramePr>
          <p:cNvPr id="14141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1072357"/>
          <a:ext cx="592772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3" imgW="2908300" imgH="431800" progId="Equations">
                  <p:embed/>
                </p:oleObj>
              </mc:Choice>
              <mc:Fallback>
                <p:oleObj name="公式" r:id="rId3" imgW="2908300" imgH="431800" progId="Equations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72357"/>
                        <a:ext cx="5927725" cy="8108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4152" name="Object 8"/>
          <p:cNvGraphicFramePr>
            <a:graphicFrameLocks noChangeAspect="1"/>
          </p:cNvGraphicFramePr>
          <p:nvPr/>
        </p:nvGraphicFramePr>
        <p:xfrm>
          <a:off x="1524000" y="2287270"/>
          <a:ext cx="59277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5" imgW="2806700" imgH="431800" progId="Equations">
                  <p:embed/>
                </p:oleObj>
              </mc:Choice>
              <mc:Fallback>
                <p:oleObj name="公式" r:id="rId5" imgW="2806700" imgH="431800" progId="Equations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7270"/>
                        <a:ext cx="5927725" cy="7397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155" name="Text Box 11"/>
          <p:cNvSpPr txBox="1">
            <a:spLocks noChangeArrowheads="1"/>
          </p:cNvSpPr>
          <p:nvPr/>
        </p:nvSpPr>
        <p:spPr bwMode="auto">
          <a:xfrm>
            <a:off x="956310" y="1739583"/>
            <a:ext cx="701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701675" y="3143885"/>
            <a:ext cx="825119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在压强趋近于零的极限情况下，所遵循的普遍规律建立的温标，叫做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理想气体温标。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95D7E6-84CB-4D36-BD29-A6169D2DDCF7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1836D-B859-4ACA-BF0B-BCE7DFD0CD86}" type="slidenum">
              <a:rPr lang="zh-CN" altLang="en-US"/>
              <a:t>13</a:t>
            </a:fld>
            <a:endParaRPr lang="en-US" altLang="zh-CN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6688" y="1144270"/>
            <a:ext cx="9107487" cy="2697163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热力学温标（开尔文温标）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不依赖于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测温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和测温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的温标</a:t>
            </a:r>
            <a:endParaRPr lang="zh-CN" altLang="en-US" sz="2400" dirty="0" smtClean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热力学温度      符号：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单位：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K,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尔文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定义：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开等于水的三相点热力学温度的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1/273.16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415172" name="Text Box 4"/>
          <p:cNvSpPr txBox="1">
            <a:spLocks noChangeArrowheads="1"/>
          </p:cNvSpPr>
          <p:nvPr/>
        </p:nvSpPr>
        <p:spPr bwMode="auto">
          <a:xfrm>
            <a:off x="596900" y="3890010"/>
            <a:ext cx="192532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结论:  </a:t>
            </a:r>
          </a:p>
        </p:txBody>
      </p:sp>
      <p:sp>
        <p:nvSpPr>
          <p:cNvPr id="1415173" name="Text Box 5"/>
          <p:cNvSpPr txBox="1">
            <a:spLocks noChangeArrowheads="1"/>
          </p:cNvSpPr>
          <p:nvPr/>
        </p:nvSpPr>
        <p:spPr bwMode="auto">
          <a:xfrm>
            <a:off x="500063" y="4293096"/>
            <a:ext cx="899795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热力学温标是最基本的温标；是一种理想温标。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理想气体温标在其适应的范围，与热力学温标一致，为可实现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的温标。</a:t>
            </a:r>
          </a:p>
        </p:txBody>
      </p:sp>
      <p:pic>
        <p:nvPicPr>
          <p:cNvPr id="1415174" name="Picture 6" descr="1-1kai'erw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5945" y="-22225"/>
            <a:ext cx="1746250" cy="240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9563" y="357823"/>
            <a:ext cx="48244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热力学温标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B83F13-0FDD-472D-AB37-4957DA20E403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A0795-6518-47A7-AD74-E6E09B104363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1399813" name="Rectangle 5"/>
          <p:cNvSpPr>
            <a:spLocks noChangeArrowheads="1"/>
          </p:cNvSpPr>
          <p:nvPr/>
        </p:nvSpPr>
        <p:spPr bwMode="auto">
          <a:xfrm>
            <a:off x="273050" y="404813"/>
            <a:ext cx="381635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30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000" b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经验温标</a:t>
            </a:r>
            <a:r>
              <a:rPr lang="zh-CN" altLang="en-US" sz="30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的确定</a:t>
            </a:r>
          </a:p>
        </p:txBody>
      </p:sp>
      <p:sp>
        <p:nvSpPr>
          <p:cNvPr id="2" name="矩形 1"/>
          <p:cNvSpPr/>
          <p:nvPr/>
        </p:nvSpPr>
        <p:spPr>
          <a:xfrm>
            <a:off x="755650" y="1342390"/>
            <a:ext cx="8496935" cy="450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ts val="35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选择某种</a:t>
            </a:r>
            <a:r>
              <a:rPr kumimoji="1" lang="zh-CN" altLang="en-US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测温物质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，确定它的</a:t>
            </a:r>
            <a:r>
              <a:rPr kumimoji="1" lang="zh-CN" altLang="en-US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测温属性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（例如水银的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体积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温度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变化）；</a:t>
            </a:r>
          </a:p>
          <a:p>
            <a:pPr algn="just" eaLnBrk="1" latinLnBrk="0" hangingPunct="1">
              <a:lnSpc>
                <a:spcPct val="150000"/>
              </a:lnSpc>
            </a:pPr>
            <a:endParaRPr kumimoji="1" lang="zh-CN" altLang="en-US" sz="8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eaLnBrk="1" latinLnBrk="0" hangingPunct="1">
              <a:lnSpc>
                <a:spcPts val="35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选定</a:t>
            </a:r>
            <a:r>
              <a:rPr kumimoji="1" lang="zh-CN" altLang="en-US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固定点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algn="just" eaLnBrk="1" latinLnBrk="0" hangingPunct="1">
              <a:lnSpc>
                <a:spcPts val="3500"/>
              </a:lnSpc>
            </a:pP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水银温度计，若选用摄氏温标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由瑞典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天文学家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摄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尔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修斯</a:t>
            </a:r>
            <a:r>
              <a:rPr kumimoji="1" lang="en-US" altLang="zh-CN" sz="2400" b="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Celsicus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于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1742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年建立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，则以冰的正常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熔点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定为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0℃,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水的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正常沸点定为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100℃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endParaRPr kumimoji="1" lang="zh-CN" altLang="en-US" sz="8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eaLnBrk="1" latinLnBrk="0" hangingPunct="1">
              <a:lnSpc>
                <a:spcPts val="35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进行分度，即对测温属性随温度的</a:t>
            </a:r>
            <a:r>
              <a:rPr kumimoji="1" lang="zh-CN" altLang="en-US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变化关系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作出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规定</a:t>
            </a:r>
          </a:p>
          <a:p>
            <a:pPr algn="just" eaLnBrk="1" latinLnBrk="0" hangingPunct="1">
              <a:lnSpc>
                <a:spcPts val="3500"/>
              </a:lnSpc>
            </a:pP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摄氏温标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规定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0℃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100℃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间等分为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小格，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小格为</a:t>
            </a:r>
            <a:r>
              <a:rPr kumimoji="1"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1℃)</a:t>
            </a:r>
            <a:r>
              <a:rPr kumimoji="1"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2EA2A2-0D85-4CC2-8A5B-4FF40038C2D2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2EA1A-7286-4C6D-95DB-83DF58AAFB0E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70671" name="Rectangle 23"/>
          <p:cNvSpPr>
            <a:spLocks noChangeArrowheads="1"/>
          </p:cNvSpPr>
          <p:nvPr/>
        </p:nvSpPr>
        <p:spPr bwMode="auto">
          <a:xfrm>
            <a:off x="3008784" y="5013176"/>
            <a:ext cx="46085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</a:t>
            </a:r>
            <a:r>
              <a:rPr lang="en-US" altLang="zh-CN" sz="1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1-1   </a:t>
            </a:r>
            <a:r>
              <a:rPr lang="zh-CN" altLang="en-US" sz="18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几种常用的温度计</a:t>
            </a:r>
            <a:endParaRPr lang="zh-CN" altLang="en-US" sz="1800" dirty="0">
              <a:solidFill>
                <a:srgbClr val="FF33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988859230"/>
              </p:ext>
            </p:extLst>
          </p:nvPr>
        </p:nvGraphicFramePr>
        <p:xfrm>
          <a:off x="1352600" y="1412776"/>
          <a:ext cx="6661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575"/>
                <a:gridCol w="3330575"/>
              </a:tblGrid>
              <a:tr h="490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温  度  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测 温 属 性</a:t>
                      </a:r>
                    </a:p>
                  </a:txBody>
                  <a:tcPr/>
                </a:tc>
              </a:tr>
              <a:tr h="210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80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      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定容气体温度计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     定压气体温度计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     铂电阻温度计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     铂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-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铂铑热电偶温度计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     液体温度计</a:t>
                      </a:r>
                      <a:endParaRPr lang="zh-CN" altLang="en-US" sz="2000" dirty="0">
                        <a:latin typeface="+mn-ea"/>
                        <a:cs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80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             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压强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      体积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      电阻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      热电动势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      液柱长度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885CCB-E132-446B-B7CF-6414AF7CA473}" type="datetime1">
              <a:rPr lang="zh-CN" altLang="en-US" smtClean="0"/>
              <a:t>2019/8/13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CB5A8-8448-4F6E-A56C-3E8B2B72AF8E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2520" y="620688"/>
            <a:ext cx="8475980" cy="333375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28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摄氏温标和华氏温标</a:t>
            </a:r>
          </a:p>
          <a:p>
            <a:pPr marL="0" indent="0" eaLnBrk="1" hangingPunct="1">
              <a:buFontTx/>
              <a:buNone/>
            </a:pPr>
            <a:endParaRPr lang="zh-CN" altLang="en-US" sz="600" b="1" kern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0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摄氏温标</a:t>
            </a:r>
            <a:r>
              <a:rPr lang="en-US" altLang="zh-CN" sz="2400" b="0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定义：</a:t>
            </a:r>
            <a:endParaRPr lang="zh-CN" altLang="en-US" sz="2400" b="0" kern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符号：</a:t>
            </a:r>
            <a:r>
              <a:rPr lang="en-US" altLang="zh-CN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</a:t>
            </a: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单位：摄氏度（</a:t>
            </a:r>
            <a:r>
              <a:rPr lang="zh-CN" altLang="zh-CN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℃</a:t>
            </a: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800" b="0" kern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华氏温标</a:t>
            </a:r>
            <a:r>
              <a:rPr lang="en-US" altLang="zh-CN" sz="2400" b="0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en-US" altLang="zh-CN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</a:p>
          <a:p>
            <a:pPr marL="0" indent="0" eaLnBrk="1" hangingPunct="1">
              <a:buFontTx/>
              <a:buNone/>
            </a:pPr>
            <a:endParaRPr lang="zh-CN" altLang="en-US" sz="1600" b="0" kern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符号： </a:t>
            </a:r>
            <a:r>
              <a:rPr lang="en-US" altLang="zh-CN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2400" b="0" kern="0" baseline="-250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sz="2400" b="0" kern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单位：华氏度（℉）</a:t>
            </a:r>
            <a:endParaRPr lang="en-US" altLang="zh-CN" sz="2400" b="0" kern="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56697040"/>
              </p:ext>
            </p:extLst>
          </p:nvPr>
        </p:nvGraphicFramePr>
        <p:xfrm>
          <a:off x="3800872" y="1340768"/>
          <a:ext cx="1863725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3" imgW="888840" imgH="177480" progId="Equation.3">
                  <p:embed/>
                </p:oleObj>
              </mc:Choice>
              <mc:Fallback>
                <p:oleObj name="公式" r:id="rId3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872" y="1340768"/>
                        <a:ext cx="1863725" cy="34417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8889302"/>
              </p:ext>
            </p:extLst>
          </p:nvPr>
        </p:nvGraphicFramePr>
        <p:xfrm>
          <a:off x="3817859" y="2447724"/>
          <a:ext cx="186690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5" imgW="800100" imgH="393700" progId="Equations">
                  <p:embed/>
                </p:oleObj>
              </mc:Choice>
              <mc:Fallback>
                <p:oleObj name="公式" r:id="rId5" imgW="800100" imgH="393700" progId="Equations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859" y="2447724"/>
                        <a:ext cx="1866900" cy="81470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865791621"/>
              </p:ext>
            </p:extLst>
          </p:nvPr>
        </p:nvGraphicFramePr>
        <p:xfrm>
          <a:off x="1404997" y="4149080"/>
          <a:ext cx="693102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205"/>
                <a:gridCol w="1386205"/>
                <a:gridCol w="1386205"/>
                <a:gridCol w="1386205"/>
                <a:gridCol w="138620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绝对零度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三相点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汽点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热力学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273.15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273.16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373.15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摄氏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-273.15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华氏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-459.67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3380502" y="5794131"/>
            <a:ext cx="46085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dirty="0">
                <a:solidFill>
                  <a:srgbClr val="0070C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表</a:t>
            </a:r>
            <a:r>
              <a:rPr lang="en-US" altLang="zh-CN" sz="1800" dirty="0">
                <a:solidFill>
                  <a:srgbClr val="0070C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1-2   </a:t>
            </a:r>
            <a:r>
              <a:rPr lang="zh-CN" altLang="en-US" sz="1800" dirty="0">
                <a:solidFill>
                  <a:srgbClr val="0070C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固定点的温度值</a:t>
            </a:r>
          </a:p>
        </p:txBody>
      </p:sp>
    </p:spTree>
    <p:extLst>
      <p:ext uri="{BB962C8B-B14F-4D97-AF65-F5344CB8AC3E}">
        <p14:creationId xmlns:p14="http://schemas.microsoft.com/office/powerpoint/2010/main" val="15807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55D979-230F-4213-B7BE-C9ED477B9EA7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6FBD7-0AC8-453A-B267-D40B435B9543}" type="slidenum">
              <a:rPr lang="zh-CN" altLang="en-US"/>
              <a:t>5</a:t>
            </a:fld>
            <a:endParaRPr lang="en-US" altLang="zh-CN"/>
          </a:p>
        </p:txBody>
      </p:sp>
      <p:grpSp>
        <p:nvGrpSpPr>
          <p:cNvPr id="6" name="Group 34"/>
          <p:cNvGrpSpPr/>
          <p:nvPr/>
        </p:nvGrpSpPr>
        <p:grpSpPr bwMode="auto">
          <a:xfrm>
            <a:off x="344488" y="1124744"/>
            <a:ext cx="9395460" cy="4089400"/>
            <a:chOff x="196" y="0"/>
            <a:chExt cx="3855" cy="2494"/>
          </a:xfrm>
        </p:grpSpPr>
        <p:sp>
          <p:nvSpPr>
            <p:cNvPr id="73733" name="Text Box 35"/>
            <p:cNvSpPr txBox="1">
              <a:spLocks noChangeArrowheads="1"/>
            </p:cNvSpPr>
            <p:nvPr/>
          </p:nvSpPr>
          <p:spPr bwMode="auto">
            <a:xfrm>
              <a:off x="3264" y="144"/>
              <a:ext cx="432" cy="2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ºC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3734" name="Group 36"/>
            <p:cNvGrpSpPr/>
            <p:nvPr/>
          </p:nvGrpSpPr>
          <p:grpSpPr bwMode="auto">
            <a:xfrm>
              <a:off x="196" y="0"/>
              <a:ext cx="3855" cy="2494"/>
              <a:chOff x="196" y="0"/>
              <a:chExt cx="3855" cy="2494"/>
            </a:xfrm>
          </p:grpSpPr>
          <p:sp>
            <p:nvSpPr>
              <p:cNvPr id="73735" name="Line 37"/>
              <p:cNvSpPr>
                <a:spLocks noChangeShapeType="1"/>
              </p:cNvSpPr>
              <p:nvPr/>
            </p:nvSpPr>
            <p:spPr bwMode="auto">
              <a:xfrm>
                <a:off x="816" y="432"/>
                <a:ext cx="2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6" name="Line 38"/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24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7" name="Line 39"/>
              <p:cNvSpPr>
                <a:spLocks noChangeShapeType="1"/>
              </p:cNvSpPr>
              <p:nvPr/>
            </p:nvSpPr>
            <p:spPr bwMode="auto">
              <a:xfrm>
                <a:off x="1392" y="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8" name="Line 40"/>
              <p:cNvSpPr>
                <a:spLocks noChangeShapeType="1"/>
              </p:cNvSpPr>
              <p:nvPr/>
            </p:nvSpPr>
            <p:spPr bwMode="auto">
              <a:xfrm>
                <a:off x="1776" y="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9" name="Line 41"/>
              <p:cNvSpPr>
                <a:spLocks noChangeShapeType="1"/>
              </p:cNvSpPr>
              <p:nvPr/>
            </p:nvSpPr>
            <p:spPr bwMode="auto">
              <a:xfrm>
                <a:off x="2160" y="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0" name="Line 42"/>
              <p:cNvSpPr>
                <a:spLocks noChangeShapeType="1"/>
              </p:cNvSpPr>
              <p:nvPr/>
            </p:nvSpPr>
            <p:spPr bwMode="auto">
              <a:xfrm>
                <a:off x="2544" y="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1" name="Line 43"/>
              <p:cNvSpPr>
                <a:spLocks noChangeShapeType="1"/>
              </p:cNvSpPr>
              <p:nvPr/>
            </p:nvSpPr>
            <p:spPr bwMode="auto">
              <a:xfrm>
                <a:off x="2928" y="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2" name="Line 44"/>
              <p:cNvSpPr>
                <a:spLocks noChangeShapeType="1"/>
              </p:cNvSpPr>
              <p:nvPr/>
            </p:nvSpPr>
            <p:spPr bwMode="auto">
              <a:xfrm rot="5400000">
                <a:off x="1080" y="83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3" name="Line 45"/>
              <p:cNvSpPr>
                <a:spLocks noChangeShapeType="1"/>
              </p:cNvSpPr>
              <p:nvPr/>
            </p:nvSpPr>
            <p:spPr bwMode="auto">
              <a:xfrm rot="5400000">
                <a:off x="1080" y="131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4" name="Line 46"/>
              <p:cNvSpPr>
                <a:spLocks noChangeShapeType="1"/>
              </p:cNvSpPr>
              <p:nvPr/>
            </p:nvSpPr>
            <p:spPr bwMode="auto">
              <a:xfrm rot="5400000">
                <a:off x="1080" y="179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5" name="Line 47"/>
              <p:cNvSpPr>
                <a:spLocks noChangeShapeType="1"/>
              </p:cNvSpPr>
              <p:nvPr/>
            </p:nvSpPr>
            <p:spPr bwMode="auto">
              <a:xfrm rot="5400000">
                <a:off x="1080" y="227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6" name="未知"/>
              <p:cNvSpPr/>
              <p:nvPr/>
            </p:nvSpPr>
            <p:spPr bwMode="auto">
              <a:xfrm>
                <a:off x="1008" y="432"/>
                <a:ext cx="1920" cy="1726"/>
              </a:xfrm>
              <a:custGeom>
                <a:avLst/>
                <a:gdLst>
                  <a:gd name="T0" fmla="*/ 0 w 1920"/>
                  <a:gd name="T1" fmla="*/ 0 h 1728"/>
                  <a:gd name="T2" fmla="*/ 1008 w 1920"/>
                  <a:gd name="T3" fmla="*/ 1672 h 1728"/>
                  <a:gd name="T4" fmla="*/ 1920 w 1920"/>
                  <a:gd name="T5" fmla="*/ 0 h 1728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1728"/>
                  <a:gd name="T11" fmla="*/ 1920 w 1920"/>
                  <a:gd name="T12" fmla="*/ 1728 h 1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1728">
                    <a:moveTo>
                      <a:pt x="0" y="0"/>
                    </a:moveTo>
                    <a:cubicBezTo>
                      <a:pt x="344" y="864"/>
                      <a:pt x="688" y="1728"/>
                      <a:pt x="1008" y="1728"/>
                    </a:cubicBezTo>
                    <a:cubicBezTo>
                      <a:pt x="1328" y="1728"/>
                      <a:pt x="1768" y="288"/>
                      <a:pt x="1920" y="0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7" name="未知"/>
              <p:cNvSpPr/>
              <p:nvPr/>
            </p:nvSpPr>
            <p:spPr bwMode="auto">
              <a:xfrm>
                <a:off x="1008" y="432"/>
                <a:ext cx="1920" cy="1295"/>
              </a:xfrm>
              <a:custGeom>
                <a:avLst/>
                <a:gdLst>
                  <a:gd name="T0" fmla="*/ 0 w 1920"/>
                  <a:gd name="T1" fmla="*/ 0 h 1296"/>
                  <a:gd name="T2" fmla="*/ 912 w 1920"/>
                  <a:gd name="T3" fmla="*/ 1268 h 1296"/>
                  <a:gd name="T4" fmla="*/ 1920 w 1920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1296"/>
                  <a:gd name="T11" fmla="*/ 1920 w 1920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1296">
                    <a:moveTo>
                      <a:pt x="0" y="0"/>
                    </a:moveTo>
                    <a:cubicBezTo>
                      <a:pt x="296" y="648"/>
                      <a:pt x="592" y="1296"/>
                      <a:pt x="912" y="1296"/>
                    </a:cubicBezTo>
                    <a:cubicBezTo>
                      <a:pt x="1232" y="1296"/>
                      <a:pt x="1576" y="648"/>
                      <a:pt x="1920" y="0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8" name="未知"/>
              <p:cNvSpPr/>
              <p:nvPr/>
            </p:nvSpPr>
            <p:spPr bwMode="auto">
              <a:xfrm>
                <a:off x="1008" y="432"/>
                <a:ext cx="1920" cy="239"/>
              </a:xfrm>
              <a:custGeom>
                <a:avLst/>
                <a:gdLst>
                  <a:gd name="T0" fmla="*/ 0 w 1920"/>
                  <a:gd name="T1" fmla="*/ 0 h 240"/>
                  <a:gd name="T2" fmla="*/ 960 w 1920"/>
                  <a:gd name="T3" fmla="*/ 212 h 240"/>
                  <a:gd name="T4" fmla="*/ 1920 w 192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240"/>
                  <a:gd name="T11" fmla="*/ 1920 w 192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240">
                    <a:moveTo>
                      <a:pt x="0" y="0"/>
                    </a:moveTo>
                    <a:cubicBezTo>
                      <a:pt x="320" y="120"/>
                      <a:pt x="640" y="240"/>
                      <a:pt x="960" y="240"/>
                    </a:cubicBezTo>
                    <a:cubicBezTo>
                      <a:pt x="1280" y="240"/>
                      <a:pt x="1600" y="120"/>
                      <a:pt x="1920" y="0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9" name="未知"/>
              <p:cNvSpPr/>
              <p:nvPr/>
            </p:nvSpPr>
            <p:spPr bwMode="auto">
              <a:xfrm>
                <a:off x="1008" y="432"/>
                <a:ext cx="1920" cy="383"/>
              </a:xfrm>
              <a:custGeom>
                <a:avLst/>
                <a:gdLst>
                  <a:gd name="T0" fmla="*/ 0 w 1920"/>
                  <a:gd name="T1" fmla="*/ 0 h 384"/>
                  <a:gd name="T2" fmla="*/ 816 w 1920"/>
                  <a:gd name="T3" fmla="*/ 356 h 384"/>
                  <a:gd name="T4" fmla="*/ 1920 w 1920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384"/>
                  <a:gd name="T11" fmla="*/ 1920 w 192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384">
                    <a:moveTo>
                      <a:pt x="0" y="0"/>
                    </a:moveTo>
                    <a:cubicBezTo>
                      <a:pt x="248" y="192"/>
                      <a:pt x="496" y="384"/>
                      <a:pt x="816" y="384"/>
                    </a:cubicBezTo>
                    <a:cubicBezTo>
                      <a:pt x="1136" y="384"/>
                      <a:pt x="1528" y="192"/>
                      <a:pt x="1920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0" name="Text Box 52"/>
              <p:cNvSpPr txBox="1">
                <a:spLocks noChangeArrowheads="1"/>
              </p:cNvSpPr>
              <p:nvPr/>
            </p:nvSpPr>
            <p:spPr bwMode="auto">
              <a:xfrm>
                <a:off x="1300" y="144"/>
                <a:ext cx="336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73751" name="Text Box 53"/>
              <p:cNvSpPr txBox="1">
                <a:spLocks noChangeArrowheads="1"/>
              </p:cNvSpPr>
              <p:nvPr/>
            </p:nvSpPr>
            <p:spPr bwMode="auto">
              <a:xfrm>
                <a:off x="1688" y="136"/>
                <a:ext cx="336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73752" name="Text Box 54"/>
              <p:cNvSpPr txBox="1">
                <a:spLocks noChangeArrowheads="1"/>
              </p:cNvSpPr>
              <p:nvPr/>
            </p:nvSpPr>
            <p:spPr bwMode="auto">
              <a:xfrm>
                <a:off x="2072" y="136"/>
                <a:ext cx="336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60</a:t>
                </a:r>
              </a:p>
            </p:txBody>
          </p:sp>
          <p:sp>
            <p:nvSpPr>
              <p:cNvPr id="73753" name="Text Box 55"/>
              <p:cNvSpPr txBox="1">
                <a:spLocks noChangeArrowheads="1"/>
              </p:cNvSpPr>
              <p:nvPr/>
            </p:nvSpPr>
            <p:spPr bwMode="auto">
              <a:xfrm>
                <a:off x="2457" y="136"/>
                <a:ext cx="335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73754" name="Text Box 56"/>
              <p:cNvSpPr txBox="1">
                <a:spLocks noChangeArrowheads="1"/>
              </p:cNvSpPr>
              <p:nvPr/>
            </p:nvSpPr>
            <p:spPr bwMode="auto">
              <a:xfrm>
                <a:off x="2840" y="136"/>
                <a:ext cx="528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</a:t>
                </a:r>
              </a:p>
            </p:txBody>
          </p:sp>
          <p:sp>
            <p:nvSpPr>
              <p:cNvPr id="73755" name="Text Box 57"/>
              <p:cNvSpPr txBox="1">
                <a:spLocks noChangeArrowheads="1"/>
              </p:cNvSpPr>
              <p:nvPr/>
            </p:nvSpPr>
            <p:spPr bwMode="auto">
              <a:xfrm>
                <a:off x="196" y="4"/>
                <a:ext cx="1104" cy="4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latinLnBrk="0" hangingPunct="1"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Symbol" panose="05050102010706020507" pitchFamily="18" charset="2"/>
                  </a:rPr>
                  <a:t>温度计低于</a:t>
                </a:r>
              </a:p>
              <a:p>
                <a:pPr eaLnBrk="1" latinLnBrk="0" hangingPunct="1"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Symbol" panose="05050102010706020507" pitchFamily="18" charset="2"/>
                  </a:rPr>
                  <a:t>横坐标的值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Symbol" panose="05050102010706020507" pitchFamily="18" charset="2"/>
                  </a:rPr>
                  <a:t>:</a:t>
                </a:r>
                <a:r>
                  <a:rPr lang="zh-CN" altLang="en-US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73756" name="Text Box 58"/>
              <p:cNvSpPr txBox="1">
                <a:spLocks noChangeArrowheads="1"/>
              </p:cNvSpPr>
              <p:nvPr/>
            </p:nvSpPr>
            <p:spPr bwMode="auto">
              <a:xfrm>
                <a:off x="792" y="815"/>
                <a:ext cx="432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-0.1</a:t>
                </a:r>
              </a:p>
            </p:txBody>
          </p:sp>
          <p:sp>
            <p:nvSpPr>
              <p:cNvPr id="73757" name="Text Box 59"/>
              <p:cNvSpPr txBox="1">
                <a:spLocks noChangeArrowheads="1"/>
              </p:cNvSpPr>
              <p:nvPr/>
            </p:nvSpPr>
            <p:spPr bwMode="auto">
              <a:xfrm>
                <a:off x="792" y="1288"/>
                <a:ext cx="432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-0.2</a:t>
                </a:r>
              </a:p>
            </p:txBody>
          </p:sp>
          <p:sp>
            <p:nvSpPr>
              <p:cNvPr id="73758" name="Text Box 60"/>
              <p:cNvSpPr txBox="1">
                <a:spLocks noChangeArrowheads="1"/>
              </p:cNvSpPr>
              <p:nvPr/>
            </p:nvSpPr>
            <p:spPr bwMode="auto">
              <a:xfrm>
                <a:off x="788" y="1767"/>
                <a:ext cx="432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-0.3</a:t>
                </a:r>
              </a:p>
            </p:txBody>
          </p:sp>
          <p:sp>
            <p:nvSpPr>
              <p:cNvPr id="73759" name="Text Box 61"/>
              <p:cNvSpPr txBox="1">
                <a:spLocks noChangeArrowheads="1"/>
              </p:cNvSpPr>
              <p:nvPr/>
            </p:nvSpPr>
            <p:spPr bwMode="auto">
              <a:xfrm>
                <a:off x="788" y="2241"/>
                <a:ext cx="432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-0.4</a:t>
                </a:r>
              </a:p>
            </p:txBody>
          </p:sp>
          <p:sp>
            <p:nvSpPr>
              <p:cNvPr id="73760" name="Text Box 62"/>
              <p:cNvSpPr txBox="1">
                <a:spLocks noChangeArrowheads="1"/>
              </p:cNvSpPr>
              <p:nvPr/>
            </p:nvSpPr>
            <p:spPr bwMode="auto">
              <a:xfrm>
                <a:off x="1729" y="815"/>
                <a:ext cx="575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水银</a:t>
                </a:r>
              </a:p>
            </p:txBody>
          </p:sp>
          <p:sp>
            <p:nvSpPr>
              <p:cNvPr id="73761" name="Text Box 63"/>
              <p:cNvSpPr txBox="1">
                <a:spLocks noChangeArrowheads="1"/>
              </p:cNvSpPr>
              <p:nvPr/>
            </p:nvSpPr>
            <p:spPr bwMode="auto">
              <a:xfrm>
                <a:off x="1488" y="431"/>
                <a:ext cx="1056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solidFill>
                      <a:srgbClr val="008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二氧化碳定压</a:t>
                </a:r>
              </a:p>
            </p:txBody>
          </p:sp>
          <p:sp>
            <p:nvSpPr>
              <p:cNvPr id="73762" name="Rectangle 64"/>
              <p:cNvSpPr>
                <a:spLocks noChangeArrowheads="1"/>
              </p:cNvSpPr>
              <p:nvPr/>
            </p:nvSpPr>
            <p:spPr bwMode="auto">
              <a:xfrm>
                <a:off x="1601" y="1439"/>
                <a:ext cx="1200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>
                    <a:solidFill>
                      <a:srgbClr val="7030A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铂</a:t>
                </a:r>
                <a:r>
                  <a:rPr lang="en-US" altLang="zh-CN" sz="1600">
                    <a:solidFill>
                      <a:srgbClr val="7030A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-</a:t>
                </a:r>
                <a:r>
                  <a:rPr lang="zh-CN" altLang="en-US" sz="1600">
                    <a:solidFill>
                      <a:srgbClr val="7030A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铂铑热电偶</a:t>
                </a:r>
              </a:p>
            </p:txBody>
          </p:sp>
          <p:sp>
            <p:nvSpPr>
              <p:cNvPr id="73763" name="Rectangle 65"/>
              <p:cNvSpPr>
                <a:spLocks noChangeArrowheads="1"/>
              </p:cNvSpPr>
              <p:nvPr/>
            </p:nvSpPr>
            <p:spPr bwMode="auto">
              <a:xfrm>
                <a:off x="1812" y="1882"/>
                <a:ext cx="457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600">
                    <a:solidFill>
                      <a:srgbClr val="00B0F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铂电阻</a:t>
                </a:r>
              </a:p>
            </p:txBody>
          </p:sp>
          <p:sp>
            <p:nvSpPr>
              <p:cNvPr id="73764" name="Text Box 66"/>
              <p:cNvSpPr txBox="1">
                <a:spLocks noChangeArrowheads="1"/>
              </p:cNvSpPr>
              <p:nvPr/>
            </p:nvSpPr>
            <p:spPr bwMode="auto">
              <a:xfrm>
                <a:off x="2227" y="2107"/>
                <a:ext cx="182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不同温度计测温的差异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2B69B9-3C27-4A16-8F6D-35ED4B4E897C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CBFA1-BD71-48BA-8952-F669753BAF6F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403909" name="Rectangle 5"/>
          <p:cNvSpPr>
            <a:spLocks noChangeArrowheads="1"/>
          </p:cNvSpPr>
          <p:nvPr/>
        </p:nvSpPr>
        <p:spPr bwMode="auto">
          <a:xfrm>
            <a:off x="632778" y="1925320"/>
            <a:ext cx="269367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CN" sz="3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3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、气体温度计</a:t>
            </a:r>
          </a:p>
        </p:txBody>
      </p:sp>
      <p:sp>
        <p:nvSpPr>
          <p:cNvPr id="1403910" name="Text Box 6"/>
          <p:cNvSpPr txBox="1">
            <a:spLocks noChangeArrowheads="1"/>
          </p:cNvSpPr>
          <p:nvPr/>
        </p:nvSpPr>
        <p:spPr bwMode="auto">
          <a:xfrm>
            <a:off x="559753" y="701993"/>
            <a:ext cx="482441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理想气体温标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3970" name="Rectangle 66"/>
          <p:cNvSpPr>
            <a:spLocks noChangeArrowheads="1"/>
          </p:cNvSpPr>
          <p:nvPr/>
        </p:nvSpPr>
        <p:spPr bwMode="auto">
          <a:xfrm>
            <a:off x="1277938" y="2859723"/>
            <a:ext cx="5975350" cy="903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定体气体温度计</a:t>
            </a:r>
            <a:endParaRPr kumimoji="1" lang="zh-CN" altLang="en-US" sz="2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（气体的体积保持不变，压强随温度变化）</a:t>
            </a:r>
          </a:p>
        </p:txBody>
      </p:sp>
      <p:sp>
        <p:nvSpPr>
          <p:cNvPr id="1403971" name="Rectangle 67"/>
          <p:cNvSpPr>
            <a:spLocks noChangeArrowheads="1"/>
          </p:cNvSpPr>
          <p:nvPr/>
        </p:nvSpPr>
        <p:spPr bwMode="auto">
          <a:xfrm>
            <a:off x="1277938" y="4056063"/>
            <a:ext cx="5975350" cy="903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定压气体温度计</a:t>
            </a:r>
            <a:endParaRPr kumimoji="1" lang="zh-CN" altLang="en-US" sz="24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（气体的压强保持不变，体积随温度变化）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22FB0A-6D56-46FE-8D7E-188EB190392A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9151-5A4B-4655-9445-E66A6F649C6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406079" name="Rectangle 12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730"/>
            <a:ext cx="5388610" cy="3239770"/>
          </a:xfrm>
          <a:noFill/>
        </p:spPr>
        <p:txBody>
          <a:bodyPr/>
          <a:lstStyle/>
          <a:p>
            <a:pPr marL="358775" lvl="2" indent="0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建立：</a:t>
            </a:r>
          </a:p>
          <a:p>
            <a:pPr marL="358775" lvl="2" indent="0" eaLnBrk="1" hangingPunct="1">
              <a:lnSpc>
                <a:spcPct val="90000"/>
              </a:lnSpc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测温属性            </a:t>
            </a:r>
          </a:p>
          <a:p>
            <a:pPr marL="358775" lvl="2" indent="0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一定质量气体在定体下的压强</a:t>
            </a:r>
          </a:p>
          <a:p>
            <a:pPr marL="358775" lvl="2" indent="0" eaLnBrk="1" hangingPunct="1">
              <a:lnSpc>
                <a:spcPct val="90000"/>
              </a:lnSpc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固定点  </a:t>
            </a:r>
          </a:p>
          <a:p>
            <a:pPr marL="358775" lvl="2" indent="0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水的三相点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273.16K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358775" lvl="2" indent="0" eaLnBrk="1" hangingPunct="1">
              <a:lnSpc>
                <a:spcPct val="90000"/>
              </a:lnSpc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线性关系  </a:t>
            </a:r>
          </a:p>
        </p:txBody>
      </p:sp>
      <p:sp>
        <p:nvSpPr>
          <p:cNvPr id="1405958" name="Text Box 6"/>
          <p:cNvSpPr txBox="1">
            <a:spLocks noChangeArrowheads="1"/>
          </p:cNvSpPr>
          <p:nvPr/>
        </p:nvSpPr>
        <p:spPr bwMode="auto">
          <a:xfrm>
            <a:off x="273050" y="428625"/>
            <a:ext cx="332263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定体气体温度计</a:t>
            </a:r>
          </a:p>
        </p:txBody>
      </p:sp>
      <p:sp>
        <p:nvSpPr>
          <p:cNvPr id="1405960" name="Rectangle 8"/>
          <p:cNvSpPr>
            <a:spLocks noChangeArrowheads="1"/>
          </p:cNvSpPr>
          <p:nvPr/>
        </p:nvSpPr>
        <p:spPr bwMode="auto">
          <a:xfrm>
            <a:off x="6330950" y="4267200"/>
            <a:ext cx="27355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定体气体温度计示意图</a:t>
            </a:r>
          </a:p>
        </p:txBody>
      </p:sp>
      <p:sp>
        <p:nvSpPr>
          <p:cNvPr id="1405961" name="Text Box 9"/>
          <p:cNvSpPr txBox="1">
            <a:spLocks noChangeArrowheads="1"/>
          </p:cNvSpPr>
          <p:nvPr/>
        </p:nvSpPr>
        <p:spPr bwMode="auto">
          <a:xfrm>
            <a:off x="4689475" y="920750"/>
            <a:ext cx="437705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宋体" panose="02010600030101010101" pitchFamily="2" charset="-122"/>
              </a:rPr>
              <a:t>O</a:t>
            </a:r>
            <a:r>
              <a:rPr lang="zh-CN" altLang="en-US" sz="2000"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位置不变，气体体积相同，压强不同，则温度不同。温度是压强的函数。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034889" y="1413193"/>
            <a:ext cx="5229886" cy="2819400"/>
            <a:chOff x="-17" y="0"/>
            <a:chExt cx="3041" cy="1776"/>
          </a:xfrm>
        </p:grpSpPr>
        <p:grpSp>
          <p:nvGrpSpPr>
            <p:cNvPr id="5136" name="Group 11"/>
            <p:cNvGrpSpPr/>
            <p:nvPr/>
          </p:nvGrpSpPr>
          <p:grpSpPr bwMode="auto">
            <a:xfrm>
              <a:off x="816" y="0"/>
              <a:ext cx="1584" cy="1776"/>
              <a:chOff x="0" y="0"/>
              <a:chExt cx="1584" cy="1776"/>
            </a:xfrm>
          </p:grpSpPr>
          <p:sp>
            <p:nvSpPr>
              <p:cNvPr id="5162" name="Rectangle 12"/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48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8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4" name="Rectangle 14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336" cy="816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5"/>
              <p:cNvSpPr>
                <a:spLocks noChangeArrowheads="1"/>
              </p:cNvSpPr>
              <p:nvPr/>
            </p:nvSpPr>
            <p:spPr bwMode="auto">
              <a:xfrm>
                <a:off x="144" y="336"/>
                <a:ext cx="48" cy="48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6"/>
              <p:cNvSpPr>
                <a:spLocks noChangeArrowheads="1"/>
              </p:cNvSpPr>
              <p:nvPr/>
            </p:nvSpPr>
            <p:spPr bwMode="auto">
              <a:xfrm>
                <a:off x="192" y="336"/>
                <a:ext cx="768" cy="4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7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144" cy="816"/>
              </a:xfrm>
              <a:prstGeom prst="rect">
                <a:avLst/>
              </a:prstGeom>
              <a:solidFill>
                <a:srgbClr val="808080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8" name="Rectangle 18"/>
              <p:cNvSpPr>
                <a:spLocks noChangeArrowheads="1"/>
              </p:cNvSpPr>
              <p:nvPr/>
            </p:nvSpPr>
            <p:spPr bwMode="auto">
              <a:xfrm>
                <a:off x="912" y="336"/>
                <a:ext cx="48" cy="48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9"/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144" cy="1536"/>
              </a:xfrm>
              <a:prstGeom prst="rect">
                <a:avLst/>
              </a:prstGeom>
              <a:solidFill>
                <a:srgbClr val="808080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20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144" cy="96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21"/>
              <p:cNvSpPr>
                <a:spLocks noChangeArrowheads="1"/>
              </p:cNvSpPr>
              <p:nvPr/>
            </p:nvSpPr>
            <p:spPr bwMode="auto">
              <a:xfrm>
                <a:off x="144" y="816"/>
                <a:ext cx="48" cy="96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2" name="Rectangle 22"/>
              <p:cNvSpPr>
                <a:spLocks noChangeArrowheads="1"/>
              </p:cNvSpPr>
              <p:nvPr/>
            </p:nvSpPr>
            <p:spPr bwMode="auto">
              <a:xfrm>
                <a:off x="912" y="672"/>
                <a:ext cx="48" cy="96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23"/>
              <p:cNvSpPr>
                <a:spLocks noChangeArrowheads="1"/>
              </p:cNvSpPr>
              <p:nvPr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24"/>
              <p:cNvSpPr>
                <a:spLocks noChangeArrowheads="1"/>
              </p:cNvSpPr>
              <p:nvPr/>
            </p:nvSpPr>
            <p:spPr bwMode="auto">
              <a:xfrm>
                <a:off x="912" y="336"/>
                <a:ext cx="48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Line 25"/>
              <p:cNvSpPr>
                <a:spLocks noChangeShapeType="1"/>
              </p:cNvSpPr>
              <p:nvPr/>
            </p:nvSpPr>
            <p:spPr bwMode="auto">
              <a:xfrm>
                <a:off x="192" y="3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6" name="Line 26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7" name="Line 27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8" name="Rectangle 28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8" cy="96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2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48" cy="14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0" name="Rectangle 30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576" cy="48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Line 31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2" name="Line 32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3" name="Rectangle 33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96" cy="4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4" name="Rectangle 34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48" cy="4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Line 35"/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6" name="Line 3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7" name="Rectangle 37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96" cy="4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8" name="Line 38"/>
              <p:cNvSpPr>
                <a:spLocks noChangeShapeType="1"/>
              </p:cNvSpPr>
              <p:nvPr/>
            </p:nvSpPr>
            <p:spPr bwMode="auto">
              <a:xfrm flipH="1">
                <a:off x="960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7" name="Line 39"/>
            <p:cNvSpPr>
              <a:spLocks noChangeShapeType="1"/>
            </p:cNvSpPr>
            <p:nvPr/>
          </p:nvSpPr>
          <p:spPr bwMode="auto">
            <a:xfrm>
              <a:off x="1440" y="8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Text Box 40"/>
            <p:cNvSpPr txBox="1">
              <a:spLocks noChangeArrowheads="1"/>
            </p:cNvSpPr>
            <p:nvPr/>
          </p:nvSpPr>
          <p:spPr bwMode="auto">
            <a:xfrm>
              <a:off x="124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139" name="Text Box 41"/>
            <p:cNvSpPr txBox="1">
              <a:spLocks noChangeArrowheads="1"/>
            </p:cNvSpPr>
            <p:nvPr/>
          </p:nvSpPr>
          <p:spPr bwMode="auto">
            <a:xfrm>
              <a:off x="43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40" name="Text Box 42"/>
            <p:cNvSpPr txBox="1">
              <a:spLocks noChangeArrowheads="1"/>
            </p:cNvSpPr>
            <p:nvPr/>
          </p:nvSpPr>
          <p:spPr bwMode="auto">
            <a:xfrm>
              <a:off x="1824" y="11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141" name="Text Box 43"/>
            <p:cNvSpPr txBox="1">
              <a:spLocks noChangeArrowheads="1"/>
            </p:cNvSpPr>
            <p:nvPr/>
          </p:nvSpPr>
          <p:spPr bwMode="auto">
            <a:xfrm>
              <a:off x="2448" y="288"/>
              <a:ext cx="576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M'</a:t>
              </a:r>
            </a:p>
          </p:txBody>
        </p:sp>
        <p:sp>
          <p:nvSpPr>
            <p:cNvPr id="5142" name="Line 44"/>
            <p:cNvSpPr>
              <a:spLocks noChangeShapeType="1"/>
            </p:cNvSpPr>
            <p:nvPr/>
          </p:nvSpPr>
          <p:spPr bwMode="auto">
            <a:xfrm flipH="1">
              <a:off x="2016" y="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45"/>
            <p:cNvSpPr>
              <a:spLocks noChangeShapeType="1"/>
            </p:cNvSpPr>
            <p:nvPr/>
          </p:nvSpPr>
          <p:spPr bwMode="auto">
            <a:xfrm>
              <a:off x="1824" y="8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46"/>
            <p:cNvSpPr>
              <a:spLocks noChangeShapeType="1"/>
            </p:cNvSpPr>
            <p:nvPr/>
          </p:nvSpPr>
          <p:spPr bwMode="auto">
            <a:xfrm>
              <a:off x="2064" y="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47"/>
            <p:cNvSpPr>
              <a:spLocks noChangeShapeType="1"/>
            </p:cNvSpPr>
            <p:nvPr/>
          </p:nvSpPr>
          <p:spPr bwMode="auto">
            <a:xfrm flipV="1">
              <a:off x="2064" y="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Text Box 48"/>
            <p:cNvSpPr txBox="1">
              <a:spLocks noChangeArrowheads="1"/>
            </p:cNvSpPr>
            <p:nvPr/>
          </p:nvSpPr>
          <p:spPr bwMode="auto">
            <a:xfrm>
              <a:off x="1968" y="1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147" name="Text Box 49"/>
            <p:cNvSpPr txBox="1">
              <a:spLocks noChangeArrowheads="1"/>
            </p:cNvSpPr>
            <p:nvPr/>
          </p:nvSpPr>
          <p:spPr bwMode="auto">
            <a:xfrm>
              <a:off x="-17" y="426"/>
              <a:ext cx="826" cy="6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B</a:t>
              </a:r>
              <a:r>
                <a:rPr lang="zh-CN" altLang="en-US" sz="200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中充满气体与待测液体接触</a:t>
              </a:r>
            </a:p>
          </p:txBody>
        </p:sp>
        <p:sp>
          <p:nvSpPr>
            <p:cNvPr id="5148" name="Line 50"/>
            <p:cNvSpPr>
              <a:spLocks noChangeShapeType="1"/>
            </p:cNvSpPr>
            <p:nvPr/>
          </p:nvSpPr>
          <p:spPr bwMode="auto">
            <a:xfrm>
              <a:off x="480" y="129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51"/>
            <p:cNvSpPr>
              <a:spLocks noChangeShapeType="1"/>
            </p:cNvSpPr>
            <p:nvPr/>
          </p:nvSpPr>
          <p:spPr bwMode="auto">
            <a:xfrm>
              <a:off x="672" y="81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52"/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53"/>
            <p:cNvSpPr>
              <a:spLocks noChangeShapeType="1"/>
            </p:cNvSpPr>
            <p:nvPr/>
          </p:nvSpPr>
          <p:spPr bwMode="auto">
            <a:xfrm flipV="1">
              <a:off x="1296" y="7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54"/>
            <p:cNvSpPr>
              <a:spLocks noChangeShapeType="1"/>
            </p:cNvSpPr>
            <p:nvPr/>
          </p:nvSpPr>
          <p:spPr bwMode="auto">
            <a:xfrm>
              <a:off x="672" y="100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55"/>
            <p:cNvSpPr>
              <a:spLocks noChangeShapeType="1"/>
            </p:cNvSpPr>
            <p:nvPr/>
          </p:nvSpPr>
          <p:spPr bwMode="auto">
            <a:xfrm>
              <a:off x="1200" y="1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56"/>
            <p:cNvSpPr>
              <a:spLocks noChangeShapeType="1"/>
            </p:cNvSpPr>
            <p:nvPr/>
          </p:nvSpPr>
          <p:spPr bwMode="auto">
            <a:xfrm>
              <a:off x="672" y="12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57"/>
            <p:cNvSpPr>
              <a:spLocks noChangeShapeType="1"/>
            </p:cNvSpPr>
            <p:nvPr/>
          </p:nvSpPr>
          <p:spPr bwMode="auto">
            <a:xfrm>
              <a:off x="720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58"/>
            <p:cNvSpPr>
              <a:spLocks noChangeShapeType="1"/>
            </p:cNvSpPr>
            <p:nvPr/>
          </p:nvSpPr>
          <p:spPr bwMode="auto">
            <a:xfrm>
              <a:off x="1152" y="12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59"/>
            <p:cNvSpPr>
              <a:spLocks noChangeShapeType="1"/>
            </p:cNvSpPr>
            <p:nvPr/>
          </p:nvSpPr>
          <p:spPr bwMode="auto">
            <a:xfrm>
              <a:off x="1200" y="9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60"/>
            <p:cNvSpPr>
              <a:spLocks noChangeShapeType="1"/>
            </p:cNvSpPr>
            <p:nvPr/>
          </p:nvSpPr>
          <p:spPr bwMode="auto">
            <a:xfrm>
              <a:off x="672" y="13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Line 61"/>
            <p:cNvSpPr>
              <a:spLocks noChangeShapeType="1"/>
            </p:cNvSpPr>
            <p:nvPr/>
          </p:nvSpPr>
          <p:spPr bwMode="auto">
            <a:xfrm>
              <a:off x="1152" y="13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62"/>
            <p:cNvSpPr>
              <a:spLocks noChangeShapeType="1"/>
            </p:cNvSpPr>
            <p:nvPr/>
          </p:nvSpPr>
          <p:spPr bwMode="auto">
            <a:xfrm>
              <a:off x="720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63"/>
            <p:cNvSpPr>
              <a:spLocks noChangeShapeType="1"/>
            </p:cNvSpPr>
            <p:nvPr/>
          </p:nvSpPr>
          <p:spPr bwMode="auto">
            <a:xfrm>
              <a:off x="1200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06076" name="Object 124"/>
          <p:cNvGraphicFramePr>
            <a:graphicFrameLocks noChangeAspect="1"/>
          </p:cNvGraphicFramePr>
          <p:nvPr/>
        </p:nvGraphicFramePr>
        <p:xfrm>
          <a:off x="1590675" y="3727133"/>
          <a:ext cx="1541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660400" imgH="203200" progId="Equations">
                  <p:embed/>
                </p:oleObj>
              </mc:Choice>
              <mc:Fallback>
                <p:oleObj name="公式" r:id="rId3" imgW="660400" imgH="203200" progId="Equations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727133"/>
                        <a:ext cx="15414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077" name="Text Box 125"/>
          <p:cNvSpPr txBox="1">
            <a:spLocks noChangeArrowheads="1"/>
          </p:cNvSpPr>
          <p:nvPr/>
        </p:nvSpPr>
        <p:spPr bwMode="auto">
          <a:xfrm>
            <a:off x="494983" y="4357688"/>
            <a:ext cx="28082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确定系数</a:t>
            </a:r>
          </a:p>
        </p:txBody>
      </p:sp>
      <p:graphicFrame>
        <p:nvGraphicFramePr>
          <p:cNvPr id="1406080" name="Object 128"/>
          <p:cNvGraphicFramePr>
            <a:graphicFrameLocks noChangeAspect="1"/>
          </p:cNvGraphicFramePr>
          <p:nvPr/>
        </p:nvGraphicFramePr>
        <p:xfrm>
          <a:off x="494983" y="4862513"/>
          <a:ext cx="24511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5" imgW="1129665" imgH="482600" progId="Equations">
                  <p:embed/>
                </p:oleObj>
              </mc:Choice>
              <mc:Fallback>
                <p:oleObj name="公式" r:id="rId5" imgW="1129665" imgH="482600" progId="Equations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3" y="4862513"/>
                        <a:ext cx="24511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081" name="Object 129"/>
          <p:cNvGraphicFramePr>
            <a:graphicFrameLocks noChangeAspect="1"/>
          </p:cNvGraphicFramePr>
          <p:nvPr/>
        </p:nvGraphicFramePr>
        <p:xfrm>
          <a:off x="3944938" y="5006023"/>
          <a:ext cx="15843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7" imgW="723900" imgH="431800" progId="Equations">
                  <p:embed/>
                </p:oleObj>
              </mc:Choice>
              <mc:Fallback>
                <p:oleObj name="公式" r:id="rId7" imgW="723900" imgH="431800" progId="Equations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5006023"/>
                        <a:ext cx="158432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082" name="AutoShape 130"/>
          <p:cNvSpPr>
            <a:spLocks noChangeArrowheads="1"/>
          </p:cNvSpPr>
          <p:nvPr/>
        </p:nvSpPr>
        <p:spPr bwMode="auto">
          <a:xfrm>
            <a:off x="3132138" y="5406073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6083" name="AutoShape 131"/>
          <p:cNvSpPr>
            <a:spLocks noChangeArrowheads="1"/>
          </p:cNvSpPr>
          <p:nvPr/>
        </p:nvSpPr>
        <p:spPr bwMode="auto">
          <a:xfrm>
            <a:off x="5541963" y="5366385"/>
            <a:ext cx="792162" cy="144463"/>
          </a:xfrm>
          <a:prstGeom prst="rightArrow">
            <a:avLst>
              <a:gd name="adj1" fmla="val 50000"/>
              <a:gd name="adj2" fmla="val 13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06084" name="Object 132"/>
          <p:cNvGraphicFramePr>
            <a:graphicFrameLocks noChangeAspect="1"/>
          </p:cNvGraphicFramePr>
          <p:nvPr/>
        </p:nvGraphicFramePr>
        <p:xfrm>
          <a:off x="6425248" y="4976178"/>
          <a:ext cx="25860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9" imgW="1180465" imgH="431800" progId="Equations">
                  <p:embed/>
                </p:oleObj>
              </mc:Choice>
              <mc:Fallback>
                <p:oleObj name="公式" r:id="rId9" imgW="1180465" imgH="431800" progId="Equations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248" y="4976178"/>
                        <a:ext cx="2586037" cy="9445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ED85C7-F2AA-4885-A716-629A1A35DB97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C19BB-170B-4A65-9416-C3DE02D9D60C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411074" name="Text Box 2"/>
          <p:cNvSpPr txBox="1">
            <a:spLocks noChangeArrowheads="1"/>
          </p:cNvSpPr>
          <p:nvPr/>
        </p:nvSpPr>
        <p:spPr bwMode="auto">
          <a:xfrm>
            <a:off x="495935" y="1428750"/>
            <a:ext cx="882269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假设最初温度计的测温泡内贮有较多的气体，它在水的三相点的压强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400" b="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1000mmHg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。则汽点的温度为：</a:t>
            </a:r>
          </a:p>
        </p:txBody>
      </p:sp>
      <p:sp>
        <p:nvSpPr>
          <p:cNvPr id="1411076" name="Rectangle 4"/>
          <p:cNvSpPr>
            <a:spLocks noChangeArrowheads="1"/>
          </p:cNvSpPr>
          <p:nvPr/>
        </p:nvSpPr>
        <p:spPr bwMode="auto">
          <a:xfrm>
            <a:off x="525145" y="500063"/>
            <a:ext cx="58724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实验可如下进行：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例如测汽点的温度</a:t>
            </a:r>
          </a:p>
        </p:txBody>
      </p:sp>
      <p:graphicFrame>
        <p:nvGraphicFramePr>
          <p:cNvPr id="1411077" name="Object 5"/>
          <p:cNvGraphicFramePr>
            <a:graphicFrameLocks noChangeAspect="1"/>
          </p:cNvGraphicFramePr>
          <p:nvPr/>
        </p:nvGraphicFramePr>
        <p:xfrm>
          <a:off x="2509520" y="2714625"/>
          <a:ext cx="475488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3" imgW="1804035" imgH="419100" progId="Equations">
                  <p:embed/>
                </p:oleObj>
              </mc:Choice>
              <mc:Fallback>
                <p:oleObj r:id="rId3" imgW="1804035" imgH="419100" progId="Equations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520" y="2714625"/>
                        <a:ext cx="475488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12750" y="3827780"/>
            <a:ext cx="916305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现设想从测温泡中抽出一些气体，使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400" b="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减为</a:t>
            </a:r>
            <a:r>
              <a:rPr lang="en-US" altLang="zh-CN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800mmHg</a:t>
            </a:r>
            <a:r>
              <a:rPr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，重新测得汽点温度为：</a:t>
            </a:r>
          </a:p>
        </p:txBody>
      </p:sp>
      <p:graphicFrame>
        <p:nvGraphicFramePr>
          <p:cNvPr id="1411079" name="Object 7"/>
          <p:cNvGraphicFramePr>
            <a:graphicFrameLocks noChangeAspect="1"/>
          </p:cNvGraphicFramePr>
          <p:nvPr/>
        </p:nvGraphicFramePr>
        <p:xfrm>
          <a:off x="2486025" y="4954905"/>
          <a:ext cx="4829810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5" imgW="1727835" imgH="419100" progId="Equations">
                  <p:embed/>
                </p:oleObj>
              </mc:Choice>
              <mc:Fallback>
                <p:oleObj r:id="rId5" imgW="1727835" imgH="419100" progId="Equations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954905"/>
                        <a:ext cx="4829810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069383-F8E2-463B-8B81-C36D9B191D28}" type="datetime1">
              <a:rPr lang="zh-CN" altLang="en-US"/>
              <a:t>2019/8/13</a:t>
            </a:fld>
            <a:endParaRPr lang="en-US" altLang="zh-CN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F89DD-77EF-46F5-8D93-8796A9437824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412098" name="Text Box 2"/>
          <p:cNvSpPr txBox="1">
            <a:spLocks noChangeArrowheads="1"/>
          </p:cNvSpPr>
          <p:nvPr/>
        </p:nvSpPr>
        <p:spPr bwMode="auto">
          <a:xfrm>
            <a:off x="273685" y="429260"/>
            <a:ext cx="9403080" cy="2122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不断地从测温泡内抽出气体使</a:t>
            </a:r>
            <a:r>
              <a:rPr lang="en-US" altLang="zh-CN" sz="2200" b="0" i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200" b="0" i="1" baseline="-25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逐渐减小为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600</a:t>
            </a:r>
            <a:r>
              <a:rPr lang="en-US" altLang="zh-CN" sz="2200" b="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mmHg, 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en-US" altLang="zh-CN" sz="2200" b="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mmHg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,…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，依次重复测量汽点的温度，就可得到一组对应的温度值</a:t>
            </a:r>
            <a:r>
              <a:rPr lang="en-US" altLang="zh-CN" sz="2200" b="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T(p)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。最后取</a:t>
            </a:r>
            <a:r>
              <a:rPr lang="en-US" altLang="zh-CN" sz="2200" b="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 b="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为纵坐标、</a:t>
            </a:r>
            <a:r>
              <a:rPr lang="en-US" altLang="zh-CN" sz="2200" b="0" i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200" b="0" i="1" baseline="-25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 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为横坐标作图，就可得到一条直线，把这条直线外推到</a:t>
            </a:r>
            <a:r>
              <a:rPr lang="en-US" altLang="zh-CN" sz="2200" b="0" i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200" b="0" i="1" baseline="-25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 </a:t>
            </a:r>
            <a:r>
              <a:rPr lang="en-US" altLang="zh-CN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</a:t>
            </a:r>
            <a:r>
              <a:rPr lang="zh-CN" altLang="en-US" sz="22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，得到汽点的温度为：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373.15K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0" y="2197735"/>
            <a:ext cx="6696869" cy="3221065"/>
            <a:chOff x="0" y="0"/>
            <a:chExt cx="3894" cy="1769"/>
          </a:xfrm>
        </p:grpSpPr>
        <p:sp>
          <p:nvSpPr>
            <p:cNvPr id="75785" name="Line 4"/>
            <p:cNvSpPr>
              <a:spLocks noChangeShapeType="1"/>
            </p:cNvSpPr>
            <p:nvPr/>
          </p:nvSpPr>
          <p:spPr bwMode="auto">
            <a:xfrm>
              <a:off x="480" y="1536"/>
              <a:ext cx="23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Line 5"/>
            <p:cNvSpPr>
              <a:spLocks noChangeShapeType="1"/>
            </p:cNvSpPr>
            <p:nvPr/>
          </p:nvSpPr>
          <p:spPr bwMode="auto">
            <a:xfrm flipV="1">
              <a:off x="480" y="0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6"/>
            <p:cNvSpPr>
              <a:spLocks noChangeShapeType="1"/>
            </p:cNvSpPr>
            <p:nvPr/>
          </p:nvSpPr>
          <p:spPr bwMode="auto">
            <a:xfrm>
              <a:off x="864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7"/>
            <p:cNvSpPr>
              <a:spLocks noChangeShapeType="1"/>
            </p:cNvSpPr>
            <p:nvPr/>
          </p:nvSpPr>
          <p:spPr bwMode="auto">
            <a:xfrm>
              <a:off x="1248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8"/>
            <p:cNvSpPr>
              <a:spLocks noChangeShapeType="1"/>
            </p:cNvSpPr>
            <p:nvPr/>
          </p:nvSpPr>
          <p:spPr bwMode="auto">
            <a:xfrm>
              <a:off x="1632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9"/>
            <p:cNvSpPr>
              <a:spLocks noChangeShapeType="1"/>
            </p:cNvSpPr>
            <p:nvPr/>
          </p:nvSpPr>
          <p:spPr bwMode="auto">
            <a:xfrm>
              <a:off x="2016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10"/>
            <p:cNvSpPr>
              <a:spLocks noChangeShapeType="1"/>
            </p:cNvSpPr>
            <p:nvPr/>
          </p:nvSpPr>
          <p:spPr bwMode="auto">
            <a:xfrm>
              <a:off x="2400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11"/>
            <p:cNvSpPr>
              <a:spLocks noChangeShapeType="1"/>
            </p:cNvSpPr>
            <p:nvPr/>
          </p:nvSpPr>
          <p:spPr bwMode="auto">
            <a:xfrm>
              <a:off x="48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Line 12"/>
            <p:cNvSpPr>
              <a:spLocks noChangeShapeType="1"/>
            </p:cNvSpPr>
            <p:nvPr/>
          </p:nvSpPr>
          <p:spPr bwMode="auto">
            <a:xfrm>
              <a:off x="480" y="5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13"/>
            <p:cNvSpPr>
              <a:spLocks noChangeShapeType="1"/>
            </p:cNvSpPr>
            <p:nvPr/>
          </p:nvSpPr>
          <p:spPr bwMode="auto">
            <a:xfrm flipV="1">
              <a:off x="480" y="624"/>
              <a:ext cx="624" cy="624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prstDash val="solid"/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Line 14"/>
            <p:cNvSpPr>
              <a:spLocks noChangeShapeType="1"/>
            </p:cNvSpPr>
            <p:nvPr/>
          </p:nvSpPr>
          <p:spPr bwMode="auto">
            <a:xfrm flipV="1">
              <a:off x="480" y="624"/>
              <a:ext cx="1824" cy="62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15"/>
            <p:cNvSpPr>
              <a:spLocks noChangeShapeType="1"/>
            </p:cNvSpPr>
            <p:nvPr/>
          </p:nvSpPr>
          <p:spPr bwMode="auto">
            <a:xfrm flipV="1">
              <a:off x="480" y="960"/>
              <a:ext cx="182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16"/>
            <p:cNvSpPr>
              <a:spLocks noChangeShapeType="1"/>
            </p:cNvSpPr>
            <p:nvPr/>
          </p:nvSpPr>
          <p:spPr bwMode="auto">
            <a:xfrm flipV="1">
              <a:off x="480" y="1104"/>
              <a:ext cx="1824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17"/>
            <p:cNvSpPr>
              <a:spLocks noChangeShapeType="1"/>
            </p:cNvSpPr>
            <p:nvPr/>
          </p:nvSpPr>
          <p:spPr bwMode="auto">
            <a:xfrm>
              <a:off x="480" y="1248"/>
              <a:ext cx="1824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Text Box 18"/>
            <p:cNvSpPr txBox="1">
              <a:spLocks noChangeArrowheads="1"/>
            </p:cNvSpPr>
            <p:nvPr/>
          </p:nvSpPr>
          <p:spPr bwMode="auto">
            <a:xfrm>
              <a:off x="720" y="1584"/>
              <a:ext cx="336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</a:p>
          </p:txBody>
        </p:sp>
        <p:sp>
          <p:nvSpPr>
            <p:cNvPr id="75800" name="Text Box 19"/>
            <p:cNvSpPr txBox="1">
              <a:spLocks noChangeArrowheads="1"/>
            </p:cNvSpPr>
            <p:nvPr/>
          </p:nvSpPr>
          <p:spPr bwMode="auto">
            <a:xfrm>
              <a:off x="1104" y="1584"/>
              <a:ext cx="336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400</a:t>
              </a:r>
            </a:p>
          </p:txBody>
        </p:sp>
        <p:sp>
          <p:nvSpPr>
            <p:cNvPr id="75801" name="Text Box 20"/>
            <p:cNvSpPr txBox="1">
              <a:spLocks noChangeArrowheads="1"/>
            </p:cNvSpPr>
            <p:nvPr/>
          </p:nvSpPr>
          <p:spPr bwMode="auto">
            <a:xfrm>
              <a:off x="1488" y="1584"/>
              <a:ext cx="336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600</a:t>
              </a:r>
            </a:p>
          </p:txBody>
        </p:sp>
        <p:sp>
          <p:nvSpPr>
            <p:cNvPr id="75802" name="Text Box 21"/>
            <p:cNvSpPr txBox="1">
              <a:spLocks noChangeArrowheads="1"/>
            </p:cNvSpPr>
            <p:nvPr/>
          </p:nvSpPr>
          <p:spPr bwMode="auto">
            <a:xfrm>
              <a:off x="1872" y="1584"/>
              <a:ext cx="336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75803" name="Text Box 22"/>
            <p:cNvSpPr txBox="1">
              <a:spLocks noChangeArrowheads="1"/>
            </p:cNvSpPr>
            <p:nvPr/>
          </p:nvSpPr>
          <p:spPr bwMode="auto">
            <a:xfrm>
              <a:off x="2256" y="1584"/>
              <a:ext cx="384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5804" name="Text Box 23"/>
            <p:cNvSpPr txBox="1">
              <a:spLocks noChangeArrowheads="1"/>
            </p:cNvSpPr>
            <p:nvPr/>
          </p:nvSpPr>
          <p:spPr bwMode="auto">
            <a:xfrm>
              <a:off x="0" y="1248"/>
              <a:ext cx="432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373.0</a:t>
              </a:r>
            </a:p>
          </p:txBody>
        </p:sp>
        <p:sp>
          <p:nvSpPr>
            <p:cNvPr id="75805" name="Text Box 24"/>
            <p:cNvSpPr txBox="1">
              <a:spLocks noChangeArrowheads="1"/>
            </p:cNvSpPr>
            <p:nvPr/>
          </p:nvSpPr>
          <p:spPr bwMode="auto">
            <a:xfrm>
              <a:off x="0" y="1104"/>
              <a:ext cx="432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373.2</a:t>
              </a:r>
            </a:p>
          </p:txBody>
        </p:sp>
        <p:sp>
          <p:nvSpPr>
            <p:cNvPr id="75806" name="Text Box 25"/>
            <p:cNvSpPr txBox="1">
              <a:spLocks noChangeArrowheads="1"/>
            </p:cNvSpPr>
            <p:nvPr/>
          </p:nvSpPr>
          <p:spPr bwMode="auto">
            <a:xfrm>
              <a:off x="0" y="480"/>
              <a:ext cx="432" cy="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374.0</a:t>
              </a:r>
            </a:p>
          </p:txBody>
        </p:sp>
        <p:sp>
          <p:nvSpPr>
            <p:cNvPr id="75807" name="Text Box 26"/>
            <p:cNvSpPr txBox="1">
              <a:spLocks noChangeArrowheads="1"/>
            </p:cNvSpPr>
            <p:nvPr/>
          </p:nvSpPr>
          <p:spPr bwMode="auto">
            <a:xfrm>
              <a:off x="720" y="336"/>
              <a:ext cx="1248" cy="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T(p)=373.15K</a:t>
              </a:r>
            </a:p>
          </p:txBody>
        </p:sp>
        <p:sp>
          <p:nvSpPr>
            <p:cNvPr id="75808" name="Text Box 27"/>
            <p:cNvSpPr txBox="1">
              <a:spLocks noChangeArrowheads="1"/>
            </p:cNvSpPr>
            <p:nvPr/>
          </p:nvSpPr>
          <p:spPr bwMode="auto">
            <a:xfrm>
              <a:off x="2256" y="429"/>
              <a:ext cx="384" cy="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 b="0" baseline="-2500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5809" name="Text Box 28"/>
            <p:cNvSpPr txBox="1">
              <a:spLocks noChangeArrowheads="1"/>
            </p:cNvSpPr>
            <p:nvPr/>
          </p:nvSpPr>
          <p:spPr bwMode="auto">
            <a:xfrm>
              <a:off x="2256" y="720"/>
              <a:ext cx="576" cy="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空气</a:t>
              </a:r>
              <a:endParaRPr lang="zh-CN" altLang="en-US" sz="2400" b="0" baseline="-250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0" name="Text Box 29"/>
            <p:cNvSpPr txBox="1">
              <a:spLocks noChangeArrowheads="1"/>
            </p:cNvSpPr>
            <p:nvPr/>
          </p:nvSpPr>
          <p:spPr bwMode="auto">
            <a:xfrm>
              <a:off x="2256" y="957"/>
              <a:ext cx="480" cy="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0" baseline="-250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5811" name="Text Box 30"/>
            <p:cNvSpPr txBox="1">
              <a:spLocks noChangeArrowheads="1"/>
            </p:cNvSpPr>
            <p:nvPr/>
          </p:nvSpPr>
          <p:spPr bwMode="auto">
            <a:xfrm>
              <a:off x="2256" y="1152"/>
              <a:ext cx="480" cy="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0" baseline="-2500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5812" name="Text Box 31"/>
            <p:cNvSpPr txBox="1">
              <a:spLocks noChangeArrowheads="1"/>
            </p:cNvSpPr>
            <p:nvPr/>
          </p:nvSpPr>
          <p:spPr bwMode="auto">
            <a:xfrm>
              <a:off x="2502" y="1536"/>
              <a:ext cx="1392" cy="2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tr</a:t>
              </a: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/mmHg</a:t>
              </a:r>
            </a:p>
          </p:txBody>
        </p:sp>
      </p:grpSp>
      <p:sp>
        <p:nvSpPr>
          <p:cNvPr id="1412129" name="Rectangle 33"/>
          <p:cNvSpPr>
            <a:spLocks noChangeArrowheads="1"/>
          </p:cNvSpPr>
          <p:nvPr/>
        </p:nvSpPr>
        <p:spPr bwMode="auto">
          <a:xfrm>
            <a:off x="1230630" y="3379470"/>
            <a:ext cx="3405505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如图，</a:t>
            </a:r>
            <a:r>
              <a:rPr lang="en-US" altLang="zh-CN" sz="2000" b="0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000" b="0" i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  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不趋于零时，充有不同气体，温度计测量的温度不同。只有</a:t>
            </a:r>
            <a:r>
              <a:rPr lang="en-US" altLang="zh-CN" sz="2000" b="0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000" b="0" i="1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  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趋于零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四条曲线才会聚于一点。</a:t>
            </a:r>
          </a:p>
        </p:txBody>
      </p:sp>
      <p:sp>
        <p:nvSpPr>
          <p:cNvPr id="76825" name="Text Box 39"/>
          <p:cNvSpPr txBox="1">
            <a:spLocks noChangeArrowheads="1"/>
          </p:cNvSpPr>
          <p:nvPr/>
        </p:nvSpPr>
        <p:spPr bwMode="auto">
          <a:xfrm>
            <a:off x="4736497" y="2270443"/>
            <a:ext cx="990769" cy="280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/K </a:t>
            </a:r>
            <a:endParaRPr lang="en-US" altLang="zh-CN" sz="1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921</Words>
  <Application>Microsoft Office PowerPoint</Application>
  <PresentationFormat>A4 纸张(210x297 毫米)</PresentationFormat>
  <Paragraphs>194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仿宋</vt:lpstr>
      <vt:lpstr>华文仿宋</vt:lpstr>
      <vt:lpstr>华文细黑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自定义设计方案</vt:lpstr>
      <vt:lpstr>公式</vt:lpstr>
      <vt:lpstr>Microsoft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ppt模板库</dc:title>
  <dc:creator>wjb</dc:creator>
  <cp:lastModifiedBy>jiang cj</cp:lastModifiedBy>
  <cp:revision>529</cp:revision>
  <cp:lastPrinted>2000-11-22T14:07:00Z</cp:lastPrinted>
  <dcterms:created xsi:type="dcterms:W3CDTF">2002-04-29T01:26:00Z</dcterms:created>
  <dcterms:modified xsi:type="dcterms:W3CDTF">2019-08-13T07:44:16Z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