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4" r:id="rId2"/>
    <p:sldId id="283" r:id="rId3"/>
    <p:sldId id="290" r:id="rId4"/>
    <p:sldId id="285" r:id="rId5"/>
    <p:sldId id="291" r:id="rId6"/>
    <p:sldId id="293" r:id="rId7"/>
    <p:sldId id="287" r:id="rId8"/>
    <p:sldId id="28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7E6E6"/>
    <a:srgbClr val="FFFFFF"/>
    <a:srgbClr val="C1C2C4"/>
    <a:srgbClr val="C2C6C7"/>
    <a:srgbClr val="CCECFF"/>
    <a:srgbClr val="FFFFCC"/>
    <a:srgbClr val="66CCFF"/>
    <a:srgbClr val="FF00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53F34-6563-4BE8-B087-FBF7B952E0AF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3FF64-E4B4-4DFD-AE54-40F5EDE94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7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7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9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731521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6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9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2209802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6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2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ECE469-1ABC-4763-B22C-06AE733E9082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2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2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408E70-F050-40CC-ACD1-506827FD6F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动作按钮: 后退或前一项 10">
            <a:hlinkClick r:id="" action="ppaction://hlinkshowjump?jump=previousslide" highlightClick="1"/>
          </p:cNvPr>
          <p:cNvSpPr/>
          <p:nvPr userDrawn="1"/>
        </p:nvSpPr>
        <p:spPr>
          <a:xfrm>
            <a:off x="8202706" y="6660776"/>
            <a:ext cx="411480" cy="197224"/>
          </a:xfrm>
          <a:prstGeom prst="actionButtonBackPrevious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" action="ppaction://hlinkshowjump?jump=nextslide" highlightClick="1"/>
          </p:cNvPr>
          <p:cNvSpPr/>
          <p:nvPr userDrawn="1"/>
        </p:nvSpPr>
        <p:spPr>
          <a:xfrm>
            <a:off x="8614186" y="6660776"/>
            <a:ext cx="411480" cy="197224"/>
          </a:xfrm>
          <a:prstGeom prst="actionButtonForwardNext">
            <a:avLst/>
          </a:prstGeom>
          <a:pattFill prst="lt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13" Type="http://schemas.openxmlformats.org/officeDocument/2006/relationships/image" Target="../media/image190.png"/><Relationship Id="rId3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26333" y="2537001"/>
            <a:ext cx="33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热力学温标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97092" y="6511636"/>
            <a:ext cx="1246909" cy="346364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5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133850" y="4958449"/>
            <a:ext cx="3437149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0" rIns="82800" bIns="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defRPr sz="20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1pPr>
            <a:lvl2pPr marL="457200" indent="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tabLst>
                <a:tab pos="1609725" algn="l"/>
              </a:tabLst>
              <a:defRPr sz="1600" kern="1200" spc="150">
                <a:solidFill>
                  <a:srgbClr val="262626"/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2pPr>
            <a:lvl3pPr marL="914400" indent="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tabLst>
                <a:tab pos="1609725" algn="l"/>
              </a:tabLst>
              <a:defRPr sz="1600" kern="1200" spc="150">
                <a:solidFill>
                  <a:srgbClr val="262626"/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3pPr>
            <a:lvl4pPr marL="1371600" indent="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tabLst>
                <a:tab pos="1609725" algn="l"/>
              </a:tabLst>
              <a:defRPr sz="1600" kern="1200" spc="150">
                <a:solidFill>
                  <a:srgbClr val="262626"/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4pPr>
            <a:lvl5pPr marL="1828800" indent="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 typeface="Arial" pitchFamily="34" charset="0"/>
              <a:buNone/>
              <a:tabLst>
                <a:tab pos="1609725" algn="l"/>
              </a:tabLst>
              <a:defRPr sz="1600" kern="1200" spc="150">
                <a:solidFill>
                  <a:srgbClr val="262626"/>
                </a:solidFill>
                <a:latin typeface="(使用中文字体)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defRPr/>
            </a:pPr>
            <a:r>
              <a:rPr lang="zh-CN" altLang="en-US" sz="2800" b="1" noProof="1" smtClean="0">
                <a:latin typeface="楷体" pitchFamily="49" charset="-122"/>
                <a:ea typeface="楷体" pitchFamily="49" charset="-122"/>
              </a:rPr>
              <a:t>授课人： </a:t>
            </a:r>
            <a:r>
              <a:rPr lang="zh-CN" altLang="en-US" sz="2800" b="1" noProof="1" smtClean="0">
                <a:latin typeface="楷体" pitchFamily="49" charset="-122"/>
                <a:ea typeface="楷体" pitchFamily="49" charset="-122"/>
              </a:rPr>
              <a:t>庞华</a:t>
            </a:r>
            <a:endParaRPr lang="zh-CN" altLang="en-US" sz="2800" b="1" noProof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9750" y="1052513"/>
            <a:ext cx="82285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热力学温标：用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任何物质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按这种温标定出的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温度数值都是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一样的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。它完全不依赖于测温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物质及物理属性。由开尔文首先引入。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0388" y="2852738"/>
            <a:ext cx="66992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设有温度为</a:t>
            </a:r>
            <a:r>
              <a:rPr lang="el-GR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l-GR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的两个恒温热源。 </a:t>
            </a:r>
          </a:p>
          <a:p>
            <a:r>
              <a:rPr lang="el-GR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el-GR" altLang="zh-CN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lang="en-US" altLang="zh-CN" sz="3200" b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可以是任何温标确定的温度。</a:t>
            </a:r>
            <a:endParaRPr lang="zh-CN" altLang="el-GR" sz="3200" b="1" baseline="-25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1188" y="4076700"/>
            <a:ext cx="76690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一个可逆热机工作于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之间，在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处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吸热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，向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处放热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3200" b="1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352800" y="5295901"/>
            <a:ext cx="2066926" cy="1285875"/>
          </a:xfrm>
          <a:prstGeom prst="round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278993" y="5452711"/>
                <a:ext cx="2052613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93" y="5452711"/>
                <a:ext cx="2052613" cy="972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4206" y="722792"/>
                <a:ext cx="8453093" cy="162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      根据卡诺定理，对于</a:t>
                </a:r>
                <a:r>
                  <a:rPr lang="zh-CN" altLang="en-US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工作在相同的高温热源与低温热源之间的所有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可逆热机</a:t>
                </a:r>
                <a:r>
                  <a:rPr lang="zh-CN" altLang="en-US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，其热量之比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都是相同的，与工作物质</a:t>
                </a:r>
                <a:r>
                  <a:rPr lang="zh-CN" altLang="en-US" sz="28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无关，仅决定于两个热源的温度，即</a:t>
                </a:r>
                <a:endParaRPr lang="zh-CN" altLang="en-US" sz="2800" b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722792"/>
                <a:ext cx="8453093" cy="1627818"/>
              </a:xfrm>
              <a:prstGeom prst="rect">
                <a:avLst/>
              </a:prstGeom>
              <a:blipFill rotWithShape="1">
                <a:blip r:embed="rId2"/>
                <a:stretch>
                  <a:fillRect l="-1515" t="-3745" r="-72" b="-9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57463" y="2491302"/>
                <a:ext cx="3946208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463" y="2491302"/>
                <a:ext cx="3946208" cy="972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0406" y="3694113"/>
            <a:ext cx="80911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这里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f(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是两个温度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的普适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函数，与工作物质的性质及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, 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的大小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无关。</a:t>
            </a:r>
            <a:endParaRPr kumimoji="0" lang="zh-CN" altLang="el-GR" sz="3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5" descr="sspictmp000B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7" y="1341438"/>
            <a:ext cx="3538538" cy="324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82574" y="1212850"/>
            <a:ext cx="4803775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设有温度为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的热源。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设一可逆热机工作于恒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温热源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3200" b="1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之间，在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处吸热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，在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处放热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；另一可逆热机工作于恒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温热源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之间，在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处吸热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，在</a:t>
            </a:r>
            <a:r>
              <a:rPr kumimoji="0" lang="el-GR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θ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处放热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l-G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34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3326869" y="326147"/>
                <a:ext cx="2620526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69" y="326147"/>
                <a:ext cx="2620526" cy="972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025596" y="1605338"/>
                <a:ext cx="2620526" cy="974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96" y="1605338"/>
                <a:ext cx="2620526" cy="9743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4211584" y="1607327"/>
                <a:ext cx="2620526" cy="974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0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584" y="1607327"/>
                <a:ext cx="2620526" cy="9743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3326869" y="2990004"/>
                <a:ext cx="2311595" cy="974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869" y="2990004"/>
                <a:ext cx="2311595" cy="9743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2923682" y="4372681"/>
                <a:ext cx="3023713" cy="802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zh-CN" altLang="en-US" sz="28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zh-CN" altLang="en-US" sz="28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1" dirty="0" smtClean="0"/>
                  <a:t>=</a:t>
                </a:r>
                <a:r>
                  <a:rPr lang="zh-CN" altLang="en-US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zh-CN" altLang="en-US" sz="28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zh-CN" alt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82" y="4372681"/>
                <a:ext cx="3023713" cy="8024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圆角矩形标注 62"/>
          <p:cNvSpPr/>
          <p:nvPr/>
        </p:nvSpPr>
        <p:spPr>
          <a:xfrm>
            <a:off x="5947395" y="475653"/>
            <a:ext cx="2083777" cy="822748"/>
          </a:xfrm>
          <a:prstGeom prst="wedgeRoundRectCallout">
            <a:avLst>
              <a:gd name="adj1" fmla="val -57064"/>
              <a:gd name="adj2" fmla="val -4077"/>
              <a:gd name="adj3" fmla="val 16667"/>
            </a:avLst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待定的普适函数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1851" y="566928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是任意温度，因此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97763" y="5353232"/>
                <a:ext cx="3234347" cy="1001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zh-CN" altLang="zh-CN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zh-CN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zh-CN" altLang="zh-CN" sz="28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763" y="5353232"/>
                <a:ext cx="3234347" cy="10014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7140" y="1648433"/>
            <a:ext cx="1186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必有：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92574" y="1331853"/>
                <a:ext cx="4320798" cy="1001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==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800" b="1" i="1">
                              <a:latin typeface="Cambria Math"/>
                            </a:rPr>
                            <m:t>𝝋</m:t>
                          </m:r>
                          <m:d>
                            <m:d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74" y="1331853"/>
                <a:ext cx="4320798" cy="1001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6711" y="3406861"/>
            <a:ext cx="259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开尔文建议：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2828" y="3468670"/>
                <a:ext cx="36974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𝝋</m:t>
                    </m:r>
                    <m:d>
                      <m:d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  <m:r>
                      <a:rPr lang="en-US" altLang="zh-CN" sz="2800" b="1" i="0" smtClean="0">
                        <a:latin typeface="Cambria Math"/>
                      </a:rPr>
                      <m:t>𝐓</m:t>
                    </m:r>
                    <m:r>
                      <a:rPr lang="zh-CN" altLang="zh-CN" sz="2800" b="1">
                        <a:latin typeface="Cambria Math"/>
                      </a:rPr>
                      <m:t>，</m:t>
                    </m:r>
                    <m:r>
                      <a:rPr lang="en-US" altLang="zh-CN" sz="2800" b="1" i="1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800" b="1" dirty="0" smtClean="0">
                    <a:latin typeface="微软雅黑" pitchFamily="34" charset="-122"/>
                    <a:ea typeface="微软雅黑" pitchFamily="34" charset="-122"/>
                  </a:rPr>
                  <a:t> 是常数</a:t>
                </a:r>
                <a:endParaRPr lang="zh-CN" altLang="en-US" sz="28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28" y="3468670"/>
                <a:ext cx="3697487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86962" y="5420456"/>
            <a:ext cx="59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60621" y="5165290"/>
                <a:ext cx="1590564" cy="975973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621" y="5165290"/>
                <a:ext cx="1590564" cy="97597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72828" y="5391666"/>
            <a:ext cx="411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热力学温标</a:t>
            </a: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（绝对温标）</a:t>
            </a:r>
          </a:p>
        </p:txBody>
      </p:sp>
    </p:spTree>
    <p:extLst>
      <p:ext uri="{BB962C8B-B14F-4D97-AF65-F5344CB8AC3E}">
        <p14:creationId xmlns:p14="http://schemas.microsoft.com/office/powerpoint/2010/main" val="24291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7606" y="1304205"/>
                <a:ext cx="7766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规定：</a:t>
                </a:r>
                <a:r>
                  <a:rPr lang="zh-CN" altLang="zh-CN" sz="2800" b="1" dirty="0">
                    <a:ea typeface="微软雅黑" pitchFamily="34" charset="-122"/>
                  </a:rPr>
                  <a:t>水的</a:t>
                </a:r>
                <a:r>
                  <a:rPr lang="zh-CN" altLang="zh-CN" sz="2800" b="1" dirty="0">
                    <a:solidFill>
                      <a:srgbClr val="FF0000"/>
                    </a:solidFill>
                    <a:ea typeface="微软雅黑" pitchFamily="34" charset="-122"/>
                  </a:rPr>
                  <a:t>三相点</a:t>
                </a:r>
                <a:r>
                  <a:rPr lang="zh-CN" altLang="zh-CN" sz="2800" b="1" dirty="0">
                    <a:ea typeface="微软雅黑" pitchFamily="34" charset="-122"/>
                  </a:rPr>
                  <a:t>的热力学温度为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𝟐𝟕𝟑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𝟏𝟔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𝐊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06" y="1304205"/>
                <a:ext cx="776612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64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86" y="2050967"/>
                <a:ext cx="8176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b="1" dirty="0" smtClean="0">
                    <a:ea typeface="微软雅黑" pitchFamily="34" charset="-122"/>
                  </a:rPr>
                  <a:t>对于一部工作在任意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𝟐𝟕𝟑</m:t>
                    </m:r>
                    <m:r>
                      <a:rPr lang="en-US" altLang="zh-CN" sz="2800" b="1" i="1">
                        <a:latin typeface="Cambria Math"/>
                      </a:rPr>
                      <m:t>.</m:t>
                    </m:r>
                    <m:r>
                      <a:rPr lang="en-US" altLang="zh-CN" sz="2800" b="1" i="1">
                        <a:latin typeface="Cambria Math"/>
                      </a:rPr>
                      <m:t>𝟏𝟔</m:t>
                    </m:r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𝐊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的两个热源之间的卡诺热机</a:t>
                </a:r>
                <a:endParaRPr lang="zh-CN" altLang="en-US" sz="2800" b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6" y="2050967"/>
                <a:ext cx="8176847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490" t="-6369" r="-37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6664474" y="2812702"/>
            <a:ext cx="2183805" cy="3733794"/>
            <a:chOff x="8000332" y="2848590"/>
            <a:chExt cx="2911739" cy="3733794"/>
          </a:xfrm>
        </p:grpSpPr>
        <p:sp>
          <p:nvSpPr>
            <p:cNvPr id="8" name="Rectangle 231" descr="浅色上对角线"/>
            <p:cNvSpPr>
              <a:spLocks noChangeArrowheads="1"/>
            </p:cNvSpPr>
            <p:nvPr/>
          </p:nvSpPr>
          <p:spPr bwMode="auto">
            <a:xfrm>
              <a:off x="8091317" y="6016848"/>
              <a:ext cx="2604706" cy="565536"/>
            </a:xfrm>
            <a:prstGeom prst="rect">
              <a:avLst/>
            </a:prstGeom>
            <a:pattFill prst="ltUpDiag">
              <a:fgClr>
                <a:srgbClr val="FF00FF"/>
              </a:fgClr>
              <a:bgClr>
                <a:srgbClr val="FFFFFF"/>
              </a:bgClr>
            </a:pattFill>
            <a:ln w="22225">
              <a:solidFill>
                <a:srgbClr val="FF00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8000332" y="6097004"/>
                  <a:ext cx="2820754" cy="435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20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𝟐𝟕𝟑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.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𝟏𝟔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𝐊</m:t>
                        </m:r>
                      </m:oMath>
                    </m:oMathPara>
                  </a14:m>
                  <a:endParaRPr lang="zh-CN" sz="20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 Box 2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00332" y="6097004"/>
                  <a:ext cx="2820754" cy="43572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233" descr="浅色上对角线"/>
            <p:cNvSpPr>
              <a:spLocks noChangeArrowheads="1"/>
            </p:cNvSpPr>
            <p:nvPr/>
          </p:nvSpPr>
          <p:spPr bwMode="auto">
            <a:xfrm>
              <a:off x="8091320" y="2848590"/>
              <a:ext cx="2604705" cy="565536"/>
            </a:xfrm>
            <a:prstGeom prst="rect">
              <a:avLst/>
            </a:prstGeom>
            <a:pattFill prst="ltUpDiag">
              <a:fgClr>
                <a:srgbClr val="FF0000"/>
              </a:fgClr>
              <a:bgClr>
                <a:srgbClr val="FFFFFF"/>
              </a:bgClr>
            </a:pattFill>
            <a:ln w="222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234"/>
                <p:cNvSpPr txBox="1">
                  <a:spLocks noChangeArrowheads="1"/>
                </p:cNvSpPr>
                <p:nvPr/>
              </p:nvSpPr>
              <p:spPr bwMode="auto">
                <a:xfrm>
                  <a:off x="9085925" y="3106900"/>
                  <a:ext cx="565537" cy="4348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zh-CN" sz="24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 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85925" y="3106900"/>
                  <a:ext cx="565537" cy="4348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4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235"/>
            <p:cNvSpPr>
              <a:spLocks noChangeArrowheads="1"/>
            </p:cNvSpPr>
            <p:nvPr/>
          </p:nvSpPr>
          <p:spPr bwMode="auto">
            <a:xfrm>
              <a:off x="8880731" y="4206200"/>
              <a:ext cx="991278" cy="990369"/>
            </a:xfrm>
            <a:prstGeom prst="ellipse">
              <a:avLst/>
            </a:prstGeom>
            <a:pattFill prst="lgConfetti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 w="222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p:sp>
          <p:nvSpPr>
            <p:cNvPr id="13" name="AutoShape 236"/>
            <p:cNvSpPr>
              <a:spLocks noChangeArrowheads="1"/>
            </p:cNvSpPr>
            <p:nvPr/>
          </p:nvSpPr>
          <p:spPr bwMode="auto">
            <a:xfrm>
              <a:off x="10012477" y="4532995"/>
              <a:ext cx="899594" cy="386707"/>
            </a:xfrm>
            <a:prstGeom prst="rightArrow">
              <a:avLst>
                <a:gd name="adj1" fmla="val 50000"/>
                <a:gd name="adj2" fmla="val 58157"/>
              </a:avLst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p:sp>
          <p:nvSpPr>
            <p:cNvPr id="14" name="AutoShape 237"/>
            <p:cNvSpPr>
              <a:spLocks noChangeArrowheads="1"/>
            </p:cNvSpPr>
            <p:nvPr/>
          </p:nvSpPr>
          <p:spPr bwMode="auto">
            <a:xfrm rot="5400000" flipV="1">
              <a:off x="8917991" y="3703987"/>
              <a:ext cx="901409" cy="386707"/>
            </a:xfrm>
            <a:prstGeom prst="rightArrow">
              <a:avLst>
                <a:gd name="adj1" fmla="val 50000"/>
                <a:gd name="adj2" fmla="val 58275"/>
              </a:avLst>
            </a:prstGeom>
            <a:solidFill>
              <a:srgbClr val="FFCCCC"/>
            </a:solidFill>
            <a:ln w="222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9541947" y="3702274"/>
                  <a:ext cx="632711" cy="435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sz="24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41947" y="3702274"/>
                  <a:ext cx="632711" cy="43572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564" r="-1282" b="-1805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150649" y="4297548"/>
                  <a:ext cx="623249" cy="435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𝑾</m:t>
                        </m:r>
                      </m:oMath>
                    </m:oMathPara>
                  </a14:m>
                  <a:endParaRPr lang="zh-CN" sz="20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50649" y="4297548"/>
                  <a:ext cx="623249" cy="4357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240"/>
            <p:cNvSpPr txBox="1">
              <a:spLocks noChangeArrowheads="1"/>
            </p:cNvSpPr>
            <p:nvPr/>
          </p:nvSpPr>
          <p:spPr bwMode="auto">
            <a:xfrm>
              <a:off x="9107593" y="4464881"/>
              <a:ext cx="573707" cy="38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100000"/>
                      <a:lumOff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 b="1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241"/>
            <p:cNvSpPr>
              <a:spLocks noChangeArrowheads="1"/>
            </p:cNvSpPr>
            <p:nvPr/>
          </p:nvSpPr>
          <p:spPr bwMode="auto">
            <a:xfrm rot="5400000" flipV="1">
              <a:off x="8955293" y="5391115"/>
              <a:ext cx="899593" cy="386707"/>
            </a:xfrm>
            <a:prstGeom prst="rightArrow">
              <a:avLst>
                <a:gd name="adj1" fmla="val 50000"/>
                <a:gd name="adj2" fmla="val 58157"/>
              </a:avLst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42"/>
                <p:cNvSpPr txBox="1">
                  <a:spLocks noChangeArrowheads="1"/>
                </p:cNvSpPr>
                <p:nvPr/>
              </p:nvSpPr>
              <p:spPr bwMode="auto">
                <a:xfrm>
                  <a:off x="9598444" y="5196569"/>
                  <a:ext cx="624541" cy="4357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sz="2400" b="1" i="1" kern="10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sz="24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598444" y="5196569"/>
                  <a:ext cx="624541" cy="43572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091" r="-12987" b="-197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568759" y="2896630"/>
                <a:ext cx="3202480" cy="972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𝑻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𝟐𝟕𝟑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𝟏𝟔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CN" sz="2800" b="1" i="0">
                          <a:solidFill>
                            <a:srgbClr val="FF0000"/>
                          </a:solidFill>
                          <a:latin typeface="Cambria Math"/>
                        </a:rPr>
                        <m:t>𝐊</m:t>
                      </m:r>
                      <m:r>
                        <a:rPr lang="en-US" altLang="zh-CN" sz="2800" b="1" i="1">
                          <a:latin typeface="Cambria Math"/>
                        </a:rPr>
                        <m:t>∙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800" b="1" i="1">
                              <a:latin typeface="Cambria Math"/>
                            </a:rPr>
                            <m:t>𝑸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59" y="2896630"/>
                <a:ext cx="3202480" cy="9722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8866" y="3897347"/>
                <a:ext cx="55181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这是确定物体热力学温度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的基本公式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6" y="3897347"/>
                <a:ext cx="5518189" cy="954107"/>
              </a:xfrm>
              <a:prstGeom prst="rect">
                <a:avLst/>
              </a:prstGeom>
              <a:blipFill rotWithShape="1">
                <a:blip r:embed="rId11"/>
                <a:stretch>
                  <a:fillRect l="-2208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825724" y="4648400"/>
            <a:ext cx="1321795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讨 论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5448" y="5335396"/>
                <a:ext cx="646234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𝑸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值越小，</a:t>
                </a:r>
                <a:r>
                  <a:rPr lang="zh-CN" altLang="zh-CN" sz="2800" b="1" dirty="0" smtClean="0">
                    <a:ea typeface="微软雅黑" pitchFamily="34" charset="-122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  <a:ea typeface="微软雅黑" pitchFamily="34" charset="-122"/>
                      </a:rPr>
                      <m:t>𝑻</m:t>
                    </m:r>
                  </m:oMath>
                </a14:m>
                <a:r>
                  <a:rPr lang="zh-CN" altLang="zh-CN" sz="2800" b="1" dirty="0" smtClean="0">
                    <a:ea typeface="微软雅黑" pitchFamily="34" charset="-122"/>
                  </a:rPr>
                  <a:t>的</a:t>
                </a:r>
                <a:r>
                  <a:rPr lang="zh-CN" altLang="zh-CN" sz="2800" b="1" dirty="0">
                    <a:ea typeface="微软雅黑" pitchFamily="34" charset="-122"/>
                  </a:rPr>
                  <a:t>值越小．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𝑸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的极小值为</a:t>
                </a:r>
                <a:r>
                  <a:rPr lang="en-US" altLang="zh-CN" sz="2800" b="1" dirty="0">
                    <a:ea typeface="微软雅黑" pitchFamily="34" charset="-122"/>
                  </a:rPr>
                  <a:t>0</a:t>
                </a:r>
                <a:r>
                  <a:rPr lang="zh-CN" altLang="zh-CN" sz="2800" b="1" dirty="0">
                    <a:ea typeface="微软雅黑" pitchFamily="34" charset="-122"/>
                  </a:rPr>
                  <a:t>，所以热力学温度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的极小值为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𝟎</m:t>
                    </m:r>
                    <m:r>
                      <a:rPr lang="en-US" altLang="zh-CN" sz="2800" b="1">
                        <a:latin typeface="Cambria Math"/>
                      </a:rPr>
                      <m:t> </m:t>
                    </m:r>
                    <m:r>
                      <a:rPr lang="en-US" altLang="zh-CN" sz="2800" b="1" i="1">
                        <a:latin typeface="Cambria Math"/>
                      </a:rPr>
                      <m:t>𝐊</m:t>
                    </m:r>
                  </m:oMath>
                </a14:m>
                <a:r>
                  <a:rPr lang="zh-CN" altLang="zh-CN" sz="2800" b="1" dirty="0">
                    <a:ea typeface="微软雅黑" pitchFamily="34" charset="-122"/>
                  </a:rPr>
                  <a:t>，称之为</a:t>
                </a:r>
                <a:r>
                  <a:rPr lang="zh-CN" altLang="zh-CN" sz="2800" b="1" dirty="0">
                    <a:solidFill>
                      <a:srgbClr val="FF0000"/>
                    </a:solidFill>
                    <a:ea typeface="微软雅黑" pitchFamily="34" charset="-122"/>
                  </a:rPr>
                  <a:t>绝对零度</a:t>
                </a:r>
                <a:r>
                  <a:rPr lang="zh-CN" altLang="zh-CN" sz="2800" b="1" dirty="0">
                    <a:ea typeface="微软雅黑" pitchFamily="34" charset="-122"/>
                  </a:rPr>
                  <a:t>．</a:t>
                </a:r>
                <a:endParaRPr lang="zh-CN" altLang="en-US" sz="2800" b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48" y="5335396"/>
                <a:ext cx="6462346" cy="1384995"/>
              </a:xfrm>
              <a:prstGeom prst="rect">
                <a:avLst/>
              </a:prstGeom>
              <a:blipFill rotWithShape="1">
                <a:blip r:embed="rId12"/>
                <a:stretch>
                  <a:fillRect l="-1981" t="-4405" r="-7358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986211" y="117040"/>
                <a:ext cx="1590564" cy="975973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1" y="117040"/>
                <a:ext cx="1590564" cy="97597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506" y="369277"/>
            <a:ext cx="811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回顾：理想气体为工作物质的卡诺循环效率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8600" y="1009037"/>
                <a:ext cx="3558282" cy="1033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00" y="1009037"/>
                <a:ext cx="3558282" cy="10336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49889" y="995838"/>
                <a:ext cx="1590564" cy="975973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2800" b="1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89" y="995838"/>
                <a:ext cx="1590564" cy="9759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48600" y="2348446"/>
            <a:ext cx="99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31622" y="2081126"/>
                <a:ext cx="1552092" cy="1033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22" y="2081126"/>
                <a:ext cx="1552092" cy="10336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下箭头 8"/>
          <p:cNvSpPr/>
          <p:nvPr/>
        </p:nvSpPr>
        <p:spPr>
          <a:xfrm>
            <a:off x="3931311" y="3169564"/>
            <a:ext cx="415436" cy="604532"/>
          </a:xfrm>
          <a:prstGeom prst="downArrow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34952" y="3814596"/>
                <a:ext cx="13160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52" y="3814596"/>
                <a:ext cx="131600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46343" y="2497878"/>
                <a:ext cx="39976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400" b="1" dirty="0">
                    <a:ea typeface="微软雅黑" pitchFamily="34" charset="-122"/>
                  </a:rPr>
                  <a:t>热力学温标与理想气体温标都把水的三相点的温度值约定为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𝟐𝟕𝟑</m:t>
                    </m:r>
                    <m:r>
                      <a:rPr lang="en-US" altLang="zh-CN" sz="2400" b="1" i="1">
                        <a:latin typeface="Cambria Math"/>
                      </a:rPr>
                      <m:t>.</m:t>
                    </m:r>
                    <m:r>
                      <a:rPr lang="en-US" altLang="zh-CN" sz="2400" b="1" i="1">
                        <a:latin typeface="Cambria Math"/>
                      </a:rPr>
                      <m:t>𝟏𝟔</m:t>
                    </m:r>
                    <m:r>
                      <a:rPr lang="en-US" altLang="zh-CN" sz="2400" b="1" i="1">
                        <a:latin typeface="Cambria Math"/>
                      </a:rPr>
                      <m:t> </m:t>
                    </m:r>
                    <m:r>
                      <a:rPr lang="en-US" altLang="zh-CN" sz="2400" b="1" i="1">
                        <a:latin typeface="Cambria Math"/>
                      </a:rPr>
                      <m:t>𝐊</m:t>
                    </m:r>
                  </m:oMath>
                </a14:m>
                <a:endPara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43" y="2497878"/>
                <a:ext cx="3997657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2287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89425" y="4359908"/>
            <a:ext cx="7318080" cy="1979630"/>
            <a:chOff x="2321169" y="5055577"/>
            <a:chExt cx="6805246" cy="1169377"/>
          </a:xfrm>
        </p:grpSpPr>
        <p:sp>
          <p:nvSpPr>
            <p:cNvPr id="13" name="圆角矩形 12"/>
            <p:cNvSpPr/>
            <p:nvPr/>
          </p:nvSpPr>
          <p:spPr>
            <a:xfrm>
              <a:off x="2321169" y="5055577"/>
              <a:ext cx="6743700" cy="116937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  <a:effectLst>
              <a:outerShdw blurRad="50800" dist="63500" dir="2700000" algn="tl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09092" y="5134705"/>
              <a:ext cx="6717323" cy="56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700"/>
                </a:lnSpc>
              </a:pPr>
              <a:r>
                <a:rPr lang="zh-CN" altLang="en-US" sz="2800" b="1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．</a:t>
              </a:r>
              <a:endPara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89425" y="4539168"/>
            <a:ext cx="73298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结论：在理想气体温标能确定的范围内，</a:t>
            </a:r>
          </a:p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热力学温标与理想气体温标测得值相等。</a:t>
            </a:r>
          </a:p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可用理想气体温度计测定热力学温度。</a:t>
            </a:r>
          </a:p>
        </p:txBody>
      </p:sp>
    </p:spTree>
    <p:extLst>
      <p:ext uri="{BB962C8B-B14F-4D97-AF65-F5344CB8AC3E}">
        <p14:creationId xmlns:p14="http://schemas.microsoft.com/office/powerpoint/2010/main" val="262391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汇报人姓名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3369_1*b*2"/>
  <p:tag name="KSO_WM_TEMPLATE_CATEGORY" val="custom"/>
  <p:tag name="KSO_WM_TEMPLATE_INDEX" val="20193369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6254</TotalTime>
  <Words>791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热力学第二定律和第三定律</dc:title>
  <dc:creator>向钢;聂娅</dc:creator>
  <cp:lastModifiedBy>User</cp:lastModifiedBy>
  <cp:revision>274</cp:revision>
  <dcterms:created xsi:type="dcterms:W3CDTF">2016-12-10T08:03:53Z</dcterms:created>
  <dcterms:modified xsi:type="dcterms:W3CDTF">2019-08-26T10:02:55Z</dcterms:modified>
</cp:coreProperties>
</file>