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9" r:id="rId2"/>
    <p:sldId id="266" r:id="rId3"/>
    <p:sldId id="268" r:id="rId4"/>
    <p:sldId id="272" r:id="rId5"/>
    <p:sldId id="263" r:id="rId6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164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26FB46-2E38-4DC2-A4F0-AEADD5F2F0C7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AA10B-2958-4E51-8DAB-47E14E9E61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344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D73A0BE-96AC-486E-8336-924104A23CF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413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2019/8/24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oleObject" Target="../embeddings/oleObject4.bin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image" Target="../media/image7.png"/><Relationship Id="rId4" Type="http://schemas.openxmlformats.org/officeDocument/2006/relationships/image" Target="../media/image1.wmf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 bwMode="auto">
          <a:xfrm>
            <a:off x="0" y="1"/>
            <a:ext cx="9144000" cy="1412775"/>
          </a:xfrm>
          <a:custGeom>
            <a:avLst/>
            <a:gdLst>
              <a:gd name="connsiteX0" fmla="*/ 0 w 12192000"/>
              <a:gd name="connsiteY0" fmla="*/ 0 h 3368675"/>
              <a:gd name="connsiteX1" fmla="*/ 12192000 w 12192000"/>
              <a:gd name="connsiteY1" fmla="*/ 0 h 3368675"/>
              <a:gd name="connsiteX2" fmla="*/ 12192000 w 12192000"/>
              <a:gd name="connsiteY2" fmla="*/ 3368675 h 3368675"/>
              <a:gd name="connsiteX3" fmla="*/ 0 w 12192000"/>
              <a:gd name="connsiteY3" fmla="*/ 3368675 h 3368675"/>
              <a:gd name="connsiteX4" fmla="*/ 0 w 12192000"/>
              <a:gd name="connsiteY4" fmla="*/ 0 h 3368675"/>
              <a:gd name="connsiteX0-1" fmla="*/ 0 w 12192000"/>
              <a:gd name="connsiteY0-2" fmla="*/ 0 h 4903963"/>
              <a:gd name="connsiteX1-3" fmla="*/ 12192000 w 12192000"/>
              <a:gd name="connsiteY1-4" fmla="*/ 0 h 4903963"/>
              <a:gd name="connsiteX2-5" fmla="*/ 12192000 w 12192000"/>
              <a:gd name="connsiteY2-6" fmla="*/ 3368675 h 4903963"/>
              <a:gd name="connsiteX3-7" fmla="*/ 0 w 12192000"/>
              <a:gd name="connsiteY3-8" fmla="*/ 3368675 h 4903963"/>
              <a:gd name="connsiteX4-9" fmla="*/ 0 w 12192000"/>
              <a:gd name="connsiteY4-10" fmla="*/ 0 h 4903963"/>
              <a:gd name="connsiteX0-11" fmla="*/ 0 w 12192000"/>
              <a:gd name="connsiteY0-12" fmla="*/ 0 h 5964239"/>
              <a:gd name="connsiteX1-13" fmla="*/ 12192000 w 12192000"/>
              <a:gd name="connsiteY1-14" fmla="*/ 0 h 5964239"/>
              <a:gd name="connsiteX2-15" fmla="*/ 12192000 w 12192000"/>
              <a:gd name="connsiteY2-16" fmla="*/ 3368675 h 5964239"/>
              <a:gd name="connsiteX3-17" fmla="*/ 0 w 12192000"/>
              <a:gd name="connsiteY3-18" fmla="*/ 3368675 h 5964239"/>
              <a:gd name="connsiteX4-19" fmla="*/ 0 w 12192000"/>
              <a:gd name="connsiteY4-20" fmla="*/ 0 h 5964239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12192000" h="5964239">
                <a:moveTo>
                  <a:pt x="0" y="0"/>
                </a:moveTo>
                <a:lnTo>
                  <a:pt x="12192000" y="0"/>
                </a:lnTo>
                <a:lnTo>
                  <a:pt x="12192000" y="3368675"/>
                </a:lnTo>
                <a:cubicBezTo>
                  <a:pt x="6070600" y="6835775"/>
                  <a:pt x="6134100" y="6823075"/>
                  <a:pt x="0" y="3368675"/>
                </a:cubicBezTo>
                <a:lnTo>
                  <a:pt x="0" y="0"/>
                </a:lnTo>
                <a:close/>
              </a:path>
            </a:pathLst>
          </a:custGeom>
          <a:solidFill>
            <a:srgbClr val="607084"/>
          </a:solidFill>
          <a:ln w="9525" cap="flat" cmpd="sng" algn="ctr">
            <a:solidFill>
              <a:srgbClr val="607084"/>
            </a:solidFill>
            <a:prstDash val="solid"/>
            <a:round/>
            <a:headEnd type="none" w="med" len="med"/>
            <a:tailEnd type="none" w="med" len="med"/>
          </a:ln>
          <a:effectLst>
            <a:outerShdw blurRad="406400" dist="38100" dir="5400000" algn="t" rotWithShape="0">
              <a:prstClr val="black">
                <a:alpha val="32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85" name="文本框 84"/>
          <p:cNvSpPr txBox="1"/>
          <p:nvPr/>
        </p:nvSpPr>
        <p:spPr>
          <a:xfrm>
            <a:off x="5083934" y="5762661"/>
            <a:ext cx="3967458" cy="337185"/>
          </a:xfrm>
          <a:prstGeom prst="rect">
            <a:avLst/>
          </a:prstGeom>
          <a:solidFill>
            <a:srgbClr val="4B5C72"/>
          </a:solidFill>
        </p:spPr>
        <p:txBody>
          <a:bodyPr wrap="square" rtlCol="0">
            <a:spAutoFit/>
          </a:bodyPr>
          <a:lstStyle/>
          <a:p>
            <a:pPr algn="ctr" eaLnBrk="1" hangingPunct="1"/>
            <a:r>
              <a:rPr lang="zh-CN" altLang="en-US" sz="1600" dirty="0" smtClean="0">
                <a:solidFill>
                  <a:schemeClr val="bg1"/>
                </a:solidFill>
                <a:latin typeface="+mn-ea"/>
                <a:ea typeface="+mn-ea"/>
                <a:cs typeface="+mn-ea"/>
                <a:sym typeface="+mn-lt"/>
              </a:rPr>
              <a:t>授课人：蒋长军</a:t>
            </a:r>
            <a:endParaRPr lang="zh-CN" altLang="en-US" sz="1600" dirty="0">
              <a:solidFill>
                <a:schemeClr val="bg1"/>
              </a:solidFill>
              <a:latin typeface="+mn-ea"/>
              <a:ea typeface="+mn-ea"/>
              <a:cs typeface="+mn-ea"/>
              <a:sym typeface="+mn-lt"/>
            </a:endParaRPr>
          </a:p>
        </p:txBody>
      </p:sp>
      <p:sp>
        <p:nvSpPr>
          <p:cNvPr id="11" name="标题 1"/>
          <p:cNvSpPr txBox="1">
            <a:spLocks/>
          </p:cNvSpPr>
          <p:nvPr/>
        </p:nvSpPr>
        <p:spPr>
          <a:xfrm>
            <a:off x="457200" y="2276872"/>
            <a:ext cx="8229600" cy="1143000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 dirty="0" smtClean="0">
                <a:solidFill>
                  <a:schemeClr val="accent1">
                    <a:lumMod val="5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热力学第二定律的两种表述</a:t>
            </a:r>
            <a:endParaRPr lang="zh-CN" altLang="en-US" sz="6000" dirty="0">
              <a:solidFill>
                <a:schemeClr val="accent1">
                  <a:lumMod val="50000"/>
                </a:schemeClr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9887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9144000" cy="555625"/>
          </a:xfrm>
          <a:prstGeom prst="rect">
            <a:avLst/>
          </a:prstGeom>
          <a:solidFill>
            <a:srgbClr val="495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493510"/>
            <a:ext cx="7141845" cy="12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93909" y="6181246"/>
            <a:ext cx="657314" cy="573953"/>
            <a:chOff x="2664999" y="1881269"/>
            <a:chExt cx="3680712" cy="3340417"/>
          </a:xfrm>
          <a:solidFill>
            <a:srgbClr val="414E5F"/>
          </a:solidFill>
        </p:grpSpPr>
        <p:sp>
          <p:nvSpPr>
            <p:cNvPr id="6" name="正五边形 5"/>
            <p:cNvSpPr/>
            <p:nvPr/>
          </p:nvSpPr>
          <p:spPr>
            <a:xfrm rot="-5400000">
              <a:off x="263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 rot="-1800000">
              <a:off x="3271481" y="1881269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rot="1800000">
              <a:off x="4541481" y="1881270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rot="5400000">
              <a:off x="517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正五边形 10"/>
            <p:cNvSpPr/>
            <p:nvPr/>
          </p:nvSpPr>
          <p:spPr>
            <a:xfrm rot="9000000">
              <a:off x="454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正五边形 11"/>
            <p:cNvSpPr/>
            <p:nvPr/>
          </p:nvSpPr>
          <p:spPr>
            <a:xfrm rot="12600000">
              <a:off x="327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682865" y="6494780"/>
            <a:ext cx="139779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0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3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3321050"/>
                        <a:ext cx="685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19718" y="908720"/>
            <a:ext cx="3644592" cy="52322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开尔文表述（</a:t>
            </a:r>
            <a:r>
              <a:rPr lang="en-US" altLang="zh-CN" sz="2800" b="1" dirty="0" smtClean="0"/>
              <a:t>1851</a:t>
            </a:r>
            <a:r>
              <a:rPr lang="zh-CN" altLang="en-US" sz="2800" b="1" dirty="0" smtClean="0"/>
              <a:t>年）</a:t>
            </a:r>
            <a:endParaRPr lang="zh-CN" altLang="en-US" sz="2800" b="1" dirty="0"/>
          </a:p>
        </p:txBody>
      </p:sp>
      <p:sp>
        <p:nvSpPr>
          <p:cNvPr id="18" name="圆角矩形 17"/>
          <p:cNvSpPr/>
          <p:nvPr/>
        </p:nvSpPr>
        <p:spPr>
          <a:xfrm>
            <a:off x="251520" y="1628800"/>
            <a:ext cx="8496944" cy="899503"/>
          </a:xfrm>
          <a:prstGeom prst="round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 smtClean="0">
                <a:solidFill>
                  <a:schemeClr val="tx1"/>
                </a:solidFill>
              </a:rPr>
              <a:t>不可能</a:t>
            </a:r>
            <a:r>
              <a:rPr lang="zh-CN" altLang="zh-CN" sz="2000" dirty="0">
                <a:solidFill>
                  <a:schemeClr val="tx1"/>
                </a:solidFill>
              </a:rPr>
              <a:t>从</a:t>
            </a:r>
            <a:r>
              <a:rPr lang="zh-CN" altLang="zh-CN" sz="2000" u="wavyHeavy" dirty="0">
                <a:solidFill>
                  <a:schemeClr val="tx1"/>
                </a:solidFill>
                <a:uFill>
                  <a:solidFill>
                    <a:srgbClr val="FF0000"/>
                  </a:solidFill>
                </a:uFill>
              </a:rPr>
              <a:t>单一热源</a:t>
            </a:r>
            <a:r>
              <a:rPr lang="zh-CN" altLang="zh-CN" sz="2000" dirty="0">
                <a:solidFill>
                  <a:schemeClr val="tx1"/>
                </a:solidFill>
              </a:rPr>
              <a:t>吸收热量，使之完全变为有用功而不产生其他</a:t>
            </a:r>
            <a:r>
              <a:rPr lang="zh-CN" altLang="zh-CN" sz="2000" dirty="0" smtClean="0">
                <a:solidFill>
                  <a:schemeClr val="tx1"/>
                </a:solidFill>
              </a:rPr>
              <a:t>影响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" name="下箭头 18"/>
          <p:cNvSpPr/>
          <p:nvPr/>
        </p:nvSpPr>
        <p:spPr>
          <a:xfrm>
            <a:off x="2078009" y="2204864"/>
            <a:ext cx="45719" cy="50405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392654" y="2723531"/>
            <a:ext cx="71433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>
                <a:solidFill>
                  <a:srgbClr val="C00000"/>
                </a:solidFill>
              </a:rPr>
              <a:t>单一热源：</a:t>
            </a:r>
            <a:r>
              <a:rPr lang="zh-CN" altLang="zh-CN" dirty="0">
                <a:solidFill>
                  <a:srgbClr val="C00000"/>
                </a:solidFill>
              </a:rPr>
              <a:t>温度处处相同且恒定不变的</a:t>
            </a:r>
            <a:r>
              <a:rPr lang="zh-CN" altLang="zh-CN" dirty="0" smtClean="0">
                <a:solidFill>
                  <a:srgbClr val="C00000"/>
                </a:solidFill>
              </a:rPr>
              <a:t>热源</a:t>
            </a:r>
            <a:r>
              <a:rPr lang="zh-CN" altLang="en-US" dirty="0" smtClean="0">
                <a:solidFill>
                  <a:srgbClr val="C00000"/>
                </a:solidFill>
              </a:rPr>
              <a:t>。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7" name="菱形 66"/>
          <p:cNvSpPr/>
          <p:nvPr/>
        </p:nvSpPr>
        <p:spPr bwMode="auto">
          <a:xfrm>
            <a:off x="616918" y="3237468"/>
            <a:ext cx="355600" cy="355600"/>
          </a:xfrm>
          <a:prstGeom prst="diamon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/>
            <a:endParaRPr lang="zh-CN" altLang="en-US" noProof="1"/>
          </a:p>
        </p:txBody>
      </p:sp>
      <p:sp>
        <p:nvSpPr>
          <p:cNvPr id="22" name="TextBox 21"/>
          <p:cNvSpPr txBox="1"/>
          <p:nvPr/>
        </p:nvSpPr>
        <p:spPr>
          <a:xfrm>
            <a:off x="971750" y="3237468"/>
            <a:ext cx="70564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>
                <a:solidFill>
                  <a:schemeClr val="accent5">
                    <a:lumMod val="75000"/>
                  </a:schemeClr>
                </a:solidFill>
              </a:rPr>
              <a:t>实质：功        热是自发过程，不可逆。</a:t>
            </a:r>
            <a:endParaRPr lang="zh-CN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3" name="右箭头 22"/>
          <p:cNvSpPr/>
          <p:nvPr/>
        </p:nvSpPr>
        <p:spPr>
          <a:xfrm>
            <a:off x="2028267" y="3333234"/>
            <a:ext cx="360040" cy="177800"/>
          </a:xfrm>
          <a:prstGeom prst="rightArrow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232228" y="3795137"/>
            <a:ext cx="85162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>
                <a:solidFill>
                  <a:srgbClr val="C00000"/>
                </a:solidFill>
              </a:rPr>
              <a:t>第二类永动机</a:t>
            </a:r>
            <a:r>
              <a:rPr lang="zh-CN" altLang="en-US" sz="2400" dirty="0">
                <a:solidFill>
                  <a:srgbClr val="C00000"/>
                </a:solidFill>
                <a:sym typeface="Wingdings" panose="05000000000000000000" pitchFamily="2" charset="2"/>
              </a:rPr>
              <a:t>：</a:t>
            </a:r>
            <a:endParaRPr lang="en-US" altLang="zh-CN" sz="2400" dirty="0" smtClean="0">
              <a:solidFill>
                <a:srgbClr val="C00000"/>
              </a:solidFill>
            </a:endParaRPr>
          </a:p>
          <a:p>
            <a:r>
              <a:rPr lang="zh-CN" altLang="zh-CN" sz="2000" dirty="0" smtClean="0"/>
              <a:t>能够</a:t>
            </a:r>
            <a:r>
              <a:rPr lang="zh-CN" altLang="zh-CN" sz="2000" dirty="0"/>
              <a:t>从单一热源吸取热量，使其全部转化为有用功输出的完美</a:t>
            </a:r>
            <a:r>
              <a:rPr lang="zh-CN" altLang="zh-CN" sz="2000" dirty="0" smtClean="0"/>
              <a:t>热机</a:t>
            </a:r>
            <a:r>
              <a:rPr lang="zh-CN" altLang="en-US" sz="2000" dirty="0" smtClean="0"/>
              <a:t>。</a:t>
            </a:r>
            <a:endParaRPr lang="zh-CN" altLang="en-US" sz="2000" dirty="0"/>
          </a:p>
        </p:txBody>
      </p:sp>
      <p:sp>
        <p:nvSpPr>
          <p:cNvPr id="27" name="矩形 26"/>
          <p:cNvSpPr/>
          <p:nvPr/>
        </p:nvSpPr>
        <p:spPr>
          <a:xfrm>
            <a:off x="323528" y="4851158"/>
            <a:ext cx="7843515" cy="86409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</a:rPr>
              <a:t>第二类永动机             能源用之不竭             违背开氏表述，不可能造成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8" name="右箭头 27"/>
          <p:cNvSpPr/>
          <p:nvPr/>
        </p:nvSpPr>
        <p:spPr>
          <a:xfrm>
            <a:off x="2208287" y="5121188"/>
            <a:ext cx="576064" cy="32403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68" name="右箭头 67"/>
          <p:cNvSpPr/>
          <p:nvPr/>
        </p:nvSpPr>
        <p:spPr>
          <a:xfrm>
            <a:off x="4295102" y="5138069"/>
            <a:ext cx="576064" cy="324036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9144000" cy="555625"/>
          </a:xfrm>
          <a:prstGeom prst="rect">
            <a:avLst/>
          </a:prstGeom>
          <a:solidFill>
            <a:srgbClr val="495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493510"/>
            <a:ext cx="7141845" cy="12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93909" y="6181246"/>
            <a:ext cx="657314" cy="573953"/>
            <a:chOff x="2664999" y="1881269"/>
            <a:chExt cx="3680712" cy="3340417"/>
          </a:xfrm>
          <a:solidFill>
            <a:srgbClr val="414E5F"/>
          </a:solidFill>
        </p:grpSpPr>
        <p:sp>
          <p:nvSpPr>
            <p:cNvPr id="6" name="正五边形 5"/>
            <p:cNvSpPr/>
            <p:nvPr/>
          </p:nvSpPr>
          <p:spPr>
            <a:xfrm rot="-5400000">
              <a:off x="263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 rot="-1800000">
              <a:off x="3271481" y="1881269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rot="1800000">
              <a:off x="4541481" y="1881270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rot="5400000">
              <a:off x="517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正五边形 10"/>
            <p:cNvSpPr/>
            <p:nvPr/>
          </p:nvSpPr>
          <p:spPr>
            <a:xfrm rot="9000000">
              <a:off x="454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正五边形 11"/>
            <p:cNvSpPr/>
            <p:nvPr/>
          </p:nvSpPr>
          <p:spPr>
            <a:xfrm rot="12600000">
              <a:off x="327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682865" y="6494780"/>
            <a:ext cx="139779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88870" y="4507865"/>
            <a:ext cx="427196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ym typeface="Wingdings" panose="05000000000000000000" charset="0"/>
              </a:rPr>
              <a:t>    </a:t>
            </a:r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0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50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3321050"/>
                        <a:ext cx="685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1187624" y="125408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908720"/>
            <a:ext cx="396044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克劳修斯</a:t>
            </a:r>
            <a:r>
              <a:rPr lang="zh-CN" altLang="en-US" sz="2800" b="1" dirty="0" smtClean="0"/>
              <a:t>表述（</a:t>
            </a:r>
            <a:r>
              <a:rPr lang="en-US" altLang="zh-CN" sz="2800" b="1" dirty="0" smtClean="0"/>
              <a:t>1850</a:t>
            </a:r>
            <a:r>
              <a:rPr lang="zh-CN" altLang="en-US" sz="2800" b="1" dirty="0" smtClean="0"/>
              <a:t>年）</a:t>
            </a:r>
            <a:endParaRPr lang="zh-CN" altLang="en-US" sz="2800" b="1" dirty="0"/>
          </a:p>
        </p:txBody>
      </p:sp>
      <p:sp>
        <p:nvSpPr>
          <p:cNvPr id="14" name="圆角矩形 13"/>
          <p:cNvSpPr/>
          <p:nvPr/>
        </p:nvSpPr>
        <p:spPr>
          <a:xfrm>
            <a:off x="467544" y="1772816"/>
            <a:ext cx="741682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tx1"/>
                </a:solidFill>
              </a:rPr>
              <a:t>不可能把热量从低温物体传到高温物体而不引起其他</a:t>
            </a:r>
            <a:r>
              <a:rPr lang="zh-CN" altLang="zh-CN" sz="2000" dirty="0" smtClean="0">
                <a:solidFill>
                  <a:schemeClr val="tx1"/>
                </a:solidFill>
              </a:rPr>
              <a:t>影响</a:t>
            </a:r>
            <a:r>
              <a:rPr lang="zh-CN" altLang="en-US" sz="2000" dirty="0" smtClean="0">
                <a:solidFill>
                  <a:schemeClr val="tx1"/>
                </a:solidFill>
              </a:rPr>
              <a:t>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上下箭头 15"/>
          <p:cNvSpPr/>
          <p:nvPr/>
        </p:nvSpPr>
        <p:spPr>
          <a:xfrm>
            <a:off x="3671900" y="2636912"/>
            <a:ext cx="504056" cy="1008112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圆角矩形 28"/>
          <p:cNvSpPr/>
          <p:nvPr/>
        </p:nvSpPr>
        <p:spPr>
          <a:xfrm>
            <a:off x="403500" y="3762452"/>
            <a:ext cx="7416824" cy="720080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zh-CN" sz="2000" dirty="0">
                <a:solidFill>
                  <a:schemeClr val="tx1"/>
                </a:solidFill>
              </a:rPr>
              <a:t>热量不能自发地从低温物体传到高温物体。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880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9144000" cy="555625"/>
          </a:xfrm>
          <a:prstGeom prst="rect">
            <a:avLst/>
          </a:prstGeom>
          <a:solidFill>
            <a:srgbClr val="495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493510"/>
            <a:ext cx="7141845" cy="12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93909" y="6181246"/>
            <a:ext cx="657314" cy="573953"/>
            <a:chOff x="2664999" y="1881269"/>
            <a:chExt cx="3680712" cy="3340417"/>
          </a:xfrm>
          <a:solidFill>
            <a:srgbClr val="414E5F"/>
          </a:solidFill>
        </p:grpSpPr>
        <p:sp>
          <p:nvSpPr>
            <p:cNvPr id="6" name="正五边形 5"/>
            <p:cNvSpPr/>
            <p:nvPr/>
          </p:nvSpPr>
          <p:spPr>
            <a:xfrm rot="-5400000">
              <a:off x="263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 rot="-1800000">
              <a:off x="3271481" y="1881269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rot="1800000">
              <a:off x="4541481" y="1881270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rot="5400000">
              <a:off x="517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正五边形 10"/>
            <p:cNvSpPr/>
            <p:nvPr/>
          </p:nvSpPr>
          <p:spPr>
            <a:xfrm rot="9000000">
              <a:off x="454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正五边形 11"/>
            <p:cNvSpPr/>
            <p:nvPr/>
          </p:nvSpPr>
          <p:spPr>
            <a:xfrm rot="12600000">
              <a:off x="327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682865" y="6494780"/>
            <a:ext cx="139779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88870" y="4507865"/>
            <a:ext cx="427196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ym typeface="Wingdings" panose="05000000000000000000" charset="0"/>
              </a:rPr>
              <a:t>    </a:t>
            </a:r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0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9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3321050"/>
                        <a:ext cx="685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5678439" y="687068"/>
            <a:ext cx="2973340" cy="2795597"/>
            <a:chOff x="3651" y="309"/>
            <a:chExt cx="1981" cy="1851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792" y="309"/>
              <a:ext cx="1516" cy="3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787" y="1570"/>
              <a:ext cx="1516" cy="3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3881" y="830"/>
              <a:ext cx="535" cy="521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>
              <a:off x="4149" y="613"/>
              <a:ext cx="0" cy="217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4907" y="1351"/>
              <a:ext cx="0" cy="217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flipV="1">
              <a:off x="4907" y="613"/>
              <a:ext cx="0" cy="217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rot="-5400000">
              <a:off x="4528" y="979"/>
              <a:ext cx="0" cy="223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Oval 11"/>
            <p:cNvSpPr>
              <a:spLocks noChangeArrowheads="1"/>
            </p:cNvSpPr>
            <p:nvPr/>
          </p:nvSpPr>
          <p:spPr bwMode="auto">
            <a:xfrm>
              <a:off x="4639" y="830"/>
              <a:ext cx="535" cy="521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Text Box 12"/>
            <p:cNvSpPr txBox="1">
              <a:spLocks noChangeArrowheads="1"/>
            </p:cNvSpPr>
            <p:nvPr/>
          </p:nvSpPr>
          <p:spPr bwMode="auto">
            <a:xfrm>
              <a:off x="4046" y="960"/>
              <a:ext cx="27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latin typeface="Times New Roman" pitchFamily="18" charset="0"/>
                </a:rPr>
                <a:t>R</a:t>
              </a:r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4789" y="960"/>
              <a:ext cx="237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3651" y="754"/>
              <a:ext cx="23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 dirty="0">
                  <a:latin typeface="Times New Roman" pitchFamily="18" charset="0"/>
                </a:rPr>
                <a:t>Q</a:t>
              </a:r>
            </a:p>
          </p:txBody>
        </p:sp>
        <p:sp>
          <p:nvSpPr>
            <p:cNvPr id="29" name="Text Box 15"/>
            <p:cNvSpPr txBox="1">
              <a:spLocks noChangeArrowheads="1"/>
            </p:cNvSpPr>
            <p:nvPr/>
          </p:nvSpPr>
          <p:spPr bwMode="auto">
            <a:xfrm>
              <a:off x="5284" y="1298"/>
              <a:ext cx="285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 dirty="0">
                  <a:latin typeface="Times New Roman" pitchFamily="18" charset="0"/>
                </a:rPr>
                <a:t>Q</a:t>
              </a:r>
              <a:r>
                <a:rPr kumimoji="1" lang="en-US" altLang="zh-CN" b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5148" y="618"/>
              <a:ext cx="484" cy="2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 dirty="0">
                  <a:latin typeface="Times New Roman" pitchFamily="18" charset="0"/>
                </a:rPr>
                <a:t>Q</a:t>
              </a:r>
              <a:r>
                <a:rPr kumimoji="1" lang="en-US" altLang="zh-CN" b="1" dirty="0">
                  <a:latin typeface="Times New Roman" pitchFamily="18" charset="0"/>
                </a:rPr>
                <a:t>+</a:t>
              </a:r>
              <a:r>
                <a:rPr kumimoji="1" lang="en-US" altLang="zh-CN" b="1" i="1" dirty="0">
                  <a:latin typeface="Times New Roman" pitchFamily="18" charset="0"/>
                </a:rPr>
                <a:t>Q</a:t>
              </a:r>
              <a:r>
                <a:rPr kumimoji="1" lang="en-US" altLang="zh-CN" b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4406" y="791"/>
              <a:ext cx="188" cy="2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kumimoji="1" lang="en-US" altLang="zh-CN" sz="2000" b="1" i="1" dirty="0" smtClean="0">
                  <a:latin typeface="Times New Roman" pitchFamily="18" charset="0"/>
                </a:rPr>
                <a:t>W</a:t>
              </a:r>
              <a:endParaRPr kumimoji="1" lang="en-US" altLang="zh-CN" sz="2000" b="1" i="1" dirty="0">
                <a:latin typeface="Times New Roman" pitchFamily="18" charset="0"/>
              </a:endParaRP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3934" y="1581"/>
              <a:ext cx="119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latin typeface="Times New Roman" pitchFamily="18" charset="0"/>
                </a:rPr>
                <a:t>低温热源 </a:t>
              </a:r>
              <a:r>
                <a:rPr kumimoji="1" lang="en-US" altLang="zh-CN" sz="2400" b="1" i="1" dirty="0">
                  <a:latin typeface="Times New Roman" pitchFamily="18" charset="0"/>
                </a:rPr>
                <a:t>T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4014" y="315"/>
              <a:ext cx="119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latin typeface="Times New Roman" pitchFamily="18" charset="0"/>
                </a:rPr>
                <a:t>高温热源 </a:t>
              </a:r>
              <a:r>
                <a:rPr kumimoji="1" lang="en-US" altLang="zh-CN" sz="2400" b="1" i="1" dirty="0">
                  <a:latin typeface="Times New Roman" pitchFamily="18" charset="0"/>
                </a:rPr>
                <a:t>T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4413" y="1872"/>
              <a:ext cx="33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(</a:t>
              </a:r>
              <a:r>
                <a:rPr kumimoji="1" lang="en-US" altLang="zh-CN" sz="2400" b="1" i="1">
                  <a:latin typeface="Times New Roman" pitchFamily="18" charset="0"/>
                </a:rPr>
                <a:t>a</a:t>
              </a:r>
              <a:r>
                <a:rPr kumimoji="1" lang="en-US" altLang="zh-CN" sz="2400" b="1">
                  <a:latin typeface="Times New Roman" pitchFamily="18" charset="0"/>
                </a:rPr>
                <a:t>)</a:t>
              </a:r>
            </a:p>
          </p:txBody>
        </p:sp>
      </p:grpSp>
      <p:grpSp>
        <p:nvGrpSpPr>
          <p:cNvPr id="37" name="Group 41"/>
          <p:cNvGrpSpPr>
            <a:grpSpLocks/>
          </p:cNvGrpSpPr>
          <p:nvPr/>
        </p:nvGrpSpPr>
        <p:grpSpPr bwMode="auto">
          <a:xfrm>
            <a:off x="5891069" y="3586079"/>
            <a:ext cx="2274409" cy="2814638"/>
            <a:chOff x="3840" y="2296"/>
            <a:chExt cx="1488" cy="1773"/>
          </a:xfrm>
        </p:grpSpPr>
        <p:sp>
          <p:nvSpPr>
            <p:cNvPr id="38" name="Rectangle 23"/>
            <p:cNvSpPr>
              <a:spLocks noChangeArrowheads="1"/>
            </p:cNvSpPr>
            <p:nvPr/>
          </p:nvSpPr>
          <p:spPr bwMode="auto">
            <a:xfrm>
              <a:off x="3840" y="2304"/>
              <a:ext cx="1488" cy="287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Rectangle 24"/>
            <p:cNvSpPr>
              <a:spLocks noChangeArrowheads="1"/>
            </p:cNvSpPr>
            <p:nvPr/>
          </p:nvSpPr>
          <p:spPr bwMode="auto">
            <a:xfrm>
              <a:off x="3840" y="3494"/>
              <a:ext cx="1488" cy="287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0" name="Line 25"/>
            <p:cNvSpPr>
              <a:spLocks noChangeShapeType="1"/>
            </p:cNvSpPr>
            <p:nvPr/>
          </p:nvSpPr>
          <p:spPr bwMode="auto">
            <a:xfrm flipV="1">
              <a:off x="4584" y="2591"/>
              <a:ext cx="0" cy="205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26"/>
            <p:cNvSpPr>
              <a:spLocks noChangeShapeType="1"/>
            </p:cNvSpPr>
            <p:nvPr/>
          </p:nvSpPr>
          <p:spPr bwMode="auto">
            <a:xfrm flipV="1">
              <a:off x="4584" y="3289"/>
              <a:ext cx="0" cy="205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Oval 27"/>
            <p:cNvSpPr>
              <a:spLocks noChangeArrowheads="1"/>
            </p:cNvSpPr>
            <p:nvPr/>
          </p:nvSpPr>
          <p:spPr bwMode="auto">
            <a:xfrm>
              <a:off x="4321" y="2796"/>
              <a:ext cx="526" cy="493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28"/>
            <p:cNvSpPr txBox="1">
              <a:spLocks noChangeArrowheads="1"/>
            </p:cNvSpPr>
            <p:nvPr/>
          </p:nvSpPr>
          <p:spPr bwMode="auto">
            <a:xfrm>
              <a:off x="4351" y="2935"/>
              <a:ext cx="431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 dirty="0">
                  <a:latin typeface="Times New Roman" pitchFamily="18" charset="0"/>
                </a:rPr>
                <a:t>R+S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4818" y="3261"/>
              <a:ext cx="331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eaLnBrk="1" hangingPunct="1"/>
              <a:r>
                <a:rPr kumimoji="1" lang="en-US" altLang="zh-CN" b="1" i="1" dirty="0">
                  <a:latin typeface="Times New Roman" pitchFamily="18" charset="0"/>
                </a:rPr>
                <a:t>Q</a:t>
              </a:r>
              <a:r>
                <a:rPr kumimoji="1" lang="en-US" altLang="zh-CN" b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5" name="Text Box 30"/>
            <p:cNvSpPr txBox="1">
              <a:spLocks noChangeArrowheads="1"/>
            </p:cNvSpPr>
            <p:nvPr/>
          </p:nvSpPr>
          <p:spPr bwMode="auto">
            <a:xfrm>
              <a:off x="4830" y="2704"/>
              <a:ext cx="28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 dirty="0">
                  <a:latin typeface="Times New Roman" pitchFamily="18" charset="0"/>
                </a:rPr>
                <a:t>Q</a:t>
              </a:r>
              <a:r>
                <a:rPr kumimoji="1" lang="en-US" altLang="zh-CN" b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4105" y="2296"/>
              <a:ext cx="11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latin typeface="Times New Roman" pitchFamily="18" charset="0"/>
                </a:rPr>
                <a:t>高温热源 </a:t>
              </a:r>
              <a:r>
                <a:rPr kumimoji="1" lang="en-US" altLang="zh-CN" sz="2400" b="1" i="1" dirty="0">
                  <a:latin typeface="Times New Roman" pitchFamily="18" charset="0"/>
                </a:rPr>
                <a:t>T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4049" y="3494"/>
              <a:ext cx="1127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400" b="1" dirty="0">
                  <a:latin typeface="Times New Roman" pitchFamily="18" charset="0"/>
                </a:rPr>
                <a:t>低温热源 </a:t>
              </a:r>
              <a:r>
                <a:rPr kumimoji="1" lang="en-US" altLang="zh-CN" sz="2400" b="1" i="1" dirty="0">
                  <a:latin typeface="Times New Roman" pitchFamily="18" charset="0"/>
                </a:rPr>
                <a:t>T</a:t>
              </a:r>
              <a:r>
                <a:rPr kumimoji="1" lang="en-US" altLang="zh-CN" sz="2400" b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4406" y="3781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(</a:t>
              </a:r>
              <a:r>
                <a:rPr kumimoji="1" lang="en-US" altLang="zh-CN" sz="2400" b="1" i="1">
                  <a:latin typeface="Times New Roman" pitchFamily="18" charset="0"/>
                </a:rPr>
                <a:t>b</a:t>
              </a:r>
              <a:r>
                <a:rPr kumimoji="1" lang="en-US" altLang="zh-CN" sz="2400" b="1">
                  <a:latin typeface="Times New Roman" pitchFamily="18" charset="0"/>
                </a:rPr>
                <a:t>)</a:t>
              </a:r>
            </a:p>
          </p:txBody>
        </p:sp>
      </p:grpSp>
      <p:sp>
        <p:nvSpPr>
          <p:cNvPr id="14" name="矩形 13"/>
          <p:cNvSpPr/>
          <p:nvPr/>
        </p:nvSpPr>
        <p:spPr>
          <a:xfrm>
            <a:off x="367903" y="2055167"/>
            <a:ext cx="4041934" cy="35237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dirty="0"/>
              <a:t>设有一违反开氏表述的热机</a:t>
            </a:r>
            <a:r>
              <a:rPr lang="en-US" altLang="zh-CN" sz="2000" dirty="0"/>
              <a:t>R</a:t>
            </a:r>
            <a:r>
              <a:rPr lang="zh-CN" altLang="zh-CN" sz="2000" dirty="0"/>
              <a:t>，从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zh-CN" altLang="zh-CN" sz="2000" dirty="0"/>
              <a:t>热源吸收热量</a:t>
            </a:r>
            <a:r>
              <a:rPr lang="en-US" altLang="zh-CN" sz="2000" dirty="0"/>
              <a:t>Q,</a:t>
            </a:r>
            <a:r>
              <a:rPr lang="zh-CN" altLang="zh-CN" sz="2000" dirty="0"/>
              <a:t>，并全部转化为功</a:t>
            </a:r>
            <a:r>
              <a:rPr lang="en-US" altLang="zh-CN" sz="2000" dirty="0"/>
              <a:t>W=Q</a:t>
            </a:r>
            <a:r>
              <a:rPr lang="zh-CN" altLang="zh-CN" sz="2000" dirty="0"/>
              <a:t>，现用</a:t>
            </a:r>
            <a:r>
              <a:rPr lang="en-US" altLang="zh-CN" sz="2000" dirty="0"/>
              <a:t>W</a:t>
            </a:r>
            <a:r>
              <a:rPr lang="zh-CN" altLang="zh-CN" sz="2000" dirty="0"/>
              <a:t>去驱动另一制冷机</a:t>
            </a:r>
            <a:r>
              <a:rPr lang="en-US" altLang="zh-CN" sz="2000" dirty="0"/>
              <a:t>S</a:t>
            </a:r>
            <a:r>
              <a:rPr lang="zh-CN" altLang="zh-CN" sz="2000" dirty="0"/>
              <a:t>，</a:t>
            </a:r>
            <a:r>
              <a:rPr lang="en-US" altLang="zh-CN" sz="2000" dirty="0"/>
              <a:t>S</a:t>
            </a:r>
            <a:r>
              <a:rPr lang="zh-CN" altLang="zh-CN" sz="2000" dirty="0"/>
              <a:t>工作在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zh-CN" altLang="zh-CN" sz="2000" dirty="0"/>
              <a:t>与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2</a:t>
            </a:r>
            <a:r>
              <a:rPr lang="zh-CN" altLang="zh-CN" sz="2000" dirty="0"/>
              <a:t>之间，它从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2</a:t>
            </a:r>
            <a:r>
              <a:rPr lang="zh-CN" altLang="zh-CN" sz="2000" dirty="0"/>
              <a:t>吸热</a:t>
            </a:r>
            <a:r>
              <a:rPr lang="en-US" altLang="zh-CN" sz="2000" dirty="0"/>
              <a:t>Q</a:t>
            </a:r>
            <a:r>
              <a:rPr lang="en-US" altLang="zh-CN" sz="2000" baseline="-25000" dirty="0"/>
              <a:t>2</a:t>
            </a:r>
            <a:r>
              <a:rPr lang="zh-CN" altLang="zh-CN" sz="2000" dirty="0"/>
              <a:t>，与</a:t>
            </a:r>
            <a:r>
              <a:rPr lang="en-US" altLang="zh-CN" sz="2000" dirty="0"/>
              <a:t>Q</a:t>
            </a:r>
            <a:r>
              <a:rPr lang="zh-CN" altLang="zh-CN" sz="2000" dirty="0"/>
              <a:t>一起向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zh-CN" altLang="zh-CN" sz="2000" dirty="0"/>
              <a:t>释放热量，所释放的热量为</a:t>
            </a:r>
            <a:r>
              <a:rPr lang="zh-CN" altLang="zh-CN" sz="2000" dirty="0" smtClean="0"/>
              <a:t>：</a:t>
            </a:r>
            <a:r>
              <a:rPr lang="en-US" altLang="zh-CN" sz="2000" dirty="0"/>
              <a:t>Q+Q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=W+Q</a:t>
            </a:r>
            <a:r>
              <a:rPr lang="en-US" altLang="zh-CN" sz="2000" baseline="-25000" dirty="0"/>
              <a:t>2</a:t>
            </a:r>
            <a:endParaRPr lang="zh-CN" altLang="zh-CN" sz="2000" dirty="0"/>
          </a:p>
          <a:p>
            <a:r>
              <a:rPr lang="zh-CN" altLang="zh-CN" sz="2000" dirty="0" smtClean="0"/>
              <a:t>。</a:t>
            </a:r>
            <a:r>
              <a:rPr lang="zh-CN" altLang="zh-CN" sz="2000" dirty="0"/>
              <a:t>若把</a:t>
            </a:r>
            <a:r>
              <a:rPr lang="en-US" altLang="zh-CN" sz="2000" dirty="0"/>
              <a:t>R</a:t>
            </a:r>
            <a:r>
              <a:rPr lang="zh-CN" altLang="zh-CN" sz="2000" dirty="0"/>
              <a:t>、</a:t>
            </a:r>
            <a:r>
              <a:rPr lang="en-US" altLang="zh-CN" sz="2000" dirty="0"/>
              <a:t>S</a:t>
            </a:r>
            <a:r>
              <a:rPr lang="zh-CN" altLang="zh-CN" sz="2000" dirty="0"/>
              <a:t>看作一部联合机，在一个循环过程中，联合机产生的净效果是把热量</a:t>
            </a:r>
            <a:r>
              <a:rPr lang="en-US" altLang="zh-CN" sz="2000" dirty="0"/>
              <a:t>Q</a:t>
            </a:r>
            <a:r>
              <a:rPr lang="en-US" altLang="zh-CN" sz="2000" baseline="-25000" dirty="0"/>
              <a:t>2</a:t>
            </a:r>
            <a:r>
              <a:rPr lang="zh-CN" altLang="zh-CN" sz="2000" dirty="0"/>
              <a:t>从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2</a:t>
            </a:r>
            <a:r>
              <a:rPr lang="zh-CN" altLang="zh-CN" sz="2000" dirty="0"/>
              <a:t>输入到</a:t>
            </a:r>
            <a:r>
              <a:rPr lang="en-US" altLang="zh-CN" sz="2000" dirty="0"/>
              <a:t>T</a:t>
            </a:r>
            <a:r>
              <a:rPr lang="en-US" altLang="zh-CN" sz="2000" baseline="-25000" dirty="0"/>
              <a:t>1</a:t>
            </a:r>
            <a:r>
              <a:rPr lang="zh-CN" altLang="zh-CN" sz="2000" dirty="0"/>
              <a:t>中并且没有产生其他影响，故这样的联合机违背了克氏表述。</a:t>
            </a:r>
          </a:p>
        </p:txBody>
      </p:sp>
      <p:sp>
        <p:nvSpPr>
          <p:cNvPr id="16" name="矩形 15"/>
          <p:cNvSpPr/>
          <p:nvPr/>
        </p:nvSpPr>
        <p:spPr>
          <a:xfrm>
            <a:off x="174984" y="1030665"/>
            <a:ext cx="4727872" cy="698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反证：</a:t>
            </a:r>
            <a:r>
              <a:rPr lang="zh-CN" altLang="zh-CN" b="1" dirty="0" smtClean="0">
                <a:solidFill>
                  <a:srgbClr val="C00000"/>
                </a:solidFill>
              </a:rPr>
              <a:t>若</a:t>
            </a:r>
            <a:r>
              <a:rPr lang="zh-CN" altLang="zh-CN" b="1" dirty="0">
                <a:solidFill>
                  <a:srgbClr val="C00000"/>
                </a:solidFill>
              </a:rPr>
              <a:t>开氏表述不真，则克氏表述也不真。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122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"/>
            <a:ext cx="9144000" cy="555625"/>
          </a:xfrm>
          <a:prstGeom prst="rect">
            <a:avLst/>
          </a:prstGeom>
          <a:solidFill>
            <a:srgbClr val="495A7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" name="直接连接符 3"/>
          <p:cNvCxnSpPr/>
          <p:nvPr/>
        </p:nvCxnSpPr>
        <p:spPr>
          <a:xfrm>
            <a:off x="0" y="6493510"/>
            <a:ext cx="7141845" cy="127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4"/>
          <p:cNvGrpSpPr/>
          <p:nvPr/>
        </p:nvGrpSpPr>
        <p:grpSpPr>
          <a:xfrm>
            <a:off x="7093909" y="6181246"/>
            <a:ext cx="657314" cy="573953"/>
            <a:chOff x="2664999" y="1881269"/>
            <a:chExt cx="3680712" cy="3340417"/>
          </a:xfrm>
          <a:solidFill>
            <a:srgbClr val="414E5F"/>
          </a:solidFill>
        </p:grpSpPr>
        <p:sp>
          <p:nvSpPr>
            <p:cNvPr id="6" name="正五边形 5"/>
            <p:cNvSpPr/>
            <p:nvPr/>
          </p:nvSpPr>
          <p:spPr>
            <a:xfrm rot="-5400000">
              <a:off x="263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正五边形 7"/>
            <p:cNvSpPr/>
            <p:nvPr/>
          </p:nvSpPr>
          <p:spPr>
            <a:xfrm rot="-1800000">
              <a:off x="3271481" y="1881269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正五边形 8"/>
            <p:cNvSpPr/>
            <p:nvPr/>
          </p:nvSpPr>
          <p:spPr>
            <a:xfrm rot="1800000">
              <a:off x="4541481" y="1881270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正五边形 9"/>
            <p:cNvSpPr/>
            <p:nvPr/>
          </p:nvSpPr>
          <p:spPr>
            <a:xfrm rot="5400000">
              <a:off x="5176481" y="2981122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正五边形 10"/>
            <p:cNvSpPr/>
            <p:nvPr/>
          </p:nvSpPr>
          <p:spPr>
            <a:xfrm rot="9000000">
              <a:off x="454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正五边形 11"/>
            <p:cNvSpPr/>
            <p:nvPr/>
          </p:nvSpPr>
          <p:spPr>
            <a:xfrm rot="12600000">
              <a:off x="3271481" y="4080974"/>
              <a:ext cx="1197748" cy="1140712"/>
            </a:xfrm>
            <a:prstGeom prst="pentagon">
              <a:avLst/>
            </a:prstGeom>
            <a:grpFill/>
            <a:ln w="76200"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3" name="直接连接符 12"/>
          <p:cNvCxnSpPr/>
          <p:nvPr/>
        </p:nvCxnSpPr>
        <p:spPr>
          <a:xfrm>
            <a:off x="7682865" y="6494780"/>
            <a:ext cx="1397794" cy="0"/>
          </a:xfrm>
          <a:prstGeom prst="line">
            <a:avLst/>
          </a:prstGeom>
          <a:ln w="2222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2388870" y="4507865"/>
            <a:ext cx="427196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1800">
                <a:sym typeface="Wingdings" panose="05000000000000000000" charset="0"/>
              </a:rPr>
              <a:t>    </a:t>
            </a:r>
          </a:p>
        </p:txBody>
      </p:sp>
      <p:graphicFrame>
        <p:nvGraphicFramePr>
          <p:cNvPr id="30" name="对象 29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4229100" y="3321050"/>
          <a:ext cx="6858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16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3321050"/>
                        <a:ext cx="6858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Group 40"/>
          <p:cNvGrpSpPr>
            <a:grpSpLocks/>
          </p:cNvGrpSpPr>
          <p:nvPr/>
        </p:nvGrpSpPr>
        <p:grpSpPr bwMode="auto">
          <a:xfrm>
            <a:off x="5831681" y="652449"/>
            <a:ext cx="2695574" cy="2749391"/>
            <a:chOff x="3787" y="336"/>
            <a:chExt cx="1698" cy="1878"/>
          </a:xfrm>
        </p:grpSpPr>
        <p:sp>
          <p:nvSpPr>
            <p:cNvPr id="18" name="Rectangle 4"/>
            <p:cNvSpPr>
              <a:spLocks noChangeArrowheads="1"/>
            </p:cNvSpPr>
            <p:nvPr/>
          </p:nvSpPr>
          <p:spPr bwMode="auto">
            <a:xfrm>
              <a:off x="3869" y="336"/>
              <a:ext cx="1496" cy="3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869" y="1595"/>
              <a:ext cx="1496" cy="3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" name="Oval 6"/>
            <p:cNvSpPr>
              <a:spLocks noChangeArrowheads="1"/>
            </p:cNvSpPr>
            <p:nvPr/>
          </p:nvSpPr>
          <p:spPr bwMode="auto">
            <a:xfrm>
              <a:off x="3957" y="857"/>
              <a:ext cx="528" cy="521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" name="Line 7"/>
            <p:cNvSpPr>
              <a:spLocks noChangeShapeType="1"/>
            </p:cNvSpPr>
            <p:nvPr/>
          </p:nvSpPr>
          <p:spPr bwMode="auto">
            <a:xfrm rot="-10800000">
              <a:off x="4241" y="618"/>
              <a:ext cx="0" cy="217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8"/>
            <p:cNvSpPr>
              <a:spLocks noChangeShapeType="1"/>
            </p:cNvSpPr>
            <p:nvPr/>
          </p:nvSpPr>
          <p:spPr bwMode="auto">
            <a:xfrm flipV="1">
              <a:off x="4221" y="1378"/>
              <a:ext cx="0" cy="217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9"/>
            <p:cNvSpPr>
              <a:spLocks noChangeShapeType="1"/>
            </p:cNvSpPr>
            <p:nvPr/>
          </p:nvSpPr>
          <p:spPr bwMode="auto">
            <a:xfrm rot="10800000" flipV="1">
              <a:off x="4969" y="1378"/>
              <a:ext cx="0" cy="217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10"/>
            <p:cNvSpPr>
              <a:spLocks noChangeShapeType="1"/>
            </p:cNvSpPr>
            <p:nvPr/>
          </p:nvSpPr>
          <p:spPr bwMode="auto">
            <a:xfrm rot="10800000" flipV="1">
              <a:off x="4969" y="640"/>
              <a:ext cx="0" cy="217"/>
            </a:xfrm>
            <a:prstGeom prst="line">
              <a:avLst/>
            </a:prstGeom>
            <a:noFill/>
            <a:ln w="57150">
              <a:solidFill>
                <a:schemeClr val="accent6">
                  <a:lumMod val="75000"/>
                </a:schemeClr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1"/>
            <p:cNvSpPr>
              <a:spLocks noChangeShapeType="1"/>
            </p:cNvSpPr>
            <p:nvPr/>
          </p:nvSpPr>
          <p:spPr bwMode="auto">
            <a:xfrm rot="-5400000">
              <a:off x="5343" y="1008"/>
              <a:ext cx="0" cy="220"/>
            </a:xfrm>
            <a:prstGeom prst="line">
              <a:avLst/>
            </a:prstGeom>
            <a:noFill/>
            <a:ln w="28575">
              <a:solidFill>
                <a:schemeClr val="accent6">
                  <a:lumMod val="75000"/>
                </a:schemeClr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Oval 12"/>
            <p:cNvSpPr>
              <a:spLocks noChangeArrowheads="1"/>
            </p:cNvSpPr>
            <p:nvPr/>
          </p:nvSpPr>
          <p:spPr bwMode="auto">
            <a:xfrm>
              <a:off x="4705" y="857"/>
              <a:ext cx="528" cy="521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Text Box 13"/>
            <p:cNvSpPr txBox="1">
              <a:spLocks noChangeArrowheads="1"/>
            </p:cNvSpPr>
            <p:nvPr/>
          </p:nvSpPr>
          <p:spPr bwMode="auto">
            <a:xfrm>
              <a:off x="4119" y="987"/>
              <a:ext cx="246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latin typeface="Times New Roman" pitchFamily="18" charset="0"/>
                </a:rPr>
                <a:t>Z</a:t>
              </a:r>
            </a:p>
          </p:txBody>
        </p:sp>
        <p:sp>
          <p:nvSpPr>
            <p:cNvPr id="28" name="Text Box 14"/>
            <p:cNvSpPr txBox="1">
              <a:spLocks noChangeArrowheads="1"/>
            </p:cNvSpPr>
            <p:nvPr/>
          </p:nvSpPr>
          <p:spPr bwMode="auto">
            <a:xfrm>
              <a:off x="4852" y="987"/>
              <a:ext cx="267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31" name="Text Box 16"/>
            <p:cNvSpPr txBox="1">
              <a:spLocks noChangeArrowheads="1"/>
            </p:cNvSpPr>
            <p:nvPr/>
          </p:nvSpPr>
          <p:spPr bwMode="auto">
            <a:xfrm>
              <a:off x="5103" y="1344"/>
              <a:ext cx="270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b="1" i="1" dirty="0">
                  <a:latin typeface="Times New Roman" pitchFamily="18" charset="0"/>
                </a:rPr>
                <a:t>Q</a:t>
              </a:r>
              <a:r>
                <a:rPr kumimoji="1" lang="en-US" altLang="zh-CN" b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2" name="Text Box 17"/>
            <p:cNvSpPr txBox="1">
              <a:spLocks noChangeArrowheads="1"/>
            </p:cNvSpPr>
            <p:nvPr/>
          </p:nvSpPr>
          <p:spPr bwMode="auto">
            <a:xfrm>
              <a:off x="5261" y="857"/>
              <a:ext cx="224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 i="1" dirty="0"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33" name="Text Box 18"/>
            <p:cNvSpPr txBox="1">
              <a:spLocks noChangeArrowheads="1"/>
            </p:cNvSpPr>
            <p:nvPr/>
          </p:nvSpPr>
          <p:spPr bwMode="auto">
            <a:xfrm>
              <a:off x="4177" y="1639"/>
              <a:ext cx="959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000" b="1" dirty="0">
                  <a:latin typeface="Times New Roman" pitchFamily="18" charset="0"/>
                </a:rPr>
                <a:t>低温热源 </a:t>
              </a:r>
              <a:r>
                <a:rPr kumimoji="1" lang="en-US" altLang="zh-CN" sz="2000" b="1" i="1" dirty="0">
                  <a:latin typeface="Times New Roman" pitchFamily="18" charset="0"/>
                </a:rPr>
                <a:t>T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34" name="Text Box 19"/>
            <p:cNvSpPr txBox="1">
              <a:spLocks noChangeArrowheads="1"/>
            </p:cNvSpPr>
            <p:nvPr/>
          </p:nvSpPr>
          <p:spPr bwMode="auto">
            <a:xfrm>
              <a:off x="4195" y="391"/>
              <a:ext cx="959" cy="2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000" b="1" dirty="0">
                  <a:latin typeface="Times New Roman" pitchFamily="18" charset="0"/>
                </a:rPr>
                <a:t>高温热源 </a:t>
              </a:r>
              <a:r>
                <a:rPr kumimoji="1" lang="en-US" altLang="zh-CN" sz="2000" b="1" i="1" dirty="0">
                  <a:latin typeface="Times New Roman" pitchFamily="18" charset="0"/>
                </a:rPr>
                <a:t>T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35" name="Text Box 20"/>
            <p:cNvSpPr txBox="1">
              <a:spLocks noChangeArrowheads="1"/>
            </p:cNvSpPr>
            <p:nvPr/>
          </p:nvSpPr>
          <p:spPr bwMode="auto">
            <a:xfrm>
              <a:off x="4481" y="1899"/>
              <a:ext cx="343" cy="3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 dirty="0">
                  <a:latin typeface="Times New Roman" pitchFamily="18" charset="0"/>
                </a:rPr>
                <a:t>(</a:t>
              </a:r>
              <a:r>
                <a:rPr kumimoji="1" lang="en-US" altLang="zh-CN" sz="2400" b="1" i="1" dirty="0">
                  <a:latin typeface="Times New Roman" pitchFamily="18" charset="0"/>
                </a:rPr>
                <a:t>a</a:t>
              </a:r>
              <a:r>
                <a:rPr kumimoji="1" lang="en-US" altLang="zh-CN" sz="2400" b="1" dirty="0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37" name="Text Box 21"/>
            <p:cNvSpPr txBox="1">
              <a:spLocks noChangeArrowheads="1"/>
            </p:cNvSpPr>
            <p:nvPr/>
          </p:nvSpPr>
          <p:spPr bwMode="auto">
            <a:xfrm>
              <a:off x="3787" y="1344"/>
              <a:ext cx="116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endParaRPr kumimoji="1" lang="en-US" altLang="zh-CN" b="1" i="1" dirty="0">
                <a:latin typeface="Times New Roman" pitchFamily="18" charset="0"/>
              </a:endParaRPr>
            </a:p>
          </p:txBody>
        </p:sp>
      </p:grpSp>
      <p:grpSp>
        <p:nvGrpSpPr>
          <p:cNvPr id="39" name="Group 41"/>
          <p:cNvGrpSpPr>
            <a:grpSpLocks/>
          </p:cNvGrpSpPr>
          <p:nvPr/>
        </p:nvGrpSpPr>
        <p:grpSpPr bwMode="auto">
          <a:xfrm>
            <a:off x="5922645" y="3362312"/>
            <a:ext cx="2438400" cy="2938462"/>
            <a:chOff x="3840" y="2277"/>
            <a:chExt cx="1536" cy="1851"/>
          </a:xfrm>
        </p:grpSpPr>
        <p:sp>
          <p:nvSpPr>
            <p:cNvPr id="40" name="Rectangle 25"/>
            <p:cNvSpPr>
              <a:spLocks noChangeArrowheads="1"/>
            </p:cNvSpPr>
            <p:nvPr/>
          </p:nvSpPr>
          <p:spPr bwMode="auto">
            <a:xfrm>
              <a:off x="3840" y="2277"/>
              <a:ext cx="1536" cy="304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accent6">
                  <a:lumMod val="40000"/>
                  <a:lumOff val="6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1" name="Rectangle 26"/>
            <p:cNvSpPr>
              <a:spLocks noChangeArrowheads="1"/>
            </p:cNvSpPr>
            <p:nvPr/>
          </p:nvSpPr>
          <p:spPr bwMode="auto">
            <a:xfrm>
              <a:off x="3840" y="3536"/>
              <a:ext cx="1536" cy="3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 w="28575">
              <a:solidFill>
                <a:schemeClr val="accent3">
                  <a:lumMod val="60000"/>
                  <a:lumOff val="40000"/>
                </a:schemeClr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Oval 28"/>
            <p:cNvSpPr>
              <a:spLocks noChangeArrowheads="1"/>
            </p:cNvSpPr>
            <p:nvPr/>
          </p:nvSpPr>
          <p:spPr bwMode="auto">
            <a:xfrm>
              <a:off x="4337" y="2798"/>
              <a:ext cx="542" cy="521"/>
            </a:xfrm>
            <a:prstGeom prst="ellipse">
              <a:avLst/>
            </a:prstGeom>
            <a:solidFill>
              <a:srgbClr val="FFC000">
                <a:alpha val="50000"/>
              </a:srgbClr>
            </a:solidFill>
            <a:ln w="28575">
              <a:solidFill>
                <a:srgbClr val="FFFF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4411" y="2939"/>
              <a:ext cx="43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000" b="1" dirty="0">
                  <a:latin typeface="Times New Roman" pitchFamily="18" charset="0"/>
                </a:rPr>
                <a:t>Z+K</a:t>
              </a:r>
            </a:p>
          </p:txBody>
        </p:sp>
        <p:sp>
          <p:nvSpPr>
            <p:cNvPr id="46" name="Text Box 31"/>
            <p:cNvSpPr txBox="1">
              <a:spLocks noChangeArrowheads="1"/>
            </p:cNvSpPr>
            <p:nvPr/>
          </p:nvSpPr>
          <p:spPr bwMode="auto">
            <a:xfrm>
              <a:off x="4166" y="2320"/>
              <a:ext cx="9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000" b="1" dirty="0">
                  <a:latin typeface="Times New Roman" pitchFamily="18" charset="0"/>
                </a:rPr>
                <a:t>高温热源 </a:t>
              </a:r>
              <a:r>
                <a:rPr kumimoji="1" lang="en-US" altLang="zh-CN" sz="2000" b="1" i="1" dirty="0">
                  <a:latin typeface="Times New Roman" pitchFamily="18" charset="0"/>
                </a:rPr>
                <a:t>T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32"/>
            <p:cNvSpPr txBox="1">
              <a:spLocks noChangeArrowheads="1"/>
            </p:cNvSpPr>
            <p:nvPr/>
          </p:nvSpPr>
          <p:spPr bwMode="auto">
            <a:xfrm>
              <a:off x="4156" y="3580"/>
              <a:ext cx="959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zh-CN" altLang="en-US" sz="2000" b="1" dirty="0">
                  <a:latin typeface="Times New Roman" pitchFamily="18" charset="0"/>
                </a:rPr>
                <a:t>低温热源 </a:t>
              </a:r>
              <a:r>
                <a:rPr kumimoji="1" lang="en-US" altLang="zh-CN" sz="2000" b="1" i="1" dirty="0">
                  <a:latin typeface="Times New Roman" pitchFamily="18" charset="0"/>
                </a:rPr>
                <a:t>T</a:t>
              </a:r>
              <a:r>
                <a:rPr kumimoji="1" lang="en-US" altLang="zh-CN" sz="2000" b="1" baseline="-25000" dirty="0"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33"/>
            <p:cNvSpPr txBox="1">
              <a:spLocks noChangeArrowheads="1"/>
            </p:cNvSpPr>
            <p:nvPr/>
          </p:nvSpPr>
          <p:spPr bwMode="auto">
            <a:xfrm>
              <a:off x="4424" y="3840"/>
              <a:ext cx="3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1" hangingPunct="1"/>
              <a:r>
                <a:rPr kumimoji="1" lang="en-US" altLang="zh-CN" sz="2400" b="1">
                  <a:latin typeface="Times New Roman" pitchFamily="18" charset="0"/>
                </a:rPr>
                <a:t>(</a:t>
              </a:r>
              <a:r>
                <a:rPr kumimoji="1" lang="en-US" altLang="zh-CN" sz="2400" b="1" i="1">
                  <a:latin typeface="Times New Roman" pitchFamily="18" charset="0"/>
                </a:rPr>
                <a:t>b</a:t>
              </a:r>
              <a:r>
                <a:rPr kumimoji="1" lang="en-US" altLang="zh-CN" sz="2400" b="1">
                  <a:latin typeface="Times New Roman" pitchFamily="18" charset="0"/>
                </a:rPr>
                <a:t>)</a:t>
              </a:r>
            </a:p>
          </p:txBody>
        </p:sp>
        <p:sp>
          <p:nvSpPr>
            <p:cNvPr id="50" name="Line 35"/>
            <p:cNvSpPr>
              <a:spLocks noChangeShapeType="1"/>
            </p:cNvSpPr>
            <p:nvPr/>
          </p:nvSpPr>
          <p:spPr bwMode="auto">
            <a:xfrm rot="-5400000">
              <a:off x="4992" y="2946"/>
              <a:ext cx="0" cy="226"/>
            </a:xfrm>
            <a:prstGeom prst="line">
              <a:avLst/>
            </a:prstGeom>
            <a:noFill/>
            <a:ln w="57150">
              <a:solidFill>
                <a:srgbClr val="C00000"/>
              </a:solidFill>
              <a:round/>
              <a:headEnd/>
              <a:tailEnd type="stealth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1" name="矩形 50"/>
          <p:cNvSpPr/>
          <p:nvPr/>
        </p:nvSpPr>
        <p:spPr>
          <a:xfrm>
            <a:off x="174984" y="1030665"/>
            <a:ext cx="4727872" cy="69852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C00000"/>
                </a:solidFill>
              </a:rPr>
              <a:t>反证：</a:t>
            </a:r>
            <a:r>
              <a:rPr lang="zh-CN" altLang="zh-CN" b="1" dirty="0">
                <a:solidFill>
                  <a:srgbClr val="C00000"/>
                </a:solidFill>
              </a:rPr>
              <a:t>若克氏表述不真，则开氏表述也不真。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52" name="Line 9"/>
          <p:cNvSpPr>
            <a:spLocks noChangeShapeType="1"/>
          </p:cNvSpPr>
          <p:nvPr/>
        </p:nvSpPr>
        <p:spPr bwMode="auto">
          <a:xfrm rot="10800000" flipV="1">
            <a:off x="7149305" y="3871711"/>
            <a:ext cx="0" cy="317688"/>
          </a:xfrm>
          <a:prstGeom prst="line">
            <a:avLst/>
          </a:prstGeom>
          <a:noFill/>
          <a:ln w="57150">
            <a:solidFill>
              <a:schemeClr val="accent6">
                <a:lumMod val="75000"/>
              </a:schemeClr>
            </a:solidFill>
            <a:round/>
            <a:headEnd/>
            <a:tailEnd type="stealth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/>
              <p:cNvSpPr/>
              <p:nvPr/>
            </p:nvSpPr>
            <p:spPr>
              <a:xfrm>
                <a:off x="430102" y="2128160"/>
                <a:ext cx="4217636" cy="34778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zh-CN" sz="2000" dirty="0"/>
                  <a:t>设有一违反克氏表述的制冷机</a:t>
                </a:r>
                <a:r>
                  <a:rPr lang="en-US" altLang="zh-CN" sz="2000" dirty="0"/>
                  <a:t>Z</a:t>
                </a:r>
                <a:r>
                  <a:rPr lang="zh-CN" altLang="zh-CN" sz="2000" dirty="0"/>
                  <a:t>不断从低温热源</a:t>
                </a:r>
                <a:r>
                  <a:rPr lang="en-US" altLang="zh-CN" sz="2000" dirty="0"/>
                  <a:t>T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吸热</a:t>
                </a:r>
                <a:r>
                  <a:rPr lang="en-US" altLang="zh-CN" sz="2000" dirty="0" smtClean="0"/>
                  <a:t>Q</a:t>
                </a:r>
                <a:r>
                  <a:rPr lang="en-US" altLang="zh-CN" sz="2000" baseline="-25000" dirty="0" smtClean="0"/>
                  <a:t>2</a:t>
                </a:r>
                <a:r>
                  <a:rPr lang="zh-CN" altLang="zh-CN" sz="2000" dirty="0" smtClean="0"/>
                  <a:t>传</a:t>
                </a:r>
                <a:r>
                  <a:rPr lang="zh-CN" altLang="zh-CN" sz="2000" dirty="0"/>
                  <a:t>到</a:t>
                </a:r>
                <a:r>
                  <a:rPr lang="en-US" altLang="zh-CN" sz="2000" dirty="0"/>
                  <a:t>T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，现有另一部热机</a:t>
                </a:r>
                <a:r>
                  <a:rPr lang="en-US" altLang="zh-CN" sz="2000" dirty="0"/>
                  <a:t>K</a:t>
                </a:r>
                <a:r>
                  <a:rPr lang="zh-CN" altLang="zh-CN" sz="2000" dirty="0"/>
                  <a:t>在</a:t>
                </a:r>
                <a:r>
                  <a:rPr lang="en-US" altLang="zh-CN" sz="2000" dirty="0"/>
                  <a:t>T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、</a:t>
                </a:r>
                <a:r>
                  <a:rPr lang="en-US" altLang="zh-CN" sz="2000" dirty="0"/>
                  <a:t>T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之间工作，它从</a:t>
                </a:r>
                <a:r>
                  <a:rPr lang="en-US" altLang="zh-CN" sz="2000" dirty="0"/>
                  <a:t>T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吸热</a:t>
                </a:r>
                <a:r>
                  <a:rPr lang="en-US" altLang="zh-CN" sz="2000" dirty="0"/>
                  <a:t>Q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，向</a:t>
                </a:r>
                <a:r>
                  <a:rPr lang="en-US" altLang="zh-CN" sz="2000" dirty="0"/>
                  <a:t>T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热源放热</a:t>
                </a:r>
                <a:r>
                  <a:rPr lang="en-US" altLang="zh-CN" sz="2000" dirty="0"/>
                  <a:t>Q</a:t>
                </a:r>
                <a:r>
                  <a:rPr lang="en-US" altLang="zh-CN" sz="2000" baseline="-25000" dirty="0"/>
                  <a:t>2</a:t>
                </a:r>
                <a:r>
                  <a:rPr lang="zh-CN" altLang="zh-CN" sz="2000" dirty="0"/>
                  <a:t>，同时向外输出</a:t>
                </a:r>
                <a:r>
                  <a:rPr lang="zh-CN" altLang="zh-CN" sz="2000" dirty="0" smtClean="0"/>
                  <a:t>功</a:t>
                </a:r>
                <a:r>
                  <a:rPr lang="en-US" altLang="zh-CN" sz="2000" dirty="0" smtClean="0"/>
                  <a:t>W=Q</a:t>
                </a:r>
                <a:r>
                  <a:rPr lang="en-US" altLang="zh-CN" sz="2000" baseline="-25000" dirty="0" smtClean="0"/>
                  <a:t>1</a:t>
                </a:r>
                <a:r>
                  <a:rPr lang="en-US" altLang="zh-CN" sz="2000" dirty="0" smtClean="0"/>
                  <a:t>-Q</a:t>
                </a:r>
                <a:r>
                  <a:rPr lang="en-US" altLang="zh-CN" sz="2000" baseline="-25000" dirty="0" smtClean="0"/>
                  <a:t>2</a:t>
                </a:r>
                <a:r>
                  <a:rPr lang="zh-CN" altLang="en-US" sz="2000" dirty="0" smtClean="0"/>
                  <a:t>。</a:t>
                </a:r>
                <a:r>
                  <a:rPr lang="zh-CN" altLang="zh-CN" sz="2000" dirty="0" smtClean="0"/>
                  <a:t>现</a:t>
                </a:r>
                <a:r>
                  <a:rPr lang="zh-CN" altLang="zh-CN" sz="2000" dirty="0"/>
                  <a:t>将二者看作一个联合机，其净效果</a:t>
                </a:r>
                <a:r>
                  <a:rPr lang="zh-CN" altLang="zh-CN" sz="2000" dirty="0" smtClean="0"/>
                  <a:t>是</a:t>
                </a:r>
                <a:r>
                  <a:rPr lang="en-US" altLang="zh-CN" sz="2000" dirty="0" smtClean="0"/>
                  <a:t>:</a:t>
                </a:r>
                <a:endParaRPr lang="zh-CN" altLang="zh-CN" sz="2000" dirty="0"/>
              </a:p>
              <a:p>
                <a:r>
                  <a:rPr lang="zh-CN" altLang="zh-CN" sz="2000" dirty="0"/>
                  <a:t>它从</a:t>
                </a:r>
                <a:r>
                  <a:rPr lang="en-US" altLang="zh-CN" sz="2000" dirty="0"/>
                  <a:t>T</a:t>
                </a:r>
                <a:r>
                  <a:rPr lang="en-US" altLang="zh-CN" sz="2000" baseline="-25000" dirty="0"/>
                  <a:t>1</a:t>
                </a:r>
                <a:r>
                  <a:rPr lang="zh-CN" altLang="zh-CN" sz="2000" dirty="0"/>
                  <a:t>吸热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000" dirty="0"/>
                      <m:t>Q</m:t>
                    </m:r>
                    <m:r>
                      <m:rPr>
                        <m:nor/>
                      </m:rPr>
                      <a:rPr lang="en-US" altLang="zh-CN" sz="2000" baseline="-25000" dirty="0"/>
                      <m:t>1</m:t>
                    </m:r>
                    <m:r>
                      <m:rPr>
                        <m:nor/>
                      </m:rPr>
                      <a:rPr lang="en-US" altLang="zh-CN" sz="2000" dirty="0"/>
                      <m:t>-</m:t>
                    </m:r>
                    <m:r>
                      <m:rPr>
                        <m:nor/>
                      </m:rPr>
                      <a:rPr lang="en-US" altLang="zh-CN" sz="2000" dirty="0"/>
                      <m:t>Q</m:t>
                    </m:r>
                    <m:r>
                      <m:rPr>
                        <m:nor/>
                      </m:rPr>
                      <a:rPr lang="en-US" altLang="zh-CN" sz="2000" baseline="-25000" dirty="0"/>
                      <m:t>2</m:t>
                    </m:r>
                  </m:oMath>
                </a14:m>
                <a:r>
                  <a:rPr lang="zh-CN" altLang="zh-CN" sz="2000" dirty="0"/>
                  <a:t>，向外输出功</a:t>
                </a:r>
                <a:r>
                  <a:rPr lang="zh-CN" altLang="zh-CN" sz="2000" dirty="0" smtClean="0"/>
                  <a:t>为</a:t>
                </a:r>
                <a:r>
                  <a:rPr lang="en-US" altLang="zh-CN" sz="2000" dirty="0"/>
                  <a:t>W=Q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-Q</a:t>
                </a:r>
                <a:r>
                  <a:rPr lang="en-US" altLang="zh-CN" sz="2000" baseline="-25000" dirty="0"/>
                  <a:t>2 </a:t>
                </a:r>
                <a:r>
                  <a:rPr lang="zh-CN" altLang="zh-CN" sz="2000" dirty="0" smtClean="0"/>
                  <a:t>，</a:t>
                </a:r>
                <a:r>
                  <a:rPr lang="zh-CN" altLang="zh-CN" sz="2000" dirty="0"/>
                  <a:t>并且不产生其他影响，因此违背了开氏表述。</a:t>
                </a:r>
              </a:p>
              <a:p>
                <a:r>
                  <a:rPr lang="zh-CN" altLang="zh-CN" sz="2000" dirty="0"/>
                  <a:t>这样就证明了开氏表述与克氏表述的等价性。</a:t>
                </a:r>
                <a:endParaRPr lang="zh-CN" altLang="en-US" sz="2000" dirty="0"/>
              </a:p>
            </p:txBody>
          </p:sp>
        </mc:Choice>
        <mc:Fallback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02" y="2128160"/>
                <a:ext cx="4217636" cy="3477875"/>
              </a:xfrm>
              <a:prstGeom prst="rect">
                <a:avLst/>
              </a:prstGeom>
              <a:blipFill rotWithShape="0">
                <a:blip r:embed="rId5"/>
                <a:stretch>
                  <a:fillRect l="-1592" t="-1401" r="-1592" b="-1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770071" y="2121199"/>
                <a:ext cx="635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0071" y="2121199"/>
                <a:ext cx="635766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5825835" y="1132641"/>
                <a:ext cx="6357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5835" y="1132641"/>
                <a:ext cx="63576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40" name="TextBox 2239"/>
              <p:cNvSpPr txBox="1"/>
              <p:nvPr/>
            </p:nvSpPr>
            <p:spPr>
              <a:xfrm>
                <a:off x="7780082" y="1132641"/>
                <a:ext cx="7101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latin typeface="Cambria Math"/>
                            </a:rPr>
                            <m:t>𝑸</m:t>
                          </m:r>
                        </m:e>
                        <m:sub>
                          <m:r>
                            <a:rPr lang="en-US" altLang="zh-CN" b="1" i="1" smtClean="0"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b="1" dirty="0"/>
              </a:p>
            </p:txBody>
          </p:sp>
        </mc:Choice>
        <mc:Fallback xmlns="">
          <p:sp>
            <p:nvSpPr>
              <p:cNvPr id="2240" name="TextBox 22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082" y="1132641"/>
                <a:ext cx="71012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42" name="矩形 2241"/>
              <p:cNvSpPr/>
              <p:nvPr/>
            </p:nvSpPr>
            <p:spPr>
              <a:xfrm>
                <a:off x="7389495" y="3876914"/>
                <a:ext cx="867545" cy="3629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b="1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242" name="矩形 22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9495" y="3876914"/>
                <a:ext cx="867545" cy="362984"/>
              </a:xfrm>
              <a:prstGeom prst="rect">
                <a:avLst/>
              </a:prstGeom>
              <a:blipFill rotWithShape="0"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矩形 58"/>
              <p:cNvSpPr/>
              <p:nvPr/>
            </p:nvSpPr>
            <p:spPr>
              <a:xfrm>
                <a:off x="7876008" y="4413237"/>
                <a:ext cx="88678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m:rPr>
                          <m:nor/>
                        </m:rP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b="1" i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Q</m:t>
                      </m:r>
                      <m:r>
                        <m:rPr>
                          <m:nor/>
                        </m:rPr>
                        <a:rPr lang="en-US" altLang="zh-CN" b="1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矩形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6008" y="4413237"/>
                <a:ext cx="886781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003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1378</TotalTime>
  <Words>433</Words>
  <Application>Microsoft Office PowerPoint</Application>
  <PresentationFormat>全屏显示(4:3)</PresentationFormat>
  <Paragraphs>54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华文行楷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第三节 热力学第零定律 </dc:title>
  <dc:creator>ying jin</dc:creator>
  <cp:lastModifiedBy>jiang cj</cp:lastModifiedBy>
  <cp:revision>54</cp:revision>
  <dcterms:created xsi:type="dcterms:W3CDTF">2019-07-18T14:58:14Z</dcterms:created>
  <dcterms:modified xsi:type="dcterms:W3CDTF">2019-08-24T03:20:03Z</dcterms:modified>
</cp:coreProperties>
</file>