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9" r:id="rId3"/>
    <p:sldId id="274" r:id="rId4"/>
    <p:sldId id="275" r:id="rId5"/>
    <p:sldId id="263" r:id="rId6"/>
    <p:sldId id="266" r:id="rId7"/>
    <p:sldId id="265" r:id="rId8"/>
    <p:sldId id="26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9.wmf"/><Relationship Id="rId7" Type="http://schemas.openxmlformats.org/officeDocument/2006/relationships/image" Target="../media/image12.wmf"/><Relationship Id="rId2" Type="http://schemas.openxmlformats.org/officeDocument/2006/relationships/image" Target="../media/image8.wmf"/><Relationship Id="rId1" Type="http://schemas.openxmlformats.org/officeDocument/2006/relationships/image" Target="../media/image1.wmf"/><Relationship Id="rId6" Type="http://schemas.openxmlformats.org/officeDocument/2006/relationships/image" Target="../media/image11.wmf"/><Relationship Id="rId5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FB46-2E38-4DC2-A4F0-AEADD5F2F0C7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AA10B-2958-4E51-8DAB-47E14E9E6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1BB8D-C75D-4860-8242-FC718A430D4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F016D-EEEF-465C-9135-5A5143F1B5A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0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7B03F-1377-4C45-B19F-2071348A5EB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03151-24EF-4BE9-86F0-B3473E7D9B3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85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C9005-1FC0-476F-AC33-EA436FB4419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B237A-CF9B-475E-A236-12C2E75E76F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4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C5387-C112-4922-B3A3-370F17BF596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16BDB-AEC2-4CD5-8958-7E2C8772FD7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5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BB48-E096-4054-BEC0-BF6ED6EA93D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EF238-1D93-45F4-997F-F30BF0AB14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22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CEEDB-3E00-421E-B3E9-D8765E09A86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C51AF-904A-429C-9E8B-C5BB3C6B485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7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2B85A-7D89-464A-B461-431245BBB6B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25D96-9019-4C2D-8CA4-8702EA5433C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12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157E1-452A-4181-9EE8-40B449AD41C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0C8C5-A1BC-441F-9D83-96E7A0DA117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12B46-6C77-4182-AFAE-65EFB918C3A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5E31-65E8-4A3D-A062-70BD3F255BC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57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885FA-8DBE-42B3-8189-F73A4469A3F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59ACF-7898-467E-A7F8-9DA8DABA612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3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CF155-87E4-4B7C-B94D-2FA1CE0709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58DC0-8075-422F-BFA2-7ED457854B3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65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85CCB-E132-446B-B7CF-6414AF7CA47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CB5A8-8448-4F6E-A56C-3E8B2B72AF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79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39F1A-A3A2-4225-BCFB-2F9B212EE8F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E02A5-846A-48CB-B279-BC79D848F2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00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8" y="3938589"/>
            <a:ext cx="4044462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2477A-E39E-4E9D-AE7B-A902688DBC7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F7BE8-3254-49A4-BB79-CDB80CE99B9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65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785BB-C08B-42DE-873D-1C70956933A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FA7C8-4205-47A7-A991-E4F7B3F2B01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8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92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D6450-83ED-406D-8307-22F6C834585B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2019/7/19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0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92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Doc. number to be entered by "Header and Footer"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0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92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61CDE-6C9E-4577-BC53-F3902DC23B8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9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ea typeface="宋体" pitchFamily="2" charset="-122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ea typeface="宋体" pitchFamily="2" charset="-122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ea typeface="宋体" pitchFamily="2" charset="-122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ea typeface="宋体" pitchFamily="2" charset="-122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har char="•"/>
        <a:defRPr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har char="–"/>
        <a:defRPr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har char="•"/>
        <a:defRPr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8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0.wmf"/><Relationship Id="rId19" Type="http://schemas.openxmlformats.org/officeDocument/2006/relationships/image" Target="../media/image12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baike.baidu.com/item/%E6%8B%89%E5%B0%94%E5%A4%AB%C2%B7%E7%A6%8F%E5%8B%92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0" y="1"/>
            <a:ext cx="9144000" cy="1412775"/>
          </a:xfrm>
          <a:custGeom>
            <a:avLst/>
            <a:gdLst>
              <a:gd name="connsiteX0" fmla="*/ 0 w 12192000"/>
              <a:gd name="connsiteY0" fmla="*/ 0 h 3368675"/>
              <a:gd name="connsiteX1" fmla="*/ 12192000 w 12192000"/>
              <a:gd name="connsiteY1" fmla="*/ 0 h 3368675"/>
              <a:gd name="connsiteX2" fmla="*/ 12192000 w 12192000"/>
              <a:gd name="connsiteY2" fmla="*/ 3368675 h 3368675"/>
              <a:gd name="connsiteX3" fmla="*/ 0 w 12192000"/>
              <a:gd name="connsiteY3" fmla="*/ 3368675 h 3368675"/>
              <a:gd name="connsiteX4" fmla="*/ 0 w 12192000"/>
              <a:gd name="connsiteY4" fmla="*/ 0 h 3368675"/>
              <a:gd name="connsiteX0-1" fmla="*/ 0 w 12192000"/>
              <a:gd name="connsiteY0-2" fmla="*/ 0 h 4903963"/>
              <a:gd name="connsiteX1-3" fmla="*/ 12192000 w 12192000"/>
              <a:gd name="connsiteY1-4" fmla="*/ 0 h 4903963"/>
              <a:gd name="connsiteX2-5" fmla="*/ 12192000 w 12192000"/>
              <a:gd name="connsiteY2-6" fmla="*/ 3368675 h 4903963"/>
              <a:gd name="connsiteX3-7" fmla="*/ 0 w 12192000"/>
              <a:gd name="connsiteY3-8" fmla="*/ 3368675 h 4903963"/>
              <a:gd name="connsiteX4-9" fmla="*/ 0 w 12192000"/>
              <a:gd name="connsiteY4-10" fmla="*/ 0 h 4903963"/>
              <a:gd name="connsiteX0-11" fmla="*/ 0 w 12192000"/>
              <a:gd name="connsiteY0-12" fmla="*/ 0 h 5964239"/>
              <a:gd name="connsiteX1-13" fmla="*/ 12192000 w 12192000"/>
              <a:gd name="connsiteY1-14" fmla="*/ 0 h 5964239"/>
              <a:gd name="connsiteX2-15" fmla="*/ 12192000 w 12192000"/>
              <a:gd name="connsiteY2-16" fmla="*/ 3368675 h 5964239"/>
              <a:gd name="connsiteX3-17" fmla="*/ 0 w 12192000"/>
              <a:gd name="connsiteY3-18" fmla="*/ 3368675 h 5964239"/>
              <a:gd name="connsiteX4-19" fmla="*/ 0 w 12192000"/>
              <a:gd name="connsiteY4-20" fmla="*/ 0 h 59642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64239">
                <a:moveTo>
                  <a:pt x="0" y="0"/>
                </a:moveTo>
                <a:lnTo>
                  <a:pt x="12192000" y="0"/>
                </a:lnTo>
                <a:lnTo>
                  <a:pt x="12192000" y="3368675"/>
                </a:lnTo>
                <a:cubicBezTo>
                  <a:pt x="6070600" y="6835775"/>
                  <a:pt x="6134100" y="6823075"/>
                  <a:pt x="0" y="3368675"/>
                </a:cubicBezTo>
                <a:lnTo>
                  <a:pt x="0" y="0"/>
                </a:lnTo>
                <a:close/>
              </a:path>
            </a:pathLst>
          </a:custGeom>
          <a:solidFill>
            <a:srgbClr val="607084"/>
          </a:solidFill>
          <a:ln w="9525" cap="flat" cmpd="sng" algn="ctr">
            <a:solidFill>
              <a:srgbClr val="607084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083934" y="5762661"/>
            <a:ext cx="3967458" cy="337185"/>
          </a:xfrm>
          <a:prstGeom prst="rect">
            <a:avLst/>
          </a:prstGeom>
          <a:solidFill>
            <a:srgbClr val="4B5C72"/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授课人：蒋长军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57200" y="2276872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 smtClean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1.2 </a:t>
            </a:r>
            <a:r>
              <a:rPr lang="zh-CN" altLang="en-US" sz="6600" dirty="0" smtClean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热力学第零定律</a:t>
            </a:r>
            <a:endParaRPr lang="zh-CN" altLang="en-US" sz="66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8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88870" y="4507865"/>
            <a:ext cx="4271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ym typeface="Wingdings" panose="05000000000000000000" charset="0"/>
              </a:rPr>
              <a:t>    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QQ截图未命名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5020" y="1780443"/>
            <a:ext cx="3583164" cy="26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7282" y="1107975"/>
            <a:ext cx="7655118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1662" dirty="0">
                <a:latin typeface="Times New Roman" pitchFamily="18" charset="0"/>
                <a:ea typeface="宋体" charset="-122"/>
              </a:rPr>
              <a:t>    由于人的感觉范围是有限的，依靠触觉去判断物体的温度高低常会出现错误。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123728" y="5023065"/>
            <a:ext cx="7776797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62" dirty="0">
                <a:latin typeface="Times New Roman" pitchFamily="18" charset="0"/>
                <a:ea typeface="宋体" charset="-122"/>
              </a:rPr>
              <a:t>因此，需要对温度的概念赋予客观的科学的意义。</a:t>
            </a:r>
          </a:p>
        </p:txBody>
      </p:sp>
    </p:spTree>
    <p:extLst>
      <p:ext uri="{BB962C8B-B14F-4D97-AF65-F5344CB8AC3E}">
        <p14:creationId xmlns:p14="http://schemas.microsoft.com/office/powerpoint/2010/main" val="16288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88870" y="4507865"/>
            <a:ext cx="4271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ym typeface="Wingdings" panose="05000000000000000000" charset="0"/>
              </a:rPr>
              <a:t>    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583223" y="1502020"/>
            <a:ext cx="2990850" cy="1330569"/>
            <a:chOff x="476" y="1661"/>
            <a:chExt cx="2041" cy="908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476" y="1661"/>
              <a:ext cx="816" cy="90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85" b="1">
                <a:solidFill>
                  <a:srgbClr val="009999"/>
                </a:solidFill>
                <a:ea typeface="华文细黑" pitchFamily="2" charset="-122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701" y="1661"/>
              <a:ext cx="816" cy="90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85" b="1">
                <a:solidFill>
                  <a:srgbClr val="009999"/>
                </a:solidFill>
                <a:ea typeface="华文细黑" pitchFamily="2" charset="-122"/>
              </a:endParaRPr>
            </a:p>
          </p:txBody>
        </p:sp>
        <p:graphicFrame>
          <p:nvGraphicFramePr>
            <p:cNvPr id="21" name="Object 10"/>
            <p:cNvGraphicFramePr>
              <a:graphicFrameLocks noChangeAspect="1"/>
            </p:cNvGraphicFramePr>
            <p:nvPr/>
          </p:nvGraphicFramePr>
          <p:xfrm>
            <a:off x="839" y="1752"/>
            <a:ext cx="37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公式" r:id="rId5" imgW="317160" imgH="215640" progId="Equation.3">
                    <p:embed/>
                  </p:oleObj>
                </mc:Choice>
                <mc:Fallback>
                  <p:oleObj name="公式" r:id="rId5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752"/>
                          <a:ext cx="372" cy="2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1"/>
            <p:cNvGraphicFramePr>
              <a:graphicFrameLocks noChangeAspect="1"/>
            </p:cNvGraphicFramePr>
            <p:nvPr/>
          </p:nvGraphicFramePr>
          <p:xfrm>
            <a:off x="2064" y="1752"/>
            <a:ext cx="41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公式" r:id="rId7" imgW="355320" imgH="215640" progId="Equation.3">
                    <p:embed/>
                  </p:oleObj>
                </mc:Choice>
                <mc:Fallback>
                  <p:oleObj name="公式" r:id="rId7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752"/>
                          <a:ext cx="417" cy="2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703" y="2115"/>
              <a:ext cx="45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585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1973" y="2069"/>
              <a:ext cx="45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585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021138" y="1971675"/>
          <a:ext cx="4651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9" imgW="190417" imgH="152334" progId="Equation.3">
                  <p:embed/>
                </p:oleObj>
              </mc:Choice>
              <mc:Fallback>
                <p:oleObj name="公式" r:id="rId9" imgW="190417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1971675"/>
                        <a:ext cx="465137" cy="295275"/>
                      </a:xfrm>
                      <a:prstGeom prst="rect">
                        <a:avLst/>
                      </a:prstGeom>
                      <a:solidFill>
                        <a:srgbClr val="FAC8C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4837235" y="1235320"/>
            <a:ext cx="2990850" cy="2127738"/>
            <a:chOff x="3424" y="1481"/>
            <a:chExt cx="2041" cy="1452"/>
          </a:xfrm>
        </p:grpSpPr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3424" y="1662"/>
              <a:ext cx="816" cy="90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85" b="1">
                <a:solidFill>
                  <a:srgbClr val="009999"/>
                </a:solidFill>
                <a:ea typeface="华文细黑" pitchFamily="2" charset="-122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4377" y="1481"/>
              <a:ext cx="136" cy="1452"/>
            </a:xfrm>
            <a:prstGeom prst="rect">
              <a:avLst/>
            </a:prstGeom>
            <a:solidFill>
              <a:srgbClr val="EBF2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85" b="1">
                <a:solidFill>
                  <a:srgbClr val="009999"/>
                </a:solidFill>
                <a:ea typeface="华文细黑" pitchFamily="2" charset="-122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649" y="1662"/>
              <a:ext cx="816" cy="90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85" b="1">
                <a:solidFill>
                  <a:srgbClr val="009999"/>
                </a:solidFill>
                <a:ea typeface="华文细黑" pitchFamily="2" charset="-122"/>
              </a:endParaRPr>
            </a:p>
          </p:txBody>
        </p:sp>
        <p:graphicFrame>
          <p:nvGraphicFramePr>
            <p:cNvPr id="32" name="Object 18"/>
            <p:cNvGraphicFramePr>
              <a:graphicFrameLocks noChangeAspect="1"/>
            </p:cNvGraphicFramePr>
            <p:nvPr/>
          </p:nvGraphicFramePr>
          <p:xfrm>
            <a:off x="3651" y="1752"/>
            <a:ext cx="53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公式" r:id="rId11" imgW="457200" imgH="215640" progId="Equation.3">
                    <p:embed/>
                  </p:oleObj>
                </mc:Choice>
                <mc:Fallback>
                  <p:oleObj name="公式" r:id="rId11" imgW="457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752"/>
                          <a:ext cx="535" cy="2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9"/>
            <p:cNvGraphicFramePr>
              <a:graphicFrameLocks noChangeAspect="1"/>
            </p:cNvGraphicFramePr>
            <p:nvPr/>
          </p:nvGraphicFramePr>
          <p:xfrm>
            <a:off x="4876" y="1706"/>
            <a:ext cx="56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公式" r:id="rId13" imgW="482400" imgH="215640" progId="Equation.3">
                    <p:embed/>
                  </p:oleObj>
                </mc:Choice>
                <mc:Fallback>
                  <p:oleObj name="公式" r:id="rId13" imgW="482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706"/>
                          <a:ext cx="565" cy="2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3696" y="2115"/>
              <a:ext cx="45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585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876" y="2115"/>
              <a:ext cx="45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585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52754" y="3761643"/>
            <a:ext cx="9091246" cy="88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585" b="1" dirty="0">
                <a:solidFill>
                  <a:srgbClr val="000000"/>
                </a:solidFill>
                <a:latin typeface="Times New Roman" pitchFamily="18" charset="0"/>
              </a:rPr>
              <a:t>     当处于一定平衡态的两个系统</a:t>
            </a:r>
            <a:r>
              <a:rPr kumimoji="1" lang="en-US" altLang="zh-CN" sz="2585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2585" b="1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585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585" b="1" dirty="0">
                <a:solidFill>
                  <a:srgbClr val="000000"/>
                </a:solidFill>
                <a:latin typeface="Times New Roman" pitchFamily="18" charset="0"/>
              </a:rPr>
              <a:t>相互接触时，它们之间若发生热量的传递，称这两个系统发生了</a:t>
            </a:r>
            <a:r>
              <a:rPr kumimoji="1" lang="zh-CN" altLang="en-US" sz="2585" b="1" dirty="0">
                <a:solidFill>
                  <a:srgbClr val="FF3300"/>
                </a:solidFill>
                <a:latin typeface="Times New Roman" pitchFamily="18" charset="0"/>
              </a:rPr>
              <a:t>热接触</a:t>
            </a:r>
            <a:r>
              <a:rPr kumimoji="1" lang="zh-CN" altLang="en-US" sz="2585" b="1" dirty="0">
                <a:solidFill>
                  <a:srgbClr val="000000"/>
                </a:solidFill>
                <a:latin typeface="Times New Roman" pitchFamily="18" charset="0"/>
              </a:rPr>
              <a:t>。 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0" y="4825513"/>
            <a:ext cx="9491297" cy="887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585" b="1" dirty="0">
                <a:solidFill>
                  <a:srgbClr val="000000"/>
                </a:solidFill>
                <a:latin typeface="Times New Roman" pitchFamily="18" charset="0"/>
              </a:rPr>
              <a:t>     经过一定时间后，两个系统的状态不再变化并达到一个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585" b="1" dirty="0">
                <a:solidFill>
                  <a:srgbClr val="000000"/>
                </a:solidFill>
                <a:latin typeface="Times New Roman" pitchFamily="18" charset="0"/>
              </a:rPr>
              <a:t>共同的稳定状态，这时我们就说，这两个系统彼此处于</a:t>
            </a:r>
            <a:r>
              <a:rPr kumimoji="1" lang="zh-CN" altLang="en-US" sz="2585" b="1" dirty="0">
                <a:solidFill>
                  <a:srgbClr val="FF3300"/>
                </a:solidFill>
                <a:latin typeface="Times New Roman" pitchFamily="18" charset="0"/>
              </a:rPr>
              <a:t>热平衡</a:t>
            </a:r>
            <a:r>
              <a:rPr kumimoji="1" lang="zh-CN" altLang="en-US" sz="2585" b="1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554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88870" y="4507865"/>
            <a:ext cx="4271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ym typeface="Wingdings" panose="05000000000000000000" charset="0"/>
              </a:rPr>
              <a:t>    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756139" y="1989139"/>
            <a:ext cx="3094892" cy="1941511"/>
            <a:chOff x="756139" y="1989139"/>
            <a:chExt cx="3094892" cy="1941511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971551" y="1989139"/>
              <a:ext cx="2664069" cy="503237"/>
            </a:xfrm>
            <a:prstGeom prst="rect">
              <a:avLst/>
            </a:prstGeom>
            <a:solidFill>
              <a:srgbClr val="EBF2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56139" y="2060575"/>
              <a:ext cx="3094892" cy="1870075"/>
              <a:chOff x="756139" y="2060575"/>
              <a:chExt cx="3094892" cy="187007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756139" y="2633663"/>
                <a:ext cx="3094892" cy="1296987"/>
                <a:chOff x="756139" y="2633663"/>
                <a:chExt cx="3094892" cy="1296987"/>
              </a:xfrm>
            </p:grpSpPr>
            <p:sp>
              <p:nvSpPr>
                <p:cNvPr id="23" name="Rectangle 2"/>
                <p:cNvSpPr>
                  <a:spLocks noChangeArrowheads="1"/>
                </p:cNvSpPr>
                <p:nvPr/>
              </p:nvSpPr>
              <p:spPr bwMode="auto">
                <a:xfrm>
                  <a:off x="829408" y="2922588"/>
                  <a:ext cx="1223597" cy="647700"/>
                </a:xfrm>
                <a:prstGeom prst="rect">
                  <a:avLst/>
                </a:prstGeom>
                <a:solidFill>
                  <a:srgbClr val="EBF2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Rectangle 3"/>
                <p:cNvSpPr>
                  <a:spLocks noChangeArrowheads="1"/>
                </p:cNvSpPr>
                <p:nvPr/>
              </p:nvSpPr>
              <p:spPr bwMode="auto">
                <a:xfrm>
                  <a:off x="2483827" y="2922588"/>
                  <a:ext cx="1225062" cy="647700"/>
                </a:xfrm>
                <a:prstGeom prst="rect">
                  <a:avLst/>
                </a:prstGeom>
                <a:solidFill>
                  <a:srgbClr val="EBF2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Rectangle 4"/>
                <p:cNvSpPr>
                  <a:spLocks noChangeArrowheads="1"/>
                </p:cNvSpPr>
                <p:nvPr/>
              </p:nvSpPr>
              <p:spPr bwMode="auto">
                <a:xfrm>
                  <a:off x="2196612" y="2922588"/>
                  <a:ext cx="143608" cy="1008062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Rectangle 5"/>
                <p:cNvSpPr>
                  <a:spLocks noChangeArrowheads="1"/>
                </p:cNvSpPr>
                <p:nvPr/>
              </p:nvSpPr>
              <p:spPr bwMode="auto">
                <a:xfrm>
                  <a:off x="756139" y="2633663"/>
                  <a:ext cx="3094892" cy="144462"/>
                </a:xfrm>
                <a:prstGeom prst="rect">
                  <a:avLst/>
                </a:prstGeom>
                <a:solidFill>
                  <a:srgbClr val="EBF2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6730643"/>
                  </p:ext>
                </p:extLst>
              </p:nvPr>
            </p:nvGraphicFramePr>
            <p:xfrm>
              <a:off x="1314450" y="3141663"/>
              <a:ext cx="209550" cy="22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5" name="公式" r:id="rId5" imgW="152268" imgH="164957" progId="Equation.3">
                      <p:embed/>
                    </p:oleObj>
                  </mc:Choice>
                  <mc:Fallback>
                    <p:oleObj name="公式" r:id="rId5" imgW="152268" imgH="164957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4450" y="3141663"/>
                            <a:ext cx="209550" cy="22701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7028584"/>
                  </p:ext>
                </p:extLst>
              </p:nvPr>
            </p:nvGraphicFramePr>
            <p:xfrm>
              <a:off x="2976563" y="3141663"/>
              <a:ext cx="209550" cy="22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6" name="公式" r:id="rId7" imgW="152268" imgH="164957" progId="Equation.3">
                      <p:embed/>
                    </p:oleObj>
                  </mc:Choice>
                  <mc:Fallback>
                    <p:oleObj name="公式" r:id="rId7" imgW="152268" imgH="164957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563" y="3141663"/>
                            <a:ext cx="209550" cy="22701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7497136"/>
                  </p:ext>
                </p:extLst>
              </p:nvPr>
            </p:nvGraphicFramePr>
            <p:xfrm>
              <a:off x="2179638" y="2060575"/>
              <a:ext cx="200025" cy="233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7" name="公式" r:id="rId9" imgW="152202" imgH="177569" progId="Equation.3">
                      <p:embed/>
                    </p:oleObj>
                  </mc:Choice>
                  <mc:Fallback>
                    <p:oleObj name="公式" r:id="rId9" imgW="152202" imgH="177569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9638" y="2060575"/>
                            <a:ext cx="200025" cy="23336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" name="TextBox 27"/>
          <p:cNvSpPr txBox="1"/>
          <p:nvPr/>
        </p:nvSpPr>
        <p:spPr>
          <a:xfrm>
            <a:off x="1164112" y="3679752"/>
            <a:ext cx="90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绝热壁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曲线连接符 28"/>
          <p:cNvCxnSpPr/>
          <p:nvPr/>
        </p:nvCxnSpPr>
        <p:spPr bwMode="auto">
          <a:xfrm rot="10800000" flipV="1">
            <a:off x="1846775" y="3641725"/>
            <a:ext cx="349838" cy="14731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曲线连接符 30"/>
          <p:cNvCxnSpPr/>
          <p:nvPr/>
        </p:nvCxnSpPr>
        <p:spPr bwMode="auto">
          <a:xfrm flipV="1">
            <a:off x="3635620" y="2312195"/>
            <a:ext cx="418221" cy="28400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031117" y="2153821"/>
            <a:ext cx="90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透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热壁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13225" y="2633663"/>
          <a:ext cx="5048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公式" r:id="rId11" imgW="190417" imgH="152334" progId="Equation.3">
                  <p:embed/>
                </p:oleObj>
              </mc:Choice>
              <mc:Fallback>
                <p:oleObj name="公式" r:id="rId11" imgW="190417" imgH="1523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633663"/>
                        <a:ext cx="504825" cy="320675"/>
                      </a:xfrm>
                      <a:prstGeom prst="rect">
                        <a:avLst/>
                      </a:prstGeom>
                      <a:solidFill>
                        <a:srgbClr val="FAC8C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5221166" y="2060575"/>
            <a:ext cx="3096357" cy="1941513"/>
            <a:chOff x="5221166" y="2060575"/>
            <a:chExt cx="3096357" cy="1941513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5221166" y="2705101"/>
              <a:ext cx="3096357" cy="144463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ea typeface="宋体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294435" y="2060575"/>
              <a:ext cx="2879481" cy="1941513"/>
              <a:chOff x="5294435" y="2060575"/>
              <a:chExt cx="2879481" cy="194151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294435" y="2060575"/>
                <a:ext cx="2879481" cy="1941513"/>
                <a:chOff x="5294435" y="2060575"/>
                <a:chExt cx="2879481" cy="1941513"/>
              </a:xfrm>
            </p:grpSpPr>
            <p:sp>
              <p:nvSpPr>
                <p:cNvPr id="34" name="Rectangle 10"/>
                <p:cNvSpPr>
                  <a:spLocks noChangeArrowheads="1"/>
                </p:cNvSpPr>
                <p:nvPr/>
              </p:nvSpPr>
              <p:spPr bwMode="auto">
                <a:xfrm>
                  <a:off x="5294435" y="2994025"/>
                  <a:ext cx="1223596" cy="647700"/>
                </a:xfrm>
                <a:prstGeom prst="rect">
                  <a:avLst/>
                </a:prstGeom>
                <a:solidFill>
                  <a:srgbClr val="EBF2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Rectangle 11"/>
                <p:cNvSpPr>
                  <a:spLocks noChangeArrowheads="1"/>
                </p:cNvSpPr>
                <p:nvPr/>
              </p:nvSpPr>
              <p:spPr bwMode="auto">
                <a:xfrm>
                  <a:off x="6950320" y="2994025"/>
                  <a:ext cx="1223596" cy="647700"/>
                </a:xfrm>
                <a:prstGeom prst="rect">
                  <a:avLst/>
                </a:prstGeom>
                <a:solidFill>
                  <a:srgbClr val="EBF2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Rectangle 12"/>
                <p:cNvSpPr>
                  <a:spLocks noChangeArrowheads="1"/>
                </p:cNvSpPr>
                <p:nvPr/>
              </p:nvSpPr>
              <p:spPr bwMode="auto">
                <a:xfrm>
                  <a:off x="6663105" y="2994025"/>
                  <a:ext cx="142142" cy="1008063"/>
                </a:xfrm>
                <a:prstGeom prst="rect">
                  <a:avLst/>
                </a:prstGeom>
                <a:solidFill>
                  <a:srgbClr val="EBF2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Rectangle 14"/>
                <p:cNvSpPr>
                  <a:spLocks noChangeArrowheads="1"/>
                </p:cNvSpPr>
                <p:nvPr/>
              </p:nvSpPr>
              <p:spPr bwMode="auto">
                <a:xfrm>
                  <a:off x="5435113" y="2060575"/>
                  <a:ext cx="2664069" cy="503238"/>
                </a:xfrm>
                <a:prstGeom prst="rect">
                  <a:avLst/>
                </a:prstGeom>
                <a:solidFill>
                  <a:srgbClr val="EBF2A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9181206"/>
                  </p:ext>
                </p:extLst>
              </p:nvPr>
            </p:nvGraphicFramePr>
            <p:xfrm>
              <a:off x="6632575" y="2205038"/>
              <a:ext cx="198438" cy="233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9" name="公式" r:id="rId13" imgW="152202" imgH="177569" progId="Equation.3">
                      <p:embed/>
                    </p:oleObj>
                  </mc:Choice>
                  <mc:Fallback>
                    <p:oleObj name="公式" r:id="rId13" imgW="152202" imgH="17756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32575" y="2205038"/>
                            <a:ext cx="198438" cy="23336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444344"/>
                  </p:ext>
                </p:extLst>
              </p:nvPr>
            </p:nvGraphicFramePr>
            <p:xfrm>
              <a:off x="5767388" y="3213100"/>
              <a:ext cx="209550" cy="227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0" name="公式" r:id="rId14" imgW="152268" imgH="164957" progId="Equation.3">
                      <p:embed/>
                    </p:oleObj>
                  </mc:Choice>
                  <mc:Fallback>
                    <p:oleObj name="公式" r:id="rId14" imgW="152268" imgH="164957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7388" y="3213100"/>
                            <a:ext cx="209550" cy="22701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7476362"/>
                  </p:ext>
                </p:extLst>
              </p:nvPr>
            </p:nvGraphicFramePr>
            <p:xfrm>
              <a:off x="7362825" y="3141663"/>
              <a:ext cx="209550" cy="22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1" name="公式" r:id="rId15" imgW="152268" imgH="164957" progId="Equation.3">
                      <p:embed/>
                    </p:oleObj>
                  </mc:Choice>
                  <mc:Fallback>
                    <p:oleObj name="公式" r:id="rId15" imgW="152268" imgH="164957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62825" y="3141663"/>
                            <a:ext cx="209550" cy="22701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84213" y="4005263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公式" r:id="rId16" imgW="126725" imgH="126725" progId="Equation.3">
                  <p:embed/>
                </p:oleObj>
              </mc:Choice>
              <mc:Fallback>
                <p:oleObj name="公式" r:id="rId16" imgW="126725" imgH="1267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279400" cy="279400"/>
                      </a:xfrm>
                      <a:prstGeom prst="rect">
                        <a:avLst/>
                      </a:prstGeom>
                      <a:solidFill>
                        <a:srgbClr val="FAD9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0" y="4508501"/>
            <a:ext cx="169252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宋体" charset="-122"/>
              </a:rPr>
              <a:t>表示热平衡</a:t>
            </a: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1979613" y="4292600"/>
          <a:ext cx="8699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公式" r:id="rId18" imgW="444114" imgH="406048" progId="Equation.3">
                  <p:embed/>
                </p:oleObj>
              </mc:Choice>
              <mc:Fallback>
                <p:oleObj name="公式" r:id="rId18" imgW="444114" imgH="40604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92600"/>
                        <a:ext cx="869950" cy="795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6100763" y="4508500"/>
          <a:ext cx="850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公式" r:id="rId20" imgW="406048" imgH="164957" progId="Equation.3">
                  <p:embed/>
                </p:oleObj>
              </mc:Choice>
              <mc:Fallback>
                <p:oleObj name="公式" r:id="rId20" imgW="406048" imgH="16495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508500"/>
                        <a:ext cx="850900" cy="346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0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88870" y="4507865"/>
            <a:ext cx="4271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ym typeface="Wingdings" panose="05000000000000000000" charset="0"/>
              </a:rPr>
              <a:t>    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1780" y="124024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热力学第零定律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5536" y="2132856"/>
            <a:ext cx="7986226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>
                <a:solidFill>
                  <a:schemeClr val="tx1"/>
                </a:solidFill>
              </a:rPr>
              <a:t>与第三个系统处于热平衡的两个系统，彼此也一定处于热平衡，</a:t>
            </a:r>
            <a:r>
              <a:rPr lang="zh-CN" altLang="zh-CN" sz="2800" dirty="0" smtClean="0">
                <a:solidFill>
                  <a:schemeClr val="tx1"/>
                </a:solidFill>
              </a:rPr>
              <a:t>这个规律称为热力学第零定律，也可称为热平衡定律。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zh-CN" dirty="0" smtClean="0"/>
              <a:t>定律。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5536" y="4507865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chemeClr val="accent3">
                    <a:lumMod val="75000"/>
                  </a:schemeClr>
                </a:solidFill>
              </a:rPr>
              <a:t>温度是决定一系统是否与其他系统处于热平衡的宏观性质，它的特征在于一切互为热平衡的系统都具有相同的温度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7037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热力学第零定律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88870" y="4507865"/>
            <a:ext cx="4271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ym typeface="Wingdings" panose="05000000000000000000" charset="0"/>
              </a:rPr>
              <a:t>    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占位符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-251" r="6920" b="14093"/>
          <a:stretch/>
        </p:blipFill>
        <p:spPr>
          <a:xfrm>
            <a:off x="4931800" y="1299681"/>
            <a:ext cx="3960680" cy="35764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654" y="1201904"/>
            <a:ext cx="3888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第零定律是由英国物理学家</a:t>
            </a:r>
            <a:r>
              <a:rPr lang="en-US" altLang="zh-CN" sz="3200" u="sng" dirty="0" err="1">
                <a:latin typeface="黑体" panose="02010609060101010101" pitchFamily="49" charset="-122"/>
                <a:ea typeface="黑体" panose="02010609060101010101" pitchFamily="49" charset="-122"/>
                <a:hlinkClick r:id="rId6"/>
              </a:rPr>
              <a:t>拉尔夫·福勒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1939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年正式提出，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热力学第一定律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热力学第二定律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晚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余年，但是第零定律是后面几个定律的基础，所以叫做热力学第零定律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037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历史背景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88870" y="4507865"/>
            <a:ext cx="4271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ym typeface="Wingdings" panose="05000000000000000000" charset="0"/>
              </a:rPr>
              <a:t>    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125579" y="3036370"/>
            <a:ext cx="6552009" cy="2520280"/>
            <a:chOff x="0" y="0"/>
            <a:chExt cx="2688" cy="837"/>
          </a:xfrm>
        </p:grpSpPr>
        <p:pic>
          <p:nvPicPr>
            <p:cNvPr id="15" name="Picture 5" descr="rx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96"/>
              <a:ext cx="2688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528" y="0"/>
              <a:ext cx="12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液体温度计</a:t>
              </a: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8234" y="820140"/>
            <a:ext cx="719927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Blip>
                <a:blip r:embed="rId6"/>
              </a:buBlip>
            </a:pPr>
            <a:r>
              <a:rPr lang="zh-CN" altLang="en-US" sz="2800" dirty="0" smtClean="0"/>
              <a:t>判断两个体系是否已经达到热平衡</a:t>
            </a:r>
            <a:endParaRPr lang="en-US" altLang="zh-CN" sz="2800" dirty="0" smtClean="0"/>
          </a:p>
          <a:p>
            <a:pPr>
              <a:spcBef>
                <a:spcPct val="50000"/>
              </a:spcBef>
              <a:buBlip>
                <a:blip r:embed="rId6"/>
              </a:buBlip>
            </a:pP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互为热平衡的物体，其温度都相同。</a:t>
            </a:r>
            <a:endParaRPr kumimoji="1" lang="en-US" altLang="zh-CN" sz="2800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FontTx/>
              <a:buBlip>
                <a:blip r:embed="rId6"/>
              </a:buBlip>
            </a:pPr>
            <a:r>
              <a:rPr lang="zh-CN" altLang="zh-CN" sz="2800" dirty="0"/>
              <a:t>指出了判别温度是否相同的方法</a:t>
            </a:r>
            <a:endParaRPr kumimoji="1" lang="en-US" altLang="zh-CN" sz="2800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FontTx/>
              <a:buBlip>
                <a:blip r:embed="rId6"/>
              </a:buBlip>
            </a:pP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7037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意义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261</Words>
  <Application>Microsoft Office PowerPoint</Application>
  <PresentationFormat>全屏显示(4:3)</PresentationFormat>
  <Paragraphs>33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黑体</vt:lpstr>
      <vt:lpstr>华文行楷</vt:lpstr>
      <vt:lpstr>华文细黑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Equation.KSEE3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热力学第零定律 </dc:title>
  <dc:creator>ying jin</dc:creator>
  <cp:lastModifiedBy>jiang cj</cp:lastModifiedBy>
  <cp:revision>23</cp:revision>
  <dcterms:created xsi:type="dcterms:W3CDTF">2019-07-18T14:58:14Z</dcterms:created>
  <dcterms:modified xsi:type="dcterms:W3CDTF">2019-07-19T08:58:41Z</dcterms:modified>
</cp:coreProperties>
</file>