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1212" r:id="rId3"/>
    <p:sldId id="1185" r:id="rId4"/>
    <p:sldId id="1214" r:id="rId5"/>
    <p:sldId id="1215" r:id="rId6"/>
    <p:sldId id="1217" r:id="rId7"/>
    <p:sldId id="1218" r:id="rId8"/>
    <p:sldId id="1216" r:id="rId9"/>
  </p:sldIdLst>
  <p:sldSz cx="9906000" cy="6858000" type="A4"/>
  <p:notesSz cx="9144000" cy="6858000"/>
  <p:defaultTextStyle>
    <a:defPPr>
      <a:defRPr lang="en-US"/>
    </a:defPPr>
    <a:lvl1pPr marL="0" lvl="0"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1" i="0" u="none" kern="1200" baseline="0">
        <a:solidFill>
          <a:schemeClr val="hlink"/>
        </a:solidFill>
        <a:latin typeface="Arial" panose="020B0604020202020204" pitchFamily="34" charset="0"/>
        <a:ea typeface="华文细黑" panose="0201060004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rgbClr val="FF0000"/>
    </p:penClr>
    <p:extLst>
      <p:ext uri="{2FDB2607-1784-4EEB-B798-7EB5836EED8A}">
        <p14:showMediaCtrls xmlns:p14="http://schemas.microsoft.com/office/powerpoint/2010/main" val="1"/>
      </p:ext>
    </p:extLst>
  </p:showPr>
  <p:clrMru>
    <a:srgbClr val="000099"/>
    <a:srgbClr val="CC3300"/>
    <a:srgbClr val="FF6600"/>
    <a:srgbClr val="F9FF01"/>
    <a:srgbClr val="01F9FF"/>
    <a:srgbClr val="008000"/>
    <a:srgbClr val="A50021"/>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614"/>
    <p:restoredTop sz="94660"/>
  </p:normalViewPr>
  <p:slideViewPr>
    <p:cSldViewPr showGuides="1">
      <p:cViewPr varScale="1">
        <p:scale>
          <a:sx n="108" d="100"/>
          <a:sy n="108" d="100"/>
        </p:scale>
        <p:origin x="1680" y="114"/>
      </p:cViewPr>
      <p:guideLst>
        <p:guide orient="horz" pos="1525"/>
        <p:guide pos="6239"/>
      </p:guideLst>
    </p:cSldViewPr>
  </p:slideViewPr>
  <p:outlineViewPr>
    <p:cViewPr>
      <p:scale>
        <a:sx n="33" d="100"/>
        <a:sy n="33" d="100"/>
      </p:scale>
      <p:origin x="12" y="0"/>
    </p:cViewPr>
  </p:outlineViewPr>
  <p:notesTextViewPr>
    <p:cViewPr>
      <p:scale>
        <a:sx n="100" d="100"/>
        <a:sy n="100" d="100"/>
      </p:scale>
      <p:origin x="0" y="0"/>
    </p:cViewPr>
  </p:notesTextViewPr>
  <p:sorterViewPr showFormatting="0">
    <p:cViewPr>
      <p:scale>
        <a:sx n="66" d="100"/>
        <a:sy n="66" d="100"/>
      </p:scale>
      <p:origin x="0" y="72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7" Type="http://schemas.openxmlformats.org/officeDocument/2006/relationships/image" Target="../media/image7.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2.emf"/><Relationship Id="rId3" Type="http://schemas.openxmlformats.org/officeDocument/2006/relationships/image" Target="../media/image11.e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9.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4" Type="http://schemas.openxmlformats.org/officeDocument/2006/relationships/image" Target="../media/image28.emf"/><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2466" name="Rectangle 2"/>
          <p:cNvSpPr>
            <a:spLocks noGrp="1" noChangeArrowheads="1"/>
          </p:cNvSpPr>
          <p:nvPr>
            <p:ph type="hdr" sz="quarter"/>
          </p:nvPr>
        </p:nvSpPr>
        <p:spPr bwMode="auto">
          <a:xfrm>
            <a:off x="0" y="0"/>
            <a:ext cx="3962400" cy="381000"/>
          </a:xfrm>
          <a:prstGeom prst="rect">
            <a:avLst/>
          </a:prstGeom>
          <a:noFill/>
          <a:ln w="6350">
            <a:noFill/>
            <a:miter lim="800000"/>
          </a:ln>
          <a:effectLst/>
        </p:spPr>
        <p:txBody>
          <a:bodyPr vert="horz" wrap="square" lIns="0" tIns="0" rIns="0" bIns="0" numCol="1" anchor="ctr" anchorCtr="0" compatLnSpc="1"/>
          <a:lstStyle>
            <a:lvl1pPr eaLnBrk="0" hangingPunct="0">
              <a:defRPr kumimoji="1" sz="1200">
                <a:solidFill>
                  <a:srgbClr val="000000"/>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de-DE" altLang="de-DE"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7" name="Rectangle 3"/>
          <p:cNvSpPr>
            <a:spLocks noGrp="1" noChangeArrowheads="1"/>
          </p:cNvSpPr>
          <p:nvPr>
            <p:ph type="dt" sz="quarter" idx="1"/>
          </p:nvPr>
        </p:nvSpPr>
        <p:spPr bwMode="auto">
          <a:xfrm>
            <a:off x="5181600" y="0"/>
            <a:ext cx="3962400" cy="381000"/>
          </a:xfrm>
          <a:prstGeom prst="rect">
            <a:avLst/>
          </a:prstGeom>
          <a:noFill/>
          <a:ln w="6350">
            <a:noFill/>
            <a:miter lim="800000"/>
          </a:ln>
          <a:effectLst/>
        </p:spPr>
        <p:txBody>
          <a:bodyPr vert="horz" wrap="square" lIns="0" tIns="0" rIns="0" bIns="0" numCol="1" anchor="ctr" anchorCtr="0" compatLnSpc="1"/>
          <a:lstStyle>
            <a:lvl1pPr algn="r" eaLnBrk="0" hangingPunct="0">
              <a:defRPr kumimoji="1" sz="1200">
                <a:solidFill>
                  <a:srgbClr val="000000"/>
                </a:solidFill>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B7D0EE96-33FF-4303-87CB-784554D7BF6E}" type="datetime1">
              <a:rPr kumimoji="1" lang="zh-CN" altLang="en-US"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1" lang="de-DE" altLang="de-DE"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8" name="Rectangle 4"/>
          <p:cNvSpPr>
            <a:spLocks noGrp="1" noChangeArrowheads="1"/>
          </p:cNvSpPr>
          <p:nvPr>
            <p:ph type="ftr" sz="quarter" idx="2"/>
          </p:nvPr>
        </p:nvSpPr>
        <p:spPr bwMode="auto">
          <a:xfrm>
            <a:off x="0" y="6477000"/>
            <a:ext cx="3962400" cy="381000"/>
          </a:xfrm>
          <a:prstGeom prst="rect">
            <a:avLst/>
          </a:prstGeom>
          <a:noFill/>
          <a:ln w="6350">
            <a:noFill/>
            <a:miter lim="800000"/>
          </a:ln>
          <a:effectLst/>
        </p:spPr>
        <p:txBody>
          <a:bodyPr vert="horz" wrap="square" lIns="0" tIns="0" rIns="0" bIns="0" numCol="1" anchor="b" anchorCtr="0" compatLnSpc="1"/>
          <a:lstStyle>
            <a:lvl1pPr eaLnBrk="0" hangingPunct="0">
              <a:defRPr kumimoji="1" sz="1200">
                <a:solidFill>
                  <a:srgbClr val="000000"/>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de-DE" altLang="de-DE"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2469" name="Rectangle 5"/>
          <p:cNvSpPr>
            <a:spLocks noGrp="1" noChangeArrowheads="1"/>
          </p:cNvSpPr>
          <p:nvPr>
            <p:ph type="sldNum" sz="quarter" idx="3"/>
          </p:nvPr>
        </p:nvSpPr>
        <p:spPr bwMode="auto">
          <a:xfrm>
            <a:off x="5181600" y="6477000"/>
            <a:ext cx="3962400" cy="381000"/>
          </a:xfrm>
          <a:prstGeom prst="rect">
            <a:avLst/>
          </a:prstGeom>
          <a:noFill/>
          <a:ln w="6350">
            <a:noFill/>
            <a:miter lim="800000"/>
          </a:ln>
          <a:effectLst/>
        </p:spPr>
        <p:txBody>
          <a:bodyPr vert="horz" wrap="square" lIns="0" tIns="0" rIns="0" bIns="0" numCol="1" anchor="b" anchorCtr="0" compatLnSpc="1"/>
          <a:lstStyle>
            <a:lvl1pPr algn="r" eaLnBrk="0" hangingPunct="0">
              <a:defRPr kumimoji="1" sz="1200" smtClean="0">
                <a:solidFill>
                  <a:srgbClr val="000000"/>
                </a:solidFill>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353EBDF8-919A-4BB4-A7BA-F59183B1C980}" type="slidenum">
              <a:rPr kumimoji="1" lang="de-DE" altLang="de-DE"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fld>
            <a:endParaRPr kumimoji="1" lang="de-DE" altLang="de-DE" sz="1200" b="1"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3962400" cy="342900"/>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de-DE"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7" name="Rectangle 3"/>
          <p:cNvSpPr>
            <a:spLocks noGrp="1" noChangeArrowheads="1"/>
          </p:cNvSpPr>
          <p:nvPr>
            <p:ph type="dt" idx="1"/>
          </p:nvPr>
        </p:nvSpPr>
        <p:spPr bwMode="auto">
          <a:xfrm>
            <a:off x="5181600" y="0"/>
            <a:ext cx="3962400" cy="34290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b="0">
                <a:solidFill>
                  <a:schemeClr val="tx1"/>
                </a:solidFill>
                <a:latin typeface="Arial" panose="020B0604020202020204" pitchFamily="34" charset="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7356F0AC-717B-4859-9E5E-AC604D02580D}" type="datetime1">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de-DE"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Rectangle 4"/>
          <p:cNvSpPr>
            <a:spLocks noTextEdit="1"/>
          </p:cNvSpPr>
          <p:nvPr>
            <p:ph type="sldImg" idx="2"/>
          </p:nvPr>
        </p:nvSpPr>
        <p:spPr>
          <a:xfrm>
            <a:off x="2700338" y="549275"/>
            <a:ext cx="3714750" cy="25717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1219200" y="3257550"/>
            <a:ext cx="6705600" cy="30861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Click to edit Master text styles</a:t>
            </a:r>
            <a:endPar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Second level</a:t>
            </a:r>
            <a:endPar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Third level</a:t>
            </a:r>
            <a:endPar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Fourth level</a:t>
            </a:r>
            <a:endPar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Fifth level</a:t>
            </a:r>
            <a:endParaRPr kumimoji="0" lang="en-US" altLang="de-DE"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4"/>
          </p:nvPr>
        </p:nvSpPr>
        <p:spPr bwMode="auto">
          <a:xfrm>
            <a:off x="0" y="6515100"/>
            <a:ext cx="3962400" cy="342900"/>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b="0">
                <a:solidFill>
                  <a:schemeClr val="tx1"/>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de-DE"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5"/>
          </p:nvPr>
        </p:nvSpPr>
        <p:spPr bwMode="auto">
          <a:xfrm>
            <a:off x="5181600" y="6515100"/>
            <a:ext cx="3962400" cy="342900"/>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b="0" smtClean="0">
                <a:solidFill>
                  <a:schemeClr val="tx1"/>
                </a:solidFill>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D48669F-F323-48D9-A446-AFE805836F53}" type="slidenum">
              <a:rPr kumimoji="0" lang="zh-CN" altLang="de-DE"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de-DE"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95300" y="274638"/>
            <a:ext cx="8915400" cy="58515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600200"/>
            <a:ext cx="43815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95300" y="1600200"/>
            <a:ext cx="43815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29200" y="1600200"/>
            <a:ext cx="43815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5029200" y="3938588"/>
            <a:ext cx="43815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页脚占位符 6"/>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灯片编号占位符 7"/>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95300" y="274638"/>
            <a:ext cx="8915400"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95300" y="1600200"/>
            <a:ext cx="43815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5029200" y="1600200"/>
            <a:ext cx="4381500" cy="21859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95300" y="3938588"/>
            <a:ext cx="43815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5029200" y="3938588"/>
            <a:ext cx="4381500" cy="218757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95300" y="274638"/>
            <a:ext cx="89154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95300" y="1600200"/>
            <a:ext cx="89154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307652" name="Rectangle 4"/>
          <p:cNvSpPr>
            <a:spLocks noGrp="1" noChangeArrowheads="1"/>
          </p:cNvSpPr>
          <p:nvPr>
            <p:ph type="dt" sz="half" idx="2"/>
          </p:nvPr>
        </p:nvSpPr>
        <p:spPr bwMode="auto">
          <a:xfrm>
            <a:off x="495300" y="6245225"/>
            <a:ext cx="2311400" cy="476250"/>
          </a:xfrm>
          <a:prstGeom prst="rect">
            <a:avLst/>
          </a:prstGeom>
          <a:noFill/>
          <a:ln w="9525">
            <a:noFill/>
            <a:miter lim="800000"/>
          </a:ln>
          <a:effectLst/>
        </p:spPr>
        <p:txBody>
          <a:bodyPr vert="horz" wrap="square" lIns="91440" tIns="45720" rIns="91440" bIns="45720" numCol="1" anchor="t" anchorCtr="0" compatLnSpc="1"/>
          <a:lstStyle>
            <a:lvl1pPr eaLnBrk="0" hangingPunct="0">
              <a:defRPr sz="1400" b="0">
                <a:solidFill>
                  <a:schemeClr val="tx1"/>
                </a:solidFill>
                <a:latin typeface="Arial" panose="020B0604020202020204" pitchFamily="34" charset="0"/>
                <a:ea typeface="+mn-ea"/>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9C91B90-7448-4CC5-8652-D78BDFBFEF36}" type="datetime1">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07653" name="Rectangle 5"/>
          <p:cNvSpPr>
            <a:spLocks noGrp="1" noChangeArrowheads="1"/>
          </p:cNvSpPr>
          <p:nvPr>
            <p:ph type="ftr" sz="quarter" idx="3"/>
          </p:nvPr>
        </p:nvSpPr>
        <p:spPr bwMode="auto">
          <a:xfrm>
            <a:off x="3384550" y="6245225"/>
            <a:ext cx="3136900" cy="476250"/>
          </a:xfrm>
          <a:prstGeom prst="rect">
            <a:avLst/>
          </a:prstGeom>
          <a:noFill/>
          <a:ln w="9525">
            <a:noFill/>
            <a:miter lim="800000"/>
          </a:ln>
          <a:effectLst/>
        </p:spPr>
        <p:txBody>
          <a:bodyPr vert="horz" wrap="square" lIns="91440" tIns="45720" rIns="91440" bIns="45720" numCol="1" anchor="t" anchorCtr="0" compatLnSpc="1"/>
          <a:lstStyle>
            <a:lvl1pPr algn="ctr" eaLnBrk="0" hangingPunct="0">
              <a:defRPr sz="1400" b="0">
                <a:solidFill>
                  <a:schemeClr val="tx1"/>
                </a:solidFill>
                <a:latin typeface="Arial" panose="020B0604020202020204" pitchFamily="34" charset="0"/>
                <a:ea typeface="+mn-ea"/>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mn-ea"/>
                <a:cs typeface="+mn-cs"/>
              </a:rPr>
              <a:t>Doc. number to be entered by "Header and Footer"</a:t>
            </a: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307654" name="Rectangle 6"/>
          <p:cNvSpPr>
            <a:spLocks noGrp="1" noChangeArrowheads="1"/>
          </p:cNvSpPr>
          <p:nvPr>
            <p:ph type="sldNum" sz="quarter" idx="4"/>
          </p:nvPr>
        </p:nvSpPr>
        <p:spPr bwMode="auto">
          <a:xfrm>
            <a:off x="7099300" y="6245225"/>
            <a:ext cx="2311400" cy="4762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400" b="0" smtClean="0">
                <a:solidFill>
                  <a:schemeClr val="tx1"/>
                </a:solidFill>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94EB703-E9A0-41F3-9D29-1E4933A1C19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8" Type="http://schemas.openxmlformats.org/officeDocument/2006/relationships/vmlDrawing" Target="../drawings/vmlDrawing1.vml"/><Relationship Id="rId17" Type="http://schemas.openxmlformats.org/officeDocument/2006/relationships/slideLayout" Target="../slideLayouts/slideLayout2.xml"/><Relationship Id="rId16" Type="http://schemas.openxmlformats.org/officeDocument/2006/relationships/image" Target="../media/image8.wmf"/><Relationship Id="rId15" Type="http://schemas.openxmlformats.org/officeDocument/2006/relationships/oleObject" Target="../embeddings/oleObject8.bin"/><Relationship Id="rId14" Type="http://schemas.openxmlformats.org/officeDocument/2006/relationships/image" Target="../media/image7.wmf"/><Relationship Id="rId13" Type="http://schemas.openxmlformats.org/officeDocument/2006/relationships/oleObject" Target="../embeddings/oleObject7.bin"/><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emf"/><Relationship Id="rId7" Type="http://schemas.openxmlformats.org/officeDocument/2006/relationships/oleObject" Target="../embeddings/oleObject12.bin"/><Relationship Id="rId6" Type="http://schemas.openxmlformats.org/officeDocument/2006/relationships/image" Target="../media/image11.emf"/><Relationship Id="rId5" Type="http://schemas.openxmlformats.org/officeDocument/2006/relationships/oleObject" Target="../embeddings/oleObject11.bin"/><Relationship Id="rId4" Type="http://schemas.openxmlformats.org/officeDocument/2006/relationships/image" Target="../media/image10.wmf"/><Relationship Id="rId3" Type="http://schemas.openxmlformats.org/officeDocument/2006/relationships/oleObject" Target="../embeddings/oleObject10.bin"/><Relationship Id="rId2" Type="http://schemas.openxmlformats.org/officeDocument/2006/relationships/image" Target="../media/image9.wmf"/><Relationship Id="rId10" Type="http://schemas.openxmlformats.org/officeDocument/2006/relationships/vmlDrawing" Target="../drawings/vmlDrawing2.vml"/><Relationship Id="rId1"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6.emf"/><Relationship Id="rId7" Type="http://schemas.openxmlformats.org/officeDocument/2006/relationships/oleObject" Target="../embeddings/oleObject16.bin"/><Relationship Id="rId6" Type="http://schemas.openxmlformats.org/officeDocument/2006/relationships/image" Target="../media/image15.emf"/><Relationship Id="rId5" Type="http://schemas.openxmlformats.org/officeDocument/2006/relationships/oleObject" Target="../embeddings/oleObject15.bin"/><Relationship Id="rId4" Type="http://schemas.openxmlformats.org/officeDocument/2006/relationships/image" Target="../media/image14.emf"/><Relationship Id="rId3" Type="http://schemas.openxmlformats.org/officeDocument/2006/relationships/oleObject" Target="../embeddings/oleObject14.bin"/><Relationship Id="rId2" Type="http://schemas.openxmlformats.org/officeDocument/2006/relationships/image" Target="../media/image13.emf"/><Relationship Id="rId16" Type="http://schemas.openxmlformats.org/officeDocument/2006/relationships/vmlDrawing" Target="../drawings/vmlDrawing3.vml"/><Relationship Id="rId15" Type="http://schemas.openxmlformats.org/officeDocument/2006/relationships/slideLayout" Target="../slideLayouts/slideLayout2.xml"/><Relationship Id="rId14" Type="http://schemas.openxmlformats.org/officeDocument/2006/relationships/image" Target="../media/image19.emf"/><Relationship Id="rId13" Type="http://schemas.openxmlformats.org/officeDocument/2006/relationships/oleObject" Target="../embeddings/oleObject19.bin"/><Relationship Id="rId12" Type="http://schemas.openxmlformats.org/officeDocument/2006/relationships/image" Target="../media/image18.emf"/><Relationship Id="rId11" Type="http://schemas.openxmlformats.org/officeDocument/2006/relationships/oleObject" Target="../embeddings/oleObject18.bin"/><Relationship Id="rId10" Type="http://schemas.openxmlformats.org/officeDocument/2006/relationships/image" Target="../media/image17.emf"/><Relationship Id="rId1"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22.bin"/><Relationship Id="rId4" Type="http://schemas.openxmlformats.org/officeDocument/2006/relationships/image" Target="../media/image21.wmf"/><Relationship Id="rId3" Type="http://schemas.openxmlformats.org/officeDocument/2006/relationships/oleObject" Target="../embeddings/oleObject21.bin"/><Relationship Id="rId2" Type="http://schemas.openxmlformats.org/officeDocument/2006/relationships/image" Target="../media/image20.emf"/><Relationship Id="rId1"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24.bin"/><Relationship Id="rId2" Type="http://schemas.openxmlformats.org/officeDocument/2006/relationships/image" Target="../media/image23.wmf"/><Relationship Id="rId1" Type="http://schemas.openxmlformats.org/officeDocument/2006/relationships/oleObject" Target="../embeddings/oleObject23.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emf"/><Relationship Id="rId7" Type="http://schemas.openxmlformats.org/officeDocument/2006/relationships/oleObject" Target="../embeddings/oleObject28.bin"/><Relationship Id="rId6" Type="http://schemas.openxmlformats.org/officeDocument/2006/relationships/image" Target="../media/image27.emf"/><Relationship Id="rId5" Type="http://schemas.openxmlformats.org/officeDocument/2006/relationships/oleObject" Target="../embeddings/oleObject27.bin"/><Relationship Id="rId4" Type="http://schemas.openxmlformats.org/officeDocument/2006/relationships/image" Target="../media/image26.emf"/><Relationship Id="rId3" Type="http://schemas.openxmlformats.org/officeDocument/2006/relationships/oleObject" Target="../embeddings/oleObject26.bin"/><Relationship Id="rId2" Type="http://schemas.openxmlformats.org/officeDocument/2006/relationships/image" Target="../media/image25.emf"/><Relationship Id="rId10" Type="http://schemas.openxmlformats.org/officeDocument/2006/relationships/vmlDrawing" Target="../drawings/vmlDrawing6.vml"/><Relationship Id="rId1" Type="http://schemas.openxmlformats.org/officeDocument/2006/relationships/oleObject" Target="../embeddings/oleObject2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fld id="{7763E30B-6FB2-4288-814C-6B4766746C9F}" type="datetime1">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7347" name="灯片编号占位符 4"/>
          <p:cNvSpPr txBox="1">
            <a:spLocks noGrp="1"/>
          </p:cNvSpPr>
          <p:nvPr>
            <p:ph type="sldNum" sz="quarter" idx="12"/>
          </p:nvPr>
        </p:nvSpPr>
        <p:spPr/>
        <p:txBody>
          <a:bodyPr/>
          <a:p>
            <a:pPr marL="0" indent="0" algn="r">
              <a:spcBef>
                <a:spcPct val="0"/>
              </a:spcBef>
              <a:buNone/>
            </a:pPr>
            <a:fld id="{9A0DB2DC-4C9A-4742-B13C-FB6460FD3503}" type="slidenum">
              <a:rPr lang="zh-CN" altLang="en-US" sz="1400" dirty="0"/>
            </a:fld>
            <a:endParaRPr lang="zh-CN" altLang="en-US" sz="1400" dirty="0"/>
          </a:p>
        </p:txBody>
      </p:sp>
      <p:sp>
        <p:nvSpPr>
          <p:cNvPr id="6" name="Text Box 24"/>
          <p:cNvSpPr txBox="1"/>
          <p:nvPr/>
        </p:nvSpPr>
        <p:spPr>
          <a:xfrm>
            <a:off x="2282825" y="285750"/>
            <a:ext cx="5741988" cy="646113"/>
          </a:xfrm>
          <a:prstGeom prst="rect">
            <a:avLst/>
          </a:prstGeom>
          <a:solidFill>
            <a:srgbClr val="FFFF00"/>
          </a:solid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3600" b="1" dirty="0">
                <a:solidFill>
                  <a:srgbClr val="FF0000"/>
                </a:solidFill>
                <a:latin typeface="Times New Roman" panose="02020603050405020304" pitchFamily="18" charset="0"/>
              </a:rPr>
              <a:t>§5.</a:t>
            </a:r>
            <a:r>
              <a:rPr lang="zh-CN" altLang="en-US" sz="3600" b="1" dirty="0">
                <a:solidFill>
                  <a:srgbClr val="FF0000"/>
                </a:solidFill>
                <a:latin typeface="Times New Roman" panose="02020603050405020304" pitchFamily="18" charset="0"/>
              </a:rPr>
              <a:t> 范德瓦耳斯气体的压强</a:t>
            </a:r>
            <a:endParaRPr lang="zh-CN" altLang="en-US" sz="3600" b="1" dirty="0">
              <a:solidFill>
                <a:srgbClr val="FF0000"/>
              </a:solidFill>
              <a:latin typeface="宋体" panose="02010600030101010101" pitchFamily="2" charset="-122"/>
            </a:endParaRPr>
          </a:p>
        </p:txBody>
      </p:sp>
      <p:sp>
        <p:nvSpPr>
          <p:cNvPr id="63490" name="Rectangle 2"/>
          <p:cNvSpPr>
            <a:spLocks noGrp="1" noChangeArrowheads="1"/>
          </p:cNvSpPr>
          <p:nvPr>
            <p:ph type="title"/>
          </p:nvPr>
        </p:nvSpPr>
        <p:spPr>
          <a:xfrm>
            <a:off x="523875" y="1022350"/>
            <a:ext cx="8255000" cy="6858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en-US" sz="3200" b="1" i="0" u="none" strike="noStrike" kern="0" cap="none" spc="0" normalizeH="0" baseline="0" noProof="0" dirty="0" smtClean="0">
                <a:ln>
                  <a:noFill/>
                </a:ln>
                <a:solidFill>
                  <a:srgbClr val="CC0000"/>
                </a:solidFill>
                <a:effectLst/>
                <a:uLnTx/>
                <a:uFillTx/>
                <a:latin typeface="黑体" panose="02010609060101010101" pitchFamily="49" charset="-122"/>
                <a:ea typeface="黑体" panose="02010609060101010101" pitchFamily="49" charset="-122"/>
                <a:cs typeface="+mj-cs"/>
              </a:rPr>
            </a:br>
            <a:r>
              <a:rPr kumimoji="0" lang="zh-CN" altLang="en-US" sz="3200" b="1" i="0" u="none" strike="noStrike" kern="0" cap="none" spc="0" normalizeH="0" baseline="0" noProof="0" dirty="0" smtClean="0">
                <a:ln>
                  <a:noFill/>
                </a:ln>
                <a:solidFill>
                  <a:srgbClr val="CC0000"/>
                </a:solidFill>
                <a:effectLst/>
                <a:uLnTx/>
                <a:uFillTx/>
                <a:latin typeface="+mj-ea"/>
                <a:ea typeface="+mj-ea"/>
                <a:cs typeface="+mj-cs"/>
              </a:rPr>
              <a:t>一、分子固有体积修正</a:t>
            </a:r>
            <a:br>
              <a:rPr kumimoji="0" lang="zh-CN" altLang="en-US" sz="4400" b="1" i="0" u="none" strike="noStrike" kern="0" cap="none" spc="0" normalizeH="0" baseline="0" noProof="0" dirty="0" smtClean="0">
                <a:ln>
                  <a:noFill/>
                </a:ln>
                <a:solidFill>
                  <a:srgbClr val="CC0000"/>
                </a:solidFill>
                <a:effectLst/>
                <a:uLnTx/>
                <a:uFillTx/>
                <a:latin typeface="黑体" panose="02010609060101010101" pitchFamily="49" charset="-122"/>
                <a:ea typeface="黑体" panose="02010609060101010101" pitchFamily="49" charset="-122"/>
                <a:cs typeface="+mj-cs"/>
              </a:rPr>
            </a:br>
            <a:endParaRPr kumimoji="0" lang="zh-CN" altLang="en-US" sz="4400" b="1" i="0" u="none" strike="noStrike" kern="0" cap="none" spc="0" normalizeH="0" baseline="0" noProof="0" dirty="0" smtClean="0">
              <a:ln>
                <a:noFill/>
              </a:ln>
              <a:solidFill>
                <a:srgbClr val="CC0000"/>
              </a:solidFill>
              <a:effectLst/>
              <a:uLnTx/>
              <a:uFillTx/>
              <a:latin typeface="黑体" panose="02010609060101010101" pitchFamily="49" charset="-122"/>
              <a:ea typeface="黑体" panose="02010609060101010101" pitchFamily="49" charset="-122"/>
              <a:cs typeface="+mj-cs"/>
            </a:endParaRPr>
          </a:p>
        </p:txBody>
      </p:sp>
      <p:sp>
        <p:nvSpPr>
          <p:cNvPr id="63491" name="Rectangle 3"/>
          <p:cNvSpPr>
            <a:spLocks noGrp="1" noChangeArrowheads="1"/>
          </p:cNvSpPr>
          <p:nvPr>
            <p:ph idx="1"/>
          </p:nvPr>
        </p:nvSpPr>
        <p:spPr>
          <a:xfrm>
            <a:off x="309563" y="1779588"/>
            <a:ext cx="8255000" cy="1162050"/>
          </a:xfrm>
        </p:spPr>
        <p:txBody>
          <a:bodyPr vert="horz" wrap="square" lIns="91440" tIns="45720" rIns="91440" bIns="45720" numCol="1" anchor="t" anchorCtr="0" compatLnSpc="1"/>
          <a:lstStyle/>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0" cap="none" spc="0" normalizeH="0" baseline="0" noProof="0" dirty="0" smtClean="0">
                <a:ln>
                  <a:noFill/>
                </a:ln>
                <a:solidFill>
                  <a:schemeClr val="tx1"/>
                </a:solidFill>
                <a:effectLst/>
                <a:uLnTx/>
                <a:uFillTx/>
                <a:latin typeface="+mj-ea"/>
                <a:ea typeface="+mj-ea"/>
                <a:cs typeface="+mn-cs"/>
              </a:rPr>
              <a:t>理想气体不考虑分子的固有体积，说明理想气体方程中容器的体积</a:t>
            </a:r>
            <a:r>
              <a:rPr kumimoji="0" lang="en-US" altLang="zh-CN" sz="2800" b="1" i="1" u="none" strike="noStrike" kern="0" cap="none" spc="0" normalizeH="0" baseline="0" noProof="0" dirty="0" smtClean="0">
                <a:ln>
                  <a:noFill/>
                </a:ln>
                <a:solidFill>
                  <a:schemeClr val="tx1"/>
                </a:solidFill>
                <a:effectLst/>
                <a:uLnTx/>
                <a:uFillTx/>
                <a:latin typeface="+mj-ea"/>
                <a:ea typeface="+mj-ea"/>
                <a:cs typeface="+mn-cs"/>
              </a:rPr>
              <a:t>V </a:t>
            </a:r>
            <a:r>
              <a:rPr kumimoji="0" lang="zh-CN" altLang="en-US" sz="2800" b="1" i="0" u="none" strike="noStrike" kern="0" cap="none" spc="0" normalizeH="0" baseline="0" noProof="0" dirty="0" smtClean="0">
                <a:ln>
                  <a:noFill/>
                </a:ln>
                <a:solidFill>
                  <a:schemeClr val="tx1"/>
                </a:solidFill>
                <a:effectLst/>
                <a:uLnTx/>
                <a:uFillTx/>
                <a:latin typeface="+mj-ea"/>
                <a:ea typeface="+mj-ea"/>
                <a:cs typeface="+mn-cs"/>
              </a:rPr>
              <a:t>就是每个分子可以自由活动的空间。</a:t>
            </a:r>
            <a:endParaRPr kumimoji="0" lang="zh-CN" altLang="en-US" sz="2800" b="1" i="0" u="none" strike="noStrike" kern="0" cap="none" spc="0" normalizeH="0" baseline="0" noProof="0" dirty="0" smtClean="0">
              <a:ln>
                <a:noFill/>
              </a:ln>
              <a:solidFill>
                <a:schemeClr val="tx1"/>
              </a:solidFill>
              <a:effectLst/>
              <a:uLnTx/>
              <a:uFillTx/>
              <a:latin typeface="+mj-ea"/>
              <a:ea typeface="+mj-ea"/>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r>
              <a:rPr kumimoji="0" lang="zh-CN" altLang="en-US" sz="2800" b="1" i="0" u="none" strike="noStrike" kern="0" cap="none" spc="0" normalizeH="0" baseline="0" noProof="0" dirty="0" smtClean="0">
                <a:ln>
                  <a:noFill/>
                </a:ln>
                <a:solidFill>
                  <a:schemeClr val="tx1"/>
                </a:solidFill>
                <a:effectLst/>
                <a:uLnTx/>
                <a:uFillTx/>
                <a:latin typeface="+mj-ea"/>
                <a:ea typeface="+mj-ea"/>
                <a:cs typeface="+mn-cs"/>
              </a:rPr>
              <a:t> </a:t>
            </a:r>
            <a:endParaRPr kumimoji="0" lang="en-US" altLang="zh-CN" sz="2800" b="1" i="0" u="none" strike="noStrike" kern="0" cap="none" spc="0" normalizeH="0" baseline="0" noProof="0" dirty="0" smtClean="0">
              <a:ln>
                <a:noFill/>
              </a:ln>
              <a:solidFill>
                <a:schemeClr val="tx1"/>
              </a:solidFill>
              <a:effectLst/>
              <a:uLnTx/>
              <a:uFillTx/>
              <a:latin typeface="+mj-ea"/>
              <a:ea typeface="+mj-ea"/>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en-US" altLang="zh-CN" sz="2800" b="1" i="0" u="none" strike="noStrike" kern="0" cap="none" spc="0" normalizeH="0" baseline="0" noProof="0" dirty="0" smtClean="0">
              <a:ln>
                <a:noFill/>
              </a:ln>
              <a:solidFill>
                <a:schemeClr val="tx1"/>
              </a:solidFill>
              <a:effectLst/>
              <a:uLnTx/>
              <a:uFillTx/>
              <a:latin typeface="+mj-ea"/>
              <a:ea typeface="+mj-ea"/>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en-US" altLang="zh-CN" sz="2800" b="1" i="0" u="none" strike="noStrike" kern="0" cap="none" spc="0" normalizeH="0" baseline="0" noProof="0" dirty="0" smtClean="0">
              <a:ln>
                <a:noFill/>
              </a:ln>
              <a:solidFill>
                <a:schemeClr val="tx1"/>
              </a:solidFill>
              <a:effectLst/>
              <a:uLnTx/>
              <a:uFillTx/>
              <a:latin typeface="+mj-ea"/>
              <a:ea typeface="+mj-ea"/>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en-US" altLang="zh-CN" sz="2800" b="1" i="0" u="none" strike="noStrike" kern="0" cap="none" spc="0" normalizeH="0" baseline="0" noProof="0" dirty="0" smtClean="0">
              <a:ln>
                <a:noFill/>
              </a:ln>
              <a:solidFill>
                <a:schemeClr val="tx1"/>
              </a:solidFill>
              <a:effectLst/>
              <a:uLnTx/>
              <a:uFillTx/>
              <a:latin typeface="+mj-ea"/>
              <a:ea typeface="+mj-ea"/>
              <a:cs typeface="+mn-cs"/>
            </a:endParaRPr>
          </a:p>
          <a:p>
            <a:pPr marL="342900" marR="0" lvl="0" indent="-342900" algn="just" defTabSz="914400" rtl="0" eaLnBrk="0" fontAlgn="base" latinLnBrk="0" hangingPunct="0">
              <a:lnSpc>
                <a:spcPct val="90000"/>
              </a:lnSpc>
              <a:spcBef>
                <a:spcPct val="20000"/>
              </a:spcBef>
              <a:spcAft>
                <a:spcPct val="0"/>
              </a:spcAft>
              <a:buClrTx/>
              <a:buSzTx/>
              <a:buFontTx/>
              <a:buNone/>
              <a:defRPr/>
            </a:pPr>
            <a:endParaRPr kumimoji="0" lang="en-US" altLang="zh-CN" sz="2800" b="1" i="0" u="none" strike="noStrike" kern="0" cap="none" spc="0" normalizeH="0" baseline="0" noProof="0" dirty="0" smtClean="0">
              <a:ln>
                <a:noFill/>
              </a:ln>
              <a:solidFill>
                <a:schemeClr val="tx1"/>
              </a:solidFill>
              <a:effectLst/>
              <a:uLnTx/>
              <a:uFillTx/>
              <a:latin typeface="+mj-ea"/>
              <a:ea typeface="+mj-ea"/>
              <a:cs typeface="+mn-cs"/>
            </a:endParaRPr>
          </a:p>
        </p:txBody>
      </p:sp>
      <p:sp>
        <p:nvSpPr>
          <p:cNvPr id="2" name="矩形 1"/>
          <p:cNvSpPr/>
          <p:nvPr/>
        </p:nvSpPr>
        <p:spPr>
          <a:xfrm>
            <a:off x="666750" y="3494088"/>
            <a:ext cx="8072438" cy="860425"/>
          </a:xfrm>
          <a:prstGeom prst="rect">
            <a:avLst/>
          </a:prstGeom>
        </p:spPr>
        <p:txBody>
          <a:bodyPr>
            <a:spAutoFit/>
          </a:bodyPr>
          <a:lstStyle/>
          <a:p>
            <a:pPr marL="0" marR="0" lvl="0" indent="0" algn="just"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如果把分子看作有一定大小的刚性球，则每个分子能有效活动的空间不再是</a:t>
            </a: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V</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 </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59397" name="矩形 6"/>
          <p:cNvSpPr/>
          <p:nvPr/>
        </p:nvSpPr>
        <p:spPr>
          <a:xfrm>
            <a:off x="595313" y="4640263"/>
            <a:ext cx="9310687" cy="8604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90000"/>
              </a:lnSpc>
              <a:spcBef>
                <a:spcPct val="0"/>
              </a:spcBef>
              <a:buNone/>
            </a:pPr>
            <a:r>
              <a:rPr lang="zh-CN" altLang="en-US" sz="2800" b="1" dirty="0">
                <a:latin typeface="Times New Roman" panose="02020603050405020304" pitchFamily="18" charset="0"/>
                <a:cs typeface="Times New Roman" panose="02020603050405020304" pitchFamily="18" charset="0"/>
              </a:rPr>
              <a:t>     若</a:t>
            </a:r>
            <a:r>
              <a:rPr lang="en-US" altLang="zh-CN" sz="2800" b="1" dirty="0">
                <a:latin typeface="Times New Roman" panose="02020603050405020304" pitchFamily="18" charset="0"/>
                <a:cs typeface="Times New Roman" panose="02020603050405020304" pitchFamily="18" charset="0"/>
              </a:rPr>
              <a:t>1mol</a:t>
            </a:r>
            <a:r>
              <a:rPr lang="zh-CN" altLang="en-US" sz="2800" b="1" dirty="0">
                <a:latin typeface="Times New Roman" panose="02020603050405020304" pitchFamily="18" charset="0"/>
                <a:cs typeface="Times New Roman" panose="02020603050405020304" pitchFamily="18" charset="0"/>
              </a:rPr>
              <a:t>气体占有</a:t>
            </a:r>
            <a:r>
              <a:rPr lang="el-GR" altLang="zh-CN" sz="2800" b="1" i="1" dirty="0">
                <a:latin typeface="Times New Roman" panose="02020603050405020304" pitchFamily="18" charset="0"/>
                <a:cs typeface="Times New Roman" panose="02020603050405020304" pitchFamily="18" charset="0"/>
              </a:rPr>
              <a:t>υ</a:t>
            </a:r>
            <a:r>
              <a:rPr lang="zh-CN" altLang="en-US" sz="2800" b="1" dirty="0">
                <a:latin typeface="Times New Roman" panose="02020603050405020304" pitchFamily="18" charset="0"/>
                <a:cs typeface="Times New Roman" panose="02020603050405020304" pitchFamily="18" charset="0"/>
              </a:rPr>
              <a:t>体积，分子能自由活动空间的体积为</a:t>
            </a:r>
            <a:endParaRPr lang="en-US" altLang="zh-CN" sz="2800" b="1" dirty="0">
              <a:latin typeface="Times New Roman" panose="02020603050405020304" pitchFamily="18" charset="0"/>
              <a:cs typeface="Times New Roman" panose="02020603050405020304" pitchFamily="18" charset="0"/>
            </a:endParaRPr>
          </a:p>
          <a:p>
            <a:pPr marL="0" lvl="0" indent="0" algn="just" eaLnBrk="1" hangingPunct="1">
              <a:lnSpc>
                <a:spcPct val="90000"/>
              </a:lnSpc>
              <a:spcBef>
                <a:spcPct val="0"/>
              </a:spcBef>
              <a:buNone/>
            </a:pPr>
            <a:r>
              <a:rPr lang="zh-CN" altLang="en-US" sz="2800" b="1" i="1" dirty="0">
                <a:latin typeface="Times New Roman" panose="02020603050405020304" pitchFamily="18" charset="0"/>
                <a:cs typeface="Times New Roman" panose="02020603050405020304" pitchFamily="18" charset="0"/>
              </a:rPr>
              <a:t> </a:t>
            </a:r>
            <a:r>
              <a:rPr lang="el-GR" altLang="zh-CN" sz="2800" b="1" i="1" dirty="0">
                <a:latin typeface="Times New Roman" panose="02020603050405020304" pitchFamily="18" charset="0"/>
                <a:cs typeface="Times New Roman" panose="02020603050405020304" pitchFamily="18" charset="0"/>
              </a:rPr>
              <a:t>υ </a:t>
            </a:r>
            <a:r>
              <a:rPr lang="en-US" altLang="zh-CN" sz="2800" b="1" dirty="0">
                <a:latin typeface="Times New Roman" panose="02020603050405020304" pitchFamily="18" charset="0"/>
                <a:cs typeface="Times New Roman" panose="02020603050405020304" pitchFamily="18" charset="0"/>
              </a:rPr>
              <a:t>-</a:t>
            </a:r>
            <a:r>
              <a:rPr lang="en-US" altLang="zh-CN" sz="2800" b="1" i="1" dirty="0">
                <a:latin typeface="Times New Roman" panose="02020603050405020304" pitchFamily="18" charset="0"/>
                <a:cs typeface="Times New Roman" panose="02020603050405020304" pitchFamily="18" charset="0"/>
              </a:rPr>
              <a:t>b</a:t>
            </a:r>
            <a:r>
              <a:rPr lang="zh-CN" altLang="en-US" sz="2800" b="1" dirty="0">
                <a:latin typeface="Times New Roman" panose="02020603050405020304" pitchFamily="18" charset="0"/>
                <a:cs typeface="Times New Roman" panose="02020603050405020304" pitchFamily="18" charset="0"/>
              </a:rPr>
              <a:t>。则有</a:t>
            </a:r>
            <a:endParaRPr lang="zh-CN" altLang="en-US" sz="2800" b="1" dirty="0">
              <a:latin typeface="Times New Roman" panose="02020603050405020304" pitchFamily="18" charset="0"/>
              <a:ea typeface="Times New Roman" panose="02020603050405020304" pitchFamily="18" charset="0"/>
            </a:endParaRPr>
          </a:p>
        </p:txBody>
      </p:sp>
      <p:sp>
        <p:nvSpPr>
          <p:cNvPr id="59398" name="矩形 7"/>
          <p:cNvSpPr/>
          <p:nvPr/>
        </p:nvSpPr>
        <p:spPr>
          <a:xfrm>
            <a:off x="3524250" y="5729288"/>
            <a:ext cx="1981200" cy="47625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just" eaLnBrk="1" hangingPunct="1">
              <a:lnSpc>
                <a:spcPct val="90000"/>
              </a:lnSpc>
              <a:spcBef>
                <a:spcPct val="0"/>
              </a:spcBef>
              <a:buNone/>
            </a:pPr>
            <a:r>
              <a:rPr lang="el-GR" altLang="zh-CN" sz="2800" b="1" i="1" dirty="0">
                <a:latin typeface="Times New Roman" panose="02020603050405020304" pitchFamily="18" charset="0"/>
                <a:ea typeface="华文细黑" panose="02010600040101010101" pitchFamily="2" charset="-122"/>
              </a:rPr>
              <a:t>υ </a:t>
            </a:r>
            <a:r>
              <a:rPr lang="en-US" altLang="zh-CN" sz="2800" b="1" dirty="0">
                <a:latin typeface="Times New Roman" panose="02020603050405020304" pitchFamily="18" charset="0"/>
                <a:ea typeface="华文细黑" panose="02010600040101010101" pitchFamily="2" charset="-122"/>
              </a:rPr>
              <a:t>-</a:t>
            </a:r>
            <a:r>
              <a:rPr lang="en-US" altLang="zh-CN" sz="2800" b="1" i="1" dirty="0">
                <a:latin typeface="Times New Roman" panose="02020603050405020304" pitchFamily="18" charset="0"/>
                <a:ea typeface="华文细黑" panose="02010600040101010101" pitchFamily="2" charset="-122"/>
              </a:rPr>
              <a:t>b </a:t>
            </a:r>
            <a:r>
              <a:rPr lang="en-US" altLang="zh-CN" sz="2800" b="1" dirty="0">
                <a:latin typeface="Times New Roman" panose="02020603050405020304" pitchFamily="18" charset="0"/>
                <a:ea typeface="华文细黑" panose="02010600040101010101" pitchFamily="2" charset="-122"/>
              </a:rPr>
              <a:t>= </a:t>
            </a:r>
            <a:r>
              <a:rPr lang="en-US" altLang="zh-CN" sz="2800" b="1" i="1" dirty="0">
                <a:latin typeface="Times New Roman" panose="02020603050405020304" pitchFamily="18" charset="0"/>
                <a:ea typeface="华文细黑" panose="02010600040101010101" pitchFamily="2" charset="-122"/>
              </a:rPr>
              <a:t>RT/p</a:t>
            </a:r>
            <a:r>
              <a:rPr lang="en-US" altLang="zh-CN" sz="2800" b="1" dirty="0">
                <a:latin typeface="Times New Roman" panose="02020603050405020304" pitchFamily="18" charset="0"/>
                <a:ea typeface="华文细黑" panose="02010600040101010101" pitchFamily="2" charset="-122"/>
              </a:rPr>
              <a:t> </a:t>
            </a:r>
            <a:endParaRPr lang="en-US" altLang="zh-CN" sz="2800" b="1" dirty="0">
              <a:latin typeface="Times New Roman" panose="020206030504050203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3490"/>
                                        </p:tgtEl>
                                        <p:attrNameLst>
                                          <p:attrName>style.visibility</p:attrName>
                                        </p:attrNameLst>
                                      </p:cBhvr>
                                      <p:to>
                                        <p:strVal val="visible"/>
                                      </p:to>
                                    </p:set>
                                    <p:anim calcmode="lin" valueType="num">
                                      <p:cBhvr additive="base">
                                        <p:cTn id="12" dur="500" fill="hold"/>
                                        <p:tgtEl>
                                          <p:spTgt spid="63490"/>
                                        </p:tgtEl>
                                        <p:attrNameLst>
                                          <p:attrName>ppt_x</p:attrName>
                                        </p:attrNameLst>
                                      </p:cBhvr>
                                      <p:tavLst>
                                        <p:tav tm="0">
                                          <p:val>
                                            <p:strVal val="0-#ppt_w/2"/>
                                          </p:val>
                                        </p:tav>
                                        <p:tav tm="100000">
                                          <p:val>
                                            <p:strVal val="#ppt_x"/>
                                          </p:val>
                                        </p:tav>
                                      </p:tavLst>
                                    </p:anim>
                                    <p:anim calcmode="lin" valueType="num">
                                      <p:cBhvr additive="base">
                                        <p:cTn id="13" dur="500" fill="hold"/>
                                        <p:tgtEl>
                                          <p:spTgt spid="6349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63491">
                                            <p:txEl>
                                              <p:charRg st="0" end="54"/>
                                            </p:txEl>
                                          </p:spTgt>
                                        </p:tgtEl>
                                        <p:attrNameLst>
                                          <p:attrName>style.visibility</p:attrName>
                                        </p:attrNameLst>
                                      </p:cBhvr>
                                      <p:to>
                                        <p:strVal val="visible"/>
                                      </p:to>
                                    </p:set>
                                    <p:animEffect transition="in" filter="barn(outVertical)">
                                      <p:cBhvr>
                                        <p:cTn id="18" dur="500"/>
                                        <p:tgtEl>
                                          <p:spTgt spid="63491">
                                            <p:txEl>
                                              <p:charRg st="0" end="5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37" fill="hold" grpId="0" nodeType="clickEffect">
                                  <p:stCondLst>
                                    <p:cond delay="0"/>
                                  </p:stCondLst>
                                  <p:childTnLst>
                                    <p:set>
                                      <p:cBhvr>
                                        <p:cTn id="22" dur="1" fill="hold">
                                          <p:stCondLst>
                                            <p:cond delay="0"/>
                                          </p:stCondLst>
                                        </p:cTn>
                                        <p:tgtEl>
                                          <p:spTgt spid="63491">
                                            <p:txEl>
                                              <p:charRg st="54" end="56"/>
                                            </p:txEl>
                                          </p:spTgt>
                                        </p:tgtEl>
                                        <p:attrNameLst>
                                          <p:attrName>style.visibility</p:attrName>
                                        </p:attrNameLst>
                                      </p:cBhvr>
                                      <p:to>
                                        <p:strVal val="visible"/>
                                      </p:to>
                                    </p:set>
                                    <p:animEffect transition="in" filter="barn(outVertical)">
                                      <p:cBhvr>
                                        <p:cTn id="23" dur="500"/>
                                        <p:tgtEl>
                                          <p:spTgt spid="63491">
                                            <p:txEl>
                                              <p:charRg st="54" end="5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linds(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59397"/>
                                        </p:tgtEl>
                                        <p:attrNameLst>
                                          <p:attrName>style.visibility</p:attrName>
                                        </p:attrNameLst>
                                      </p:cBhvr>
                                      <p:to>
                                        <p:strVal val="visible"/>
                                      </p:to>
                                    </p:set>
                                    <p:animEffect transition="in" filter="blinds(horizontal)">
                                      <p:cBhvr>
                                        <p:cTn id="33" dur="500"/>
                                        <p:tgtEl>
                                          <p:spTgt spid="5939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9398"/>
                                        </p:tgtEl>
                                        <p:attrNameLst>
                                          <p:attrName>style.visibility</p:attrName>
                                        </p:attrNameLst>
                                      </p:cBhvr>
                                      <p:to>
                                        <p:strVal val="visible"/>
                                      </p:to>
                                    </p:set>
                                    <p:animEffect transition="in" filter="wipe(left)">
                                      <p:cBhvr>
                                        <p:cTn id="38" dur="500"/>
                                        <p:tgtEl>
                                          <p:spTgt spid="59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3490" grpId="0"/>
      <p:bldP spid="63491" grpId="0" build="p"/>
      <p:bldP spid="2" grpId="0"/>
      <p:bldP spid="59397" grpId="0"/>
      <p:bldP spid="5939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87" name="Oval 15"/>
          <p:cNvSpPr>
            <a:spLocks noChangeArrowheads="1"/>
          </p:cNvSpPr>
          <p:nvPr/>
        </p:nvSpPr>
        <p:spPr bwMode="auto">
          <a:xfrm>
            <a:off x="1712913" y="931863"/>
            <a:ext cx="720725" cy="720725"/>
          </a:xfrm>
          <a:prstGeom prst="ellipse">
            <a:avLst/>
          </a:prstGeom>
          <a:gradFill rotWithShape="1">
            <a:gsLst>
              <a:gs pos="0">
                <a:schemeClr val="bg2"/>
              </a:gs>
              <a:gs pos="100000">
                <a:schemeClr val="bg2">
                  <a:gamma/>
                  <a:shade val="46275"/>
                  <a:invGamma/>
                </a:schemeClr>
              </a:gs>
            </a:gsLst>
            <a:path path="rect">
              <a:fillToRect r="100000" b="100000"/>
            </a:path>
          </a:gradFill>
          <a:ln w="9525" algn="ctr">
            <a:solidFill>
              <a:schemeClr val="tx1"/>
            </a:solid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hlink"/>
              </a:solidFill>
              <a:effectLst/>
              <a:uLnTx/>
              <a:uFillTx/>
              <a:latin typeface="Arial" panose="020B0604020202020204" pitchFamily="34" charset="0"/>
              <a:ea typeface="华文细黑" panose="02010600040101010101" pitchFamily="2" charset="-122"/>
              <a:cs typeface="+mn-cs"/>
            </a:endParaRPr>
          </a:p>
        </p:txBody>
      </p:sp>
      <p:sp>
        <p:nvSpPr>
          <p:cNvPr id="28688" name="Oval 16"/>
          <p:cNvSpPr>
            <a:spLocks noChangeArrowheads="1"/>
          </p:cNvSpPr>
          <p:nvPr/>
        </p:nvSpPr>
        <p:spPr bwMode="auto">
          <a:xfrm>
            <a:off x="2432050" y="931863"/>
            <a:ext cx="720725" cy="720725"/>
          </a:xfrm>
          <a:prstGeom prst="ellipse">
            <a:avLst/>
          </a:prstGeom>
          <a:gradFill rotWithShape="1">
            <a:gsLst>
              <a:gs pos="0">
                <a:schemeClr val="bg2"/>
              </a:gs>
              <a:gs pos="100000">
                <a:schemeClr val="bg2">
                  <a:gamma/>
                  <a:shade val="46275"/>
                  <a:invGamma/>
                </a:schemeClr>
              </a:gs>
            </a:gsLst>
            <a:path path="rect">
              <a:fillToRect r="100000" b="100000"/>
            </a:path>
          </a:gradFill>
          <a:ln w="9525" algn="ctr">
            <a:solidFill>
              <a:schemeClr val="tx1"/>
            </a:solid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800" b="1" i="0" u="none" strike="noStrike" kern="1200" cap="none" spc="0" normalizeH="0" baseline="0" noProof="0">
              <a:ln>
                <a:noFill/>
              </a:ln>
              <a:solidFill>
                <a:schemeClr val="hlink"/>
              </a:solidFill>
              <a:effectLst/>
              <a:uLnTx/>
              <a:uFillTx/>
              <a:latin typeface="Arial" panose="020B0604020202020204" pitchFamily="34" charset="0"/>
              <a:ea typeface="华文细黑" panose="02010600040101010101" pitchFamily="2" charset="-122"/>
              <a:cs typeface="+mn-cs"/>
            </a:endParaRPr>
          </a:p>
        </p:txBody>
      </p:sp>
      <p:grpSp>
        <p:nvGrpSpPr>
          <p:cNvPr id="8" name="Group 23"/>
          <p:cNvGrpSpPr/>
          <p:nvPr/>
        </p:nvGrpSpPr>
        <p:grpSpPr>
          <a:xfrm>
            <a:off x="1352550" y="571500"/>
            <a:ext cx="1728788" cy="1439863"/>
            <a:chOff x="988" y="1616"/>
            <a:chExt cx="1089" cy="907"/>
          </a:xfrm>
        </p:grpSpPr>
        <p:sp>
          <p:nvSpPr>
            <p:cNvPr id="60429" name="Oval 19"/>
            <p:cNvSpPr/>
            <p:nvPr/>
          </p:nvSpPr>
          <p:spPr>
            <a:xfrm>
              <a:off x="988" y="1616"/>
              <a:ext cx="907" cy="907"/>
            </a:xfrm>
            <a:prstGeom prst="ellipse">
              <a:avLst/>
            </a:prstGeom>
            <a:gradFill rotWithShape="1">
              <a:gsLst>
                <a:gs pos="0">
                  <a:srgbClr val="800000">
                    <a:alpha val="75998"/>
                  </a:srgbClr>
                </a:gs>
                <a:gs pos="100000">
                  <a:srgbClr val="3B0000"/>
                </a:gs>
              </a:gsLst>
              <a:lin ang="5400000" scaled="1"/>
              <a:tileRect/>
            </a:gradFill>
            <a:ln w="9525" cap="flat" cmpd="sng">
              <a:solidFill>
                <a:schemeClr val="tx1"/>
              </a:solidFill>
              <a:prstDash val="solid"/>
              <a:headEnd type="none" w="med" len="med"/>
              <a:tailEnd type="none" w="med" len="med"/>
            </a:ln>
          </p:spPr>
          <p:txBody>
            <a:bodyPr anchor="ct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dirty="0">
                <a:solidFill>
                  <a:schemeClr val="hlink"/>
                </a:solidFill>
                <a:ea typeface="华文细黑" panose="02010600040101010101" pitchFamily="2" charset="-122"/>
              </a:endParaRPr>
            </a:p>
          </p:txBody>
        </p:sp>
        <p:sp>
          <p:nvSpPr>
            <p:cNvPr id="60430" name="Line 21"/>
            <p:cNvSpPr/>
            <p:nvPr/>
          </p:nvSpPr>
          <p:spPr>
            <a:xfrm>
              <a:off x="1442" y="2070"/>
              <a:ext cx="226" cy="408"/>
            </a:xfrm>
            <a:prstGeom prst="line">
              <a:avLst/>
            </a:prstGeom>
            <a:ln w="9525" cap="flat" cmpd="sng">
              <a:solidFill>
                <a:schemeClr val="bg1"/>
              </a:solidFill>
              <a:prstDash val="solid"/>
              <a:headEnd type="none" w="med" len="med"/>
              <a:tailEnd type="none" w="med" len="med"/>
            </a:ln>
          </p:spPr>
        </p:sp>
        <p:sp>
          <p:nvSpPr>
            <p:cNvPr id="60431" name="Text Box 22"/>
            <p:cNvSpPr txBox="1"/>
            <p:nvPr/>
          </p:nvSpPr>
          <p:spPr>
            <a:xfrm>
              <a:off x="1306" y="2115"/>
              <a:ext cx="771" cy="32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50000"/>
                </a:spcBef>
                <a:buNone/>
              </a:pPr>
              <a:r>
                <a:rPr lang="en-US" altLang="zh-CN" sz="2800" b="1" i="1" dirty="0">
                  <a:solidFill>
                    <a:schemeClr val="bg1"/>
                  </a:solidFill>
                  <a:latin typeface="Times New Roman" panose="02020603050405020304" pitchFamily="18" charset="0"/>
                  <a:ea typeface="华文细黑" panose="02010600040101010101" pitchFamily="2" charset="-122"/>
                </a:rPr>
                <a:t>d</a:t>
              </a:r>
              <a:endParaRPr lang="en-US" altLang="zh-CN" sz="2800" b="1" i="1" dirty="0">
                <a:solidFill>
                  <a:schemeClr val="bg1"/>
                </a:solidFill>
                <a:latin typeface="Times New Roman" panose="02020603050405020304" pitchFamily="18" charset="0"/>
                <a:ea typeface="华文细黑" panose="02010600040101010101" pitchFamily="2" charset="-122"/>
              </a:endParaRPr>
            </a:p>
          </p:txBody>
        </p:sp>
      </p:grpSp>
      <p:graphicFrame>
        <p:nvGraphicFramePr>
          <p:cNvPr id="63492" name="Object 2"/>
          <p:cNvGraphicFramePr>
            <a:graphicFrameLocks noChangeAspect="1"/>
          </p:cNvGraphicFramePr>
          <p:nvPr/>
        </p:nvGraphicFramePr>
        <p:xfrm>
          <a:off x="5422900" y="785813"/>
          <a:ext cx="1079500" cy="1027112"/>
        </p:xfrm>
        <a:graphic>
          <a:graphicData uri="http://schemas.openxmlformats.org/presentationml/2006/ole">
            <mc:AlternateContent xmlns:mc="http://schemas.openxmlformats.org/markup-compatibility/2006">
              <mc:Choice xmlns:v="urn:schemas-microsoft-com:vml" Requires="v">
                <p:oleObj spid="_x0000_s3204" name="" r:id="rId1" imgW="381000" imgH="393700" progId="Equations">
                  <p:embed/>
                </p:oleObj>
              </mc:Choice>
              <mc:Fallback>
                <p:oleObj name="" r:id="rId1" imgW="381000" imgH="393700" progId="Equations">
                  <p:embed/>
                  <p:pic>
                    <p:nvPicPr>
                      <p:cNvPr id="0" name="图片 3203"/>
                      <p:cNvPicPr/>
                      <p:nvPr/>
                    </p:nvPicPr>
                    <p:blipFill>
                      <a:blip r:embed="rId2"/>
                      <a:stretch>
                        <a:fillRect/>
                      </a:stretch>
                    </p:blipFill>
                    <p:spPr>
                      <a:xfrm>
                        <a:off x="5422900" y="785813"/>
                        <a:ext cx="1079500" cy="1027112"/>
                      </a:xfrm>
                      <a:prstGeom prst="rect">
                        <a:avLst/>
                      </a:prstGeom>
                      <a:noFill/>
                      <a:ln w="38100">
                        <a:noFill/>
                        <a:miter/>
                      </a:ln>
                    </p:spPr>
                  </p:pic>
                </p:oleObj>
              </mc:Fallback>
            </mc:AlternateContent>
          </a:graphicData>
        </a:graphic>
      </p:graphicFrame>
      <p:graphicFrame>
        <p:nvGraphicFramePr>
          <p:cNvPr id="2" name="Object 3"/>
          <p:cNvGraphicFramePr>
            <a:graphicFrameLocks noChangeAspect="1"/>
          </p:cNvGraphicFramePr>
          <p:nvPr/>
        </p:nvGraphicFramePr>
        <p:xfrm>
          <a:off x="4738688" y="785813"/>
          <a:ext cx="684212" cy="1027112"/>
        </p:xfrm>
        <a:graphic>
          <a:graphicData uri="http://schemas.openxmlformats.org/presentationml/2006/ole">
            <mc:AlternateContent xmlns:mc="http://schemas.openxmlformats.org/markup-compatibility/2006">
              <mc:Choice xmlns:v="urn:schemas-microsoft-com:vml" Requires="v">
                <p:oleObj spid="_x0000_s3205" name="" r:id="rId3" imgW="241300" imgH="393700" progId="Equations">
                  <p:embed/>
                </p:oleObj>
              </mc:Choice>
              <mc:Fallback>
                <p:oleObj name="" r:id="rId3" imgW="241300" imgH="393700" progId="Equations">
                  <p:embed/>
                  <p:pic>
                    <p:nvPicPr>
                      <p:cNvPr id="0" name="图片 3204"/>
                      <p:cNvPicPr/>
                      <p:nvPr/>
                    </p:nvPicPr>
                    <p:blipFill>
                      <a:blip r:embed="rId4"/>
                      <a:stretch>
                        <a:fillRect/>
                      </a:stretch>
                    </p:blipFill>
                    <p:spPr>
                      <a:xfrm>
                        <a:off x="4738688" y="785813"/>
                        <a:ext cx="684212" cy="1027112"/>
                      </a:xfrm>
                      <a:prstGeom prst="rect">
                        <a:avLst/>
                      </a:prstGeom>
                      <a:noFill/>
                      <a:ln w="38100">
                        <a:noFill/>
                        <a:miter/>
                      </a:ln>
                    </p:spPr>
                  </p:pic>
                </p:oleObj>
              </mc:Fallback>
            </mc:AlternateContent>
          </a:graphicData>
        </a:graphic>
      </p:graphicFrame>
      <p:graphicFrame>
        <p:nvGraphicFramePr>
          <p:cNvPr id="3" name="Object 4"/>
          <p:cNvGraphicFramePr>
            <a:graphicFrameLocks noChangeAspect="1"/>
          </p:cNvGraphicFramePr>
          <p:nvPr/>
        </p:nvGraphicFramePr>
        <p:xfrm>
          <a:off x="1136650" y="2643188"/>
          <a:ext cx="3130550" cy="1027112"/>
        </p:xfrm>
        <a:graphic>
          <a:graphicData uri="http://schemas.openxmlformats.org/presentationml/2006/ole">
            <mc:AlternateContent xmlns:mc="http://schemas.openxmlformats.org/markup-compatibility/2006">
              <mc:Choice xmlns:v="urn:schemas-microsoft-com:vml" Requires="v">
                <p:oleObj spid="_x0000_s3207" name="" r:id="rId5" imgW="1104900" imgH="393700" progId="Equations">
                  <p:embed/>
                </p:oleObj>
              </mc:Choice>
              <mc:Fallback>
                <p:oleObj name="" r:id="rId5" imgW="1104900" imgH="393700" progId="Equations">
                  <p:embed/>
                  <p:pic>
                    <p:nvPicPr>
                      <p:cNvPr id="0" name="图片 3206"/>
                      <p:cNvPicPr/>
                      <p:nvPr/>
                    </p:nvPicPr>
                    <p:blipFill>
                      <a:blip r:embed="rId6"/>
                      <a:stretch>
                        <a:fillRect/>
                      </a:stretch>
                    </p:blipFill>
                    <p:spPr>
                      <a:xfrm>
                        <a:off x="1136650" y="2643188"/>
                        <a:ext cx="3130550" cy="1027112"/>
                      </a:xfrm>
                      <a:prstGeom prst="rect">
                        <a:avLst/>
                      </a:prstGeom>
                      <a:noFill/>
                      <a:ln w="38100">
                        <a:noFill/>
                        <a:miter/>
                      </a:ln>
                    </p:spPr>
                  </p:pic>
                </p:oleObj>
              </mc:Fallback>
            </mc:AlternateContent>
          </a:graphicData>
        </a:graphic>
      </p:graphicFrame>
      <p:graphicFrame>
        <p:nvGraphicFramePr>
          <p:cNvPr id="4" name="Object 5"/>
          <p:cNvGraphicFramePr>
            <a:graphicFrameLocks noChangeAspect="1"/>
          </p:cNvGraphicFramePr>
          <p:nvPr/>
        </p:nvGraphicFramePr>
        <p:xfrm>
          <a:off x="4448175" y="3003550"/>
          <a:ext cx="360363" cy="330200"/>
        </p:xfrm>
        <a:graphic>
          <a:graphicData uri="http://schemas.openxmlformats.org/presentationml/2006/ole">
            <mc:AlternateContent xmlns:mc="http://schemas.openxmlformats.org/markup-compatibility/2006">
              <mc:Choice xmlns:v="urn:schemas-microsoft-com:vml" Requires="v">
                <p:oleObj spid="_x0000_s3208" name="" r:id="rId7" imgW="127000" imgH="127000" progId="Equations">
                  <p:embed/>
                </p:oleObj>
              </mc:Choice>
              <mc:Fallback>
                <p:oleObj name="" r:id="rId7" imgW="127000" imgH="127000" progId="Equations">
                  <p:embed/>
                  <p:pic>
                    <p:nvPicPr>
                      <p:cNvPr id="0" name="图片 3207"/>
                      <p:cNvPicPr/>
                      <p:nvPr/>
                    </p:nvPicPr>
                    <p:blipFill>
                      <a:blip r:embed="rId8"/>
                      <a:stretch>
                        <a:fillRect/>
                      </a:stretch>
                    </p:blipFill>
                    <p:spPr>
                      <a:xfrm>
                        <a:off x="4448175" y="3003550"/>
                        <a:ext cx="360363" cy="330200"/>
                      </a:xfrm>
                      <a:prstGeom prst="rect">
                        <a:avLst/>
                      </a:prstGeom>
                      <a:noFill/>
                      <a:ln w="38100">
                        <a:noFill/>
                        <a:miter/>
                      </a:ln>
                    </p:spPr>
                  </p:pic>
                </p:oleObj>
              </mc:Fallback>
            </mc:AlternateContent>
          </a:graphicData>
        </a:graphic>
      </p:graphicFrame>
      <p:graphicFrame>
        <p:nvGraphicFramePr>
          <p:cNvPr id="5" name="Object 6"/>
          <p:cNvGraphicFramePr>
            <a:graphicFrameLocks noChangeAspect="1"/>
          </p:cNvGraphicFramePr>
          <p:nvPr/>
        </p:nvGraphicFramePr>
        <p:xfrm>
          <a:off x="5024438" y="2571750"/>
          <a:ext cx="2232025" cy="1027113"/>
        </p:xfrm>
        <a:graphic>
          <a:graphicData uri="http://schemas.openxmlformats.org/presentationml/2006/ole">
            <mc:AlternateContent xmlns:mc="http://schemas.openxmlformats.org/markup-compatibility/2006">
              <mc:Choice xmlns:v="urn:schemas-microsoft-com:vml" Requires="v">
                <p:oleObj spid="_x0000_s3209" name="" r:id="rId9" imgW="786765" imgH="393700" progId="Equations">
                  <p:embed/>
                </p:oleObj>
              </mc:Choice>
              <mc:Fallback>
                <p:oleObj name="" r:id="rId9" imgW="786765" imgH="393700" progId="Equations">
                  <p:embed/>
                  <p:pic>
                    <p:nvPicPr>
                      <p:cNvPr id="0" name="图片 3208"/>
                      <p:cNvPicPr/>
                      <p:nvPr/>
                    </p:nvPicPr>
                    <p:blipFill>
                      <a:blip r:embed="rId10"/>
                      <a:stretch>
                        <a:fillRect/>
                      </a:stretch>
                    </p:blipFill>
                    <p:spPr>
                      <a:xfrm>
                        <a:off x="5024438" y="2571750"/>
                        <a:ext cx="2232025" cy="1027113"/>
                      </a:xfrm>
                      <a:prstGeom prst="rect">
                        <a:avLst/>
                      </a:prstGeom>
                      <a:noFill/>
                      <a:ln w="38100">
                        <a:noFill/>
                        <a:miter/>
                      </a:ln>
                    </p:spPr>
                  </p:pic>
                </p:oleObj>
              </mc:Fallback>
            </mc:AlternateContent>
          </a:graphicData>
        </a:graphic>
      </p:graphicFrame>
      <p:graphicFrame>
        <p:nvGraphicFramePr>
          <p:cNvPr id="6" name="Object 7"/>
          <p:cNvGraphicFramePr>
            <a:graphicFrameLocks noChangeAspect="1"/>
          </p:cNvGraphicFramePr>
          <p:nvPr/>
        </p:nvGraphicFramePr>
        <p:xfrm>
          <a:off x="1281113" y="4143375"/>
          <a:ext cx="1871662" cy="1027113"/>
        </p:xfrm>
        <a:graphic>
          <a:graphicData uri="http://schemas.openxmlformats.org/presentationml/2006/ole">
            <mc:AlternateContent xmlns:mc="http://schemas.openxmlformats.org/markup-compatibility/2006">
              <mc:Choice xmlns:v="urn:schemas-microsoft-com:vml" Requires="v">
                <p:oleObj spid="_x0000_s3210" name="" r:id="rId11" imgW="660400" imgH="393700" progId="Equations">
                  <p:embed/>
                </p:oleObj>
              </mc:Choice>
              <mc:Fallback>
                <p:oleObj name="" r:id="rId11" imgW="660400" imgH="393700" progId="Equations">
                  <p:embed/>
                  <p:pic>
                    <p:nvPicPr>
                      <p:cNvPr id="0" name="图片 3209"/>
                      <p:cNvPicPr/>
                      <p:nvPr/>
                    </p:nvPicPr>
                    <p:blipFill>
                      <a:blip r:embed="rId12"/>
                      <a:stretch>
                        <a:fillRect/>
                      </a:stretch>
                    </p:blipFill>
                    <p:spPr>
                      <a:xfrm>
                        <a:off x="1281113" y="4143375"/>
                        <a:ext cx="1871662" cy="1027113"/>
                      </a:xfrm>
                      <a:prstGeom prst="rect">
                        <a:avLst/>
                      </a:prstGeom>
                      <a:noFill/>
                      <a:ln w="38100">
                        <a:noFill/>
                        <a:miter/>
                      </a:ln>
                    </p:spPr>
                  </p:pic>
                </p:oleObj>
              </mc:Fallback>
            </mc:AlternateContent>
          </a:graphicData>
        </a:graphic>
      </p:graphicFrame>
      <p:graphicFrame>
        <p:nvGraphicFramePr>
          <p:cNvPr id="7" name="Object 8"/>
          <p:cNvGraphicFramePr>
            <a:graphicFrameLocks noChangeAspect="1"/>
          </p:cNvGraphicFramePr>
          <p:nvPr/>
        </p:nvGraphicFramePr>
        <p:xfrm>
          <a:off x="4089400" y="4216400"/>
          <a:ext cx="3960813" cy="949325"/>
        </p:xfrm>
        <a:graphic>
          <a:graphicData uri="http://schemas.openxmlformats.org/presentationml/2006/ole">
            <mc:AlternateContent xmlns:mc="http://schemas.openxmlformats.org/markup-compatibility/2006">
              <mc:Choice xmlns:v="urn:schemas-microsoft-com:vml" Requires="v">
                <p:oleObj spid="_x0000_s3211" name="" r:id="rId13" imgW="1511300" imgH="393700" progId="Equations">
                  <p:embed/>
                </p:oleObj>
              </mc:Choice>
              <mc:Fallback>
                <p:oleObj name="" r:id="rId13" imgW="1511300" imgH="393700" progId="Equations">
                  <p:embed/>
                  <p:pic>
                    <p:nvPicPr>
                      <p:cNvPr id="0" name="图片 3210"/>
                      <p:cNvPicPr/>
                      <p:nvPr/>
                    </p:nvPicPr>
                    <p:blipFill>
                      <a:blip r:embed="rId14"/>
                      <a:stretch>
                        <a:fillRect/>
                      </a:stretch>
                    </p:blipFill>
                    <p:spPr>
                      <a:xfrm>
                        <a:off x="4089400" y="4216400"/>
                        <a:ext cx="3960813" cy="949325"/>
                      </a:xfrm>
                      <a:prstGeom prst="rect">
                        <a:avLst/>
                      </a:prstGeom>
                      <a:noFill/>
                      <a:ln w="38100">
                        <a:noFill/>
                        <a:miter/>
                      </a:ln>
                    </p:spPr>
                  </p:pic>
                </p:oleObj>
              </mc:Fallback>
            </mc:AlternateContent>
          </a:graphicData>
        </a:graphic>
      </p:graphicFrame>
      <p:graphicFrame>
        <p:nvGraphicFramePr>
          <p:cNvPr id="28703" name="Object 9"/>
          <p:cNvGraphicFramePr>
            <a:graphicFrameLocks noChangeAspect="1"/>
          </p:cNvGraphicFramePr>
          <p:nvPr/>
        </p:nvGraphicFramePr>
        <p:xfrm>
          <a:off x="2095500" y="5322888"/>
          <a:ext cx="4784725" cy="1027112"/>
        </p:xfrm>
        <a:graphic>
          <a:graphicData uri="http://schemas.openxmlformats.org/presentationml/2006/ole">
            <mc:AlternateContent xmlns:mc="http://schemas.openxmlformats.org/markup-compatibility/2006">
              <mc:Choice xmlns:v="urn:schemas-microsoft-com:vml" Requires="v">
                <p:oleObj spid="_x0000_s3212" name="" r:id="rId15" imgW="1688465" imgH="393700" progId="Equations">
                  <p:embed/>
                </p:oleObj>
              </mc:Choice>
              <mc:Fallback>
                <p:oleObj name="" r:id="rId15" imgW="1688465" imgH="393700" progId="Equations">
                  <p:embed/>
                  <p:pic>
                    <p:nvPicPr>
                      <p:cNvPr id="0" name="图片 3211"/>
                      <p:cNvPicPr/>
                      <p:nvPr/>
                    </p:nvPicPr>
                    <p:blipFill>
                      <a:blip r:embed="rId16"/>
                      <a:stretch>
                        <a:fillRect/>
                      </a:stretch>
                    </p:blipFill>
                    <p:spPr>
                      <a:xfrm>
                        <a:off x="2095500" y="5322888"/>
                        <a:ext cx="4784725" cy="1027112"/>
                      </a:xfrm>
                      <a:prstGeom prst="rect">
                        <a:avLst/>
                      </a:prstGeom>
                      <a:solidFill>
                        <a:srgbClr val="99FFCC"/>
                      </a:solidFill>
                      <a:ln w="38100">
                        <a:noFill/>
                        <a:miter/>
                      </a:ln>
                    </p:spPr>
                  </p:pic>
                </p:oleObj>
              </mc:Fallback>
            </mc:AlternateContent>
          </a:graphicData>
        </a:graphic>
      </p:graphicFrame>
      <p:sp>
        <p:nvSpPr>
          <p:cNvPr id="13" name="矩形 12"/>
          <p:cNvSpPr/>
          <p:nvPr/>
        </p:nvSpPr>
        <p:spPr>
          <a:xfrm>
            <a:off x="765493" y="51753"/>
            <a:ext cx="9072563" cy="519113"/>
          </a:xfrm>
          <a:prstGeom prst="rect">
            <a:avLst/>
          </a:prstGeom>
        </p:spPr>
        <p:txBody>
          <a:bodyPr>
            <a:spAutoFit/>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可以证明</a:t>
            </a:r>
            <a:r>
              <a:rPr kumimoji="0" lang="zh-CN" altLang="en-US" sz="2800" b="1" i="1"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a:t>
            </a:r>
            <a:r>
              <a:rPr kumimoji="0" lang="en-US" altLang="zh-CN" sz="2800" b="1" i="1"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b</a:t>
            </a:r>
            <a:r>
              <a:rPr kumimoji="0" lang="zh-CN" altLang="en-US"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等于</a:t>
            </a:r>
            <a:r>
              <a:rPr kumimoji="0" lang="en-US" altLang="zh-CN"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1mol</a:t>
            </a:r>
            <a:r>
              <a:rPr kumimoji="0" lang="zh-CN" altLang="en-US"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气体内所有分子体积总合的</a:t>
            </a:r>
            <a:r>
              <a:rPr kumimoji="0" lang="en-US" altLang="zh-CN"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4</a:t>
            </a:r>
            <a:r>
              <a:rPr kumimoji="0" lang="zh-CN" altLang="en-US"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倍</a:t>
            </a:r>
            <a:r>
              <a:rPr kumimoji="0" lang="en-US" altLang="zh-CN"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rPr>
              <a:t>.</a:t>
            </a:r>
            <a:endParaRPr kumimoji="0" lang="en-US" altLang="zh-CN" sz="2800" b="1" i="0" u="none" strike="noStrike" kern="1200" cap="none" spc="0" normalizeH="0" baseline="0" noProof="0" dirty="0">
              <a:ln>
                <a:noFill/>
              </a:ln>
              <a:solidFill>
                <a:srgbClr val="CC0000"/>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87"/>
                                        </p:tgtEl>
                                        <p:attrNameLst>
                                          <p:attrName>style.visibility</p:attrName>
                                        </p:attrNameLst>
                                      </p:cBhvr>
                                      <p:to>
                                        <p:strVal val="visible"/>
                                      </p:to>
                                    </p:set>
                                    <p:animEffect transition="in" filter="blinds(horizontal)">
                                      <p:cBhvr>
                                        <p:cTn id="7" dur="500"/>
                                        <p:tgtEl>
                                          <p:spTgt spid="286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88"/>
                                        </p:tgtEl>
                                        <p:attrNameLst>
                                          <p:attrName>style.visibility</p:attrName>
                                        </p:attrNameLst>
                                      </p:cBhvr>
                                      <p:to>
                                        <p:strVal val="visible"/>
                                      </p:to>
                                    </p:set>
                                    <p:animEffect transition="in" filter="blinds(horizontal)">
                                      <p:cBhvr>
                                        <p:cTn id="12" dur="500"/>
                                        <p:tgtEl>
                                          <p:spTgt spid="286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3492"/>
                                        </p:tgtEl>
                                        <p:attrNameLst>
                                          <p:attrName>style.visibility</p:attrName>
                                        </p:attrNameLst>
                                      </p:cBhvr>
                                      <p:to>
                                        <p:strVal val="visible"/>
                                      </p:to>
                                    </p:set>
                                    <p:anim calcmode="lin" valueType="num">
                                      <p:cBhvr additive="base">
                                        <p:cTn id="22" dur="500" fill="hold"/>
                                        <p:tgtEl>
                                          <p:spTgt spid="63492"/>
                                        </p:tgtEl>
                                        <p:attrNameLst>
                                          <p:attrName>ppt_x</p:attrName>
                                        </p:attrNameLst>
                                      </p:cBhvr>
                                      <p:tavLst>
                                        <p:tav tm="0">
                                          <p:val>
                                            <p:strVal val="0-#ppt_w/2"/>
                                          </p:val>
                                        </p:tav>
                                        <p:tav tm="100000">
                                          <p:val>
                                            <p:strVal val="#ppt_x"/>
                                          </p:val>
                                        </p:tav>
                                      </p:tavLst>
                                    </p:anim>
                                    <p:anim calcmode="lin" valueType="num">
                                      <p:cBhvr additive="base">
                                        <p:cTn id="23" dur="500" fill="hold"/>
                                        <p:tgtEl>
                                          <p:spTgt spid="63492"/>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0-#ppt_w/2"/>
                                          </p:val>
                                        </p:tav>
                                        <p:tav tm="100000">
                                          <p:val>
                                            <p:strVal val="#ppt_x"/>
                                          </p:val>
                                        </p:tav>
                                      </p:tavLst>
                                    </p:anim>
                                    <p:anim calcmode="lin" valueType="num">
                                      <p:cBhvr additive="base">
                                        <p:cTn id="3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0-#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0-#ppt_w/2"/>
                                          </p:val>
                                        </p:tav>
                                        <p:tav tm="100000">
                                          <p:val>
                                            <p:strVal val="#ppt_x"/>
                                          </p:val>
                                        </p:tav>
                                      </p:tavLst>
                                    </p:anim>
                                    <p:anim calcmode="lin" valueType="num">
                                      <p:cBhvr additive="base">
                                        <p:cTn id="47"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500" fill="hold"/>
                                        <p:tgtEl>
                                          <p:spTgt spid="6"/>
                                        </p:tgtEl>
                                        <p:attrNameLst>
                                          <p:attrName>ppt_x</p:attrName>
                                        </p:attrNameLst>
                                      </p:cBhvr>
                                      <p:tavLst>
                                        <p:tav tm="0">
                                          <p:val>
                                            <p:strVal val="0-#ppt_w/2"/>
                                          </p:val>
                                        </p:tav>
                                        <p:tav tm="100000">
                                          <p:val>
                                            <p:strVal val="#ppt_x"/>
                                          </p:val>
                                        </p:tav>
                                      </p:tavLst>
                                    </p:anim>
                                    <p:anim calcmode="lin" valueType="num">
                                      <p:cBhvr additive="base">
                                        <p:cTn id="5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7"/>
                                        </p:tgtEl>
                                        <p:attrNameLst>
                                          <p:attrName>style.visibility</p:attrName>
                                        </p:attrNameLst>
                                      </p:cBhvr>
                                      <p:to>
                                        <p:strVal val="visible"/>
                                      </p:to>
                                    </p:set>
                                    <p:anim calcmode="lin" valueType="num">
                                      <p:cBhvr additive="base">
                                        <p:cTn id="58" dur="500" fill="hold"/>
                                        <p:tgtEl>
                                          <p:spTgt spid="7"/>
                                        </p:tgtEl>
                                        <p:attrNameLst>
                                          <p:attrName>ppt_x</p:attrName>
                                        </p:attrNameLst>
                                      </p:cBhvr>
                                      <p:tavLst>
                                        <p:tav tm="0">
                                          <p:val>
                                            <p:strVal val="0-#ppt_w/2"/>
                                          </p:val>
                                        </p:tav>
                                        <p:tav tm="100000">
                                          <p:val>
                                            <p:strVal val="#ppt_x"/>
                                          </p:val>
                                        </p:tav>
                                      </p:tavLst>
                                    </p:anim>
                                    <p:anim calcmode="lin" valueType="num">
                                      <p:cBhvr additive="base">
                                        <p:cTn id="59"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8703"/>
                                        </p:tgtEl>
                                        <p:attrNameLst>
                                          <p:attrName>style.visibility</p:attrName>
                                        </p:attrNameLst>
                                      </p:cBhvr>
                                      <p:to>
                                        <p:strVal val="visible"/>
                                      </p:to>
                                    </p:set>
                                    <p:animEffect transition="in" filter="blinds(horizontal)">
                                      <p:cBhvr>
                                        <p:cTn id="64" dur="500"/>
                                        <p:tgtEl>
                                          <p:spTgt spid="2870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left)">
                                      <p:cBhvr>
                                        <p:cTn id="6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7" grpId="0" animBg="1"/>
      <p:bldP spid="28688"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fld id="{7763E30B-6FB2-4288-814C-6B4766746C9F}" type="datetime1">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43" name="灯片编号占位符 4"/>
          <p:cNvSpPr txBox="1">
            <a:spLocks noGrp="1"/>
          </p:cNvSpPr>
          <p:nvPr>
            <p:ph type="sldNum" sz="quarter" idx="12"/>
          </p:nvPr>
        </p:nvSpPr>
        <p:spPr>
          <a:xfrm>
            <a:off x="7113588" y="6381750"/>
            <a:ext cx="2311400" cy="476250"/>
          </a:xfrm>
        </p:spPr>
        <p:txBody>
          <a:bodyPr/>
          <a:p>
            <a:pPr marL="0" indent="0" algn="r">
              <a:spcBef>
                <a:spcPct val="0"/>
              </a:spcBef>
              <a:buNone/>
            </a:pPr>
            <a:fld id="{9A0DB2DC-4C9A-4742-B13C-FB6460FD3503}" type="slidenum">
              <a:rPr lang="zh-CN" altLang="en-US" sz="1400" dirty="0"/>
            </a:fld>
            <a:endParaRPr lang="zh-CN" altLang="en-US" sz="1400" dirty="0"/>
          </a:p>
        </p:txBody>
      </p:sp>
      <p:sp>
        <p:nvSpPr>
          <p:cNvPr id="6" name="矩形 5"/>
          <p:cNvSpPr/>
          <p:nvPr/>
        </p:nvSpPr>
        <p:spPr>
          <a:xfrm>
            <a:off x="0" y="188913"/>
            <a:ext cx="7929563" cy="476250"/>
          </a:xfrm>
          <a:prstGeom prst="rect">
            <a:avLst/>
          </a:prstGeom>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标准状态下，</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1mol</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气体的体积  </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93186" name="Object 2"/>
          <p:cNvGraphicFramePr>
            <a:graphicFrameLocks noChangeAspect="1"/>
          </p:cNvGraphicFramePr>
          <p:nvPr/>
        </p:nvGraphicFramePr>
        <p:xfrm>
          <a:off x="3309938" y="785813"/>
          <a:ext cx="3057525" cy="530225"/>
        </p:xfrm>
        <a:graphic>
          <a:graphicData uri="http://schemas.openxmlformats.org/presentationml/2006/ole">
            <mc:AlternateContent xmlns:mc="http://schemas.openxmlformats.org/markup-compatibility/2006">
              <mc:Choice xmlns:v="urn:schemas-microsoft-com:vml" Requires="v">
                <p:oleObj spid="_x0000_s3206" name="" r:id="rId1" imgW="1078865" imgH="203200" progId="Equations">
                  <p:embed/>
                </p:oleObj>
              </mc:Choice>
              <mc:Fallback>
                <p:oleObj name="" r:id="rId1" imgW="1078865" imgH="203200" progId="Equations">
                  <p:embed/>
                  <p:pic>
                    <p:nvPicPr>
                      <p:cNvPr id="0" name="图片 3205"/>
                      <p:cNvPicPr/>
                      <p:nvPr/>
                    </p:nvPicPr>
                    <p:blipFill>
                      <a:blip r:embed="rId2"/>
                      <a:stretch>
                        <a:fillRect/>
                      </a:stretch>
                    </p:blipFill>
                    <p:spPr>
                      <a:xfrm>
                        <a:off x="3309938" y="785813"/>
                        <a:ext cx="3057525" cy="530225"/>
                      </a:xfrm>
                      <a:prstGeom prst="rect">
                        <a:avLst/>
                      </a:prstGeom>
                      <a:solidFill>
                        <a:srgbClr val="99FFCC"/>
                      </a:solidFill>
                      <a:ln w="38100">
                        <a:noFill/>
                        <a:miter/>
                      </a:ln>
                    </p:spPr>
                  </p:pic>
                </p:oleObj>
              </mc:Fallback>
            </mc:AlternateContent>
          </a:graphicData>
        </a:graphic>
      </p:graphicFrame>
      <p:sp>
        <p:nvSpPr>
          <p:cNvPr id="10" name="矩形 9"/>
          <p:cNvSpPr/>
          <p:nvPr/>
        </p:nvSpPr>
        <p:spPr>
          <a:xfrm>
            <a:off x="381000" y="1571625"/>
            <a:ext cx="9215438" cy="476250"/>
          </a:xfrm>
          <a:prstGeom prst="rect">
            <a:avLst/>
          </a:prstGeom>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b</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仅为</a:t>
            </a:r>
            <a:r>
              <a:rPr kumimoji="0" lang="el-GR"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υ</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的万分之四，可以忽略</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93189" name="Object 5"/>
          <p:cNvGraphicFramePr>
            <a:graphicFrameLocks noChangeAspect="1"/>
          </p:cNvGraphicFramePr>
          <p:nvPr/>
        </p:nvGraphicFramePr>
        <p:xfrm>
          <a:off x="3263900" y="2178050"/>
          <a:ext cx="3057525" cy="530225"/>
        </p:xfrm>
        <a:graphic>
          <a:graphicData uri="http://schemas.openxmlformats.org/presentationml/2006/ole">
            <mc:AlternateContent xmlns:mc="http://schemas.openxmlformats.org/markup-compatibility/2006">
              <mc:Choice xmlns:v="urn:schemas-microsoft-com:vml" Requires="v">
                <p:oleObj spid="_x0000_s3214" name="" r:id="rId3" imgW="1078865" imgH="203200" progId="Equations">
                  <p:embed/>
                </p:oleObj>
              </mc:Choice>
              <mc:Fallback>
                <p:oleObj name="" r:id="rId3" imgW="1078865" imgH="203200" progId="Equations">
                  <p:embed/>
                  <p:pic>
                    <p:nvPicPr>
                      <p:cNvPr id="0" name="图片 3213"/>
                      <p:cNvPicPr/>
                      <p:nvPr/>
                    </p:nvPicPr>
                    <p:blipFill>
                      <a:blip r:embed="rId4"/>
                      <a:stretch>
                        <a:fillRect/>
                      </a:stretch>
                    </p:blipFill>
                    <p:spPr>
                      <a:xfrm>
                        <a:off x="3263900" y="2178050"/>
                        <a:ext cx="3057525" cy="530225"/>
                      </a:xfrm>
                      <a:prstGeom prst="rect">
                        <a:avLst/>
                      </a:prstGeom>
                      <a:solidFill>
                        <a:srgbClr val="99FFCC"/>
                      </a:solidFill>
                      <a:ln w="38100">
                        <a:noFill/>
                        <a:miter/>
                      </a:ln>
                    </p:spPr>
                  </p:pic>
                </p:oleObj>
              </mc:Fallback>
            </mc:AlternateContent>
          </a:graphicData>
        </a:graphic>
      </p:graphicFrame>
      <p:sp>
        <p:nvSpPr>
          <p:cNvPr id="12" name="矩形 11"/>
          <p:cNvSpPr/>
          <p:nvPr/>
        </p:nvSpPr>
        <p:spPr>
          <a:xfrm>
            <a:off x="381000" y="2857500"/>
            <a:ext cx="9215438" cy="476250"/>
          </a:xfrm>
          <a:prstGeom prst="rect">
            <a:avLst/>
          </a:prstGeom>
        </p:spPr>
        <p:txBody>
          <a:bodyPr>
            <a:spAutoFit/>
          </a:body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800" b="1" i="1"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b</a:t>
            </a:r>
            <a:r>
              <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不能忽略</a:t>
            </a:r>
            <a:endParaRPr kumimoji="0" lang="zh-CN" alt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13" name="Object 6"/>
          <p:cNvGraphicFramePr>
            <a:graphicFrameLocks noChangeAspect="1"/>
          </p:cNvGraphicFramePr>
          <p:nvPr/>
        </p:nvGraphicFramePr>
        <p:xfrm>
          <a:off x="3657600" y="5589588"/>
          <a:ext cx="1995488" cy="390525"/>
        </p:xfrm>
        <a:graphic>
          <a:graphicData uri="http://schemas.openxmlformats.org/presentationml/2006/ole">
            <mc:AlternateContent xmlns:mc="http://schemas.openxmlformats.org/markup-compatibility/2006">
              <mc:Choice xmlns:v="urn:schemas-microsoft-com:vml" Requires="v">
                <p:oleObj spid="_x0000_s3213" name="" r:id="rId5" imgW="1900555" imgH="358775" progId="Equations">
                  <p:embed/>
                </p:oleObj>
              </mc:Choice>
              <mc:Fallback>
                <p:oleObj name="" r:id="rId5" imgW="1900555" imgH="358775" progId="Equations">
                  <p:embed/>
                  <p:pic>
                    <p:nvPicPr>
                      <p:cNvPr id="0" name="图片 3212"/>
                      <p:cNvPicPr/>
                      <p:nvPr/>
                    </p:nvPicPr>
                    <p:blipFill>
                      <a:blip r:embed="rId6">
                        <a:clrChange>
                          <a:clrFrom>
                            <a:srgbClr val="000000"/>
                          </a:clrFrom>
                          <a:clrTo>
                            <a:srgbClr val="000000"/>
                          </a:clrTo>
                        </a:clrChange>
                      </a:blip>
                      <a:stretch>
                        <a:fillRect/>
                      </a:stretch>
                    </p:blipFill>
                    <p:spPr>
                      <a:xfrm>
                        <a:off x="3657600" y="5589588"/>
                        <a:ext cx="1995488" cy="390525"/>
                      </a:xfrm>
                      <a:prstGeom prst="rect">
                        <a:avLst/>
                      </a:prstGeom>
                      <a:noFill/>
                      <a:ln w="38100">
                        <a:noFill/>
                        <a:miter/>
                      </a:ln>
                    </p:spPr>
                  </p:pic>
                </p:oleObj>
              </mc:Fallback>
            </mc:AlternateContent>
          </a:graphicData>
        </a:graphic>
      </p:graphicFrame>
      <p:graphicFrame>
        <p:nvGraphicFramePr>
          <p:cNvPr id="14" name="Object 7"/>
          <p:cNvGraphicFramePr>
            <a:graphicFrameLocks noChangeAspect="1"/>
          </p:cNvGraphicFramePr>
          <p:nvPr/>
        </p:nvGraphicFramePr>
        <p:xfrm>
          <a:off x="4232275" y="4292600"/>
          <a:ext cx="1300163" cy="377825"/>
        </p:xfrm>
        <a:graphic>
          <a:graphicData uri="http://schemas.openxmlformats.org/presentationml/2006/ole">
            <mc:AlternateContent xmlns:mc="http://schemas.openxmlformats.org/markup-compatibility/2006">
              <mc:Choice xmlns:v="urn:schemas-microsoft-com:vml" Requires="v">
                <p:oleObj spid="_x0000_s3203" name="" r:id="rId7" imgW="1236980" imgH="349885" progId="Equations">
                  <p:embed/>
                </p:oleObj>
              </mc:Choice>
              <mc:Fallback>
                <p:oleObj name="" r:id="rId7" imgW="1236980" imgH="349885" progId="Equations">
                  <p:embed/>
                  <p:pic>
                    <p:nvPicPr>
                      <p:cNvPr id="0" name="图片 3202"/>
                      <p:cNvPicPr/>
                      <p:nvPr/>
                    </p:nvPicPr>
                    <p:blipFill>
                      <a:blip r:embed="rId8"/>
                      <a:stretch>
                        <a:fillRect/>
                      </a:stretch>
                    </p:blipFill>
                    <p:spPr>
                      <a:xfrm>
                        <a:off x="4232275" y="4292600"/>
                        <a:ext cx="1300163" cy="377825"/>
                      </a:xfrm>
                      <a:prstGeom prst="rect">
                        <a:avLst/>
                      </a:prstGeom>
                      <a:noFill/>
                      <a:ln w="38100">
                        <a:noFill/>
                        <a:miter/>
                      </a:ln>
                    </p:spPr>
                  </p:pic>
                </p:oleObj>
              </mc:Fallback>
            </mc:AlternateContent>
          </a:graphicData>
        </a:graphic>
      </p:graphicFrame>
      <p:sp>
        <p:nvSpPr>
          <p:cNvPr id="15" name="Rectangle 7"/>
          <p:cNvSpPr>
            <a:spLocks noChangeArrowheads="1"/>
          </p:cNvSpPr>
          <p:nvPr/>
        </p:nvSpPr>
        <p:spPr bwMode="auto">
          <a:xfrm>
            <a:off x="733425" y="3478213"/>
            <a:ext cx="4668838" cy="519113"/>
          </a:xfrm>
          <a:prstGeom prst="rect">
            <a:avLst/>
          </a:prstGeom>
          <a:noFill/>
          <a:ln w="9525">
            <a:noFill/>
            <a:miter lim="800000"/>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mj-ea"/>
                <a:cs typeface="Times New Roman" panose="02020603050405020304" pitchFamily="18" charset="0"/>
              </a:rPr>
              <a:t>1mol </a:t>
            </a:r>
            <a:r>
              <a:rPr kumimoji="0" lang="zh-CN" altLang="en-US" sz="2800" b="1" i="0" u="none" strike="noStrike" kern="1200" cap="none" spc="0" normalizeH="0" baseline="0" noProof="0" dirty="0">
                <a:ln>
                  <a:noFill/>
                </a:ln>
                <a:solidFill>
                  <a:srgbClr val="000099"/>
                </a:solidFill>
                <a:effectLst/>
                <a:uLnTx/>
                <a:uFillTx/>
                <a:latin typeface="Times New Roman" panose="02020603050405020304" pitchFamily="18" charset="0"/>
                <a:ea typeface="+mj-ea"/>
                <a:cs typeface="Times New Roman" panose="02020603050405020304" pitchFamily="18" charset="0"/>
              </a:rPr>
              <a:t>理想气体的状态方程为 </a:t>
            </a:r>
            <a:endParaRPr kumimoji="0" lang="zh-CN" altLang="en-US" sz="2800" b="1" i="0" u="none" strike="noStrike" kern="1200" cap="none" spc="0" normalizeH="0" baseline="0" noProof="0" dirty="0">
              <a:ln>
                <a:noFill/>
              </a:ln>
              <a:solidFill>
                <a:srgbClr val="000099"/>
              </a:solidFill>
              <a:effectLst/>
              <a:uLnTx/>
              <a:uFillTx/>
              <a:latin typeface="Times New Roman" panose="02020603050405020304" pitchFamily="18" charset="0"/>
              <a:ea typeface="+mj-ea"/>
              <a:cs typeface="Times New Roman" panose="02020603050405020304" pitchFamily="18" charset="0"/>
            </a:endParaRPr>
          </a:p>
        </p:txBody>
      </p:sp>
      <p:sp>
        <p:nvSpPr>
          <p:cNvPr id="16" name="Text Box 4"/>
          <p:cNvSpPr txBox="1">
            <a:spLocks noChangeArrowheads="1"/>
          </p:cNvSpPr>
          <p:nvPr/>
        </p:nvSpPr>
        <p:spPr bwMode="auto">
          <a:xfrm>
            <a:off x="719138" y="4608513"/>
            <a:ext cx="8029575" cy="625475"/>
          </a:xfrm>
          <a:prstGeom prst="rect">
            <a:avLst/>
          </a:prstGeom>
          <a:noFill/>
          <a:ln w="9525">
            <a:noFill/>
            <a:miter lim="800000"/>
          </a:ln>
          <a:effectLst/>
        </p:spPr>
        <p:txBody>
          <a:bodyPr>
            <a:spAutoFit/>
          </a:bodyPr>
          <a:lstStyle/>
          <a:p>
            <a:pPr marR="0" defTabSz="914400" eaLnBrk="1" hangingPunct="1">
              <a:lnSpc>
                <a:spcPct val="125000"/>
              </a:lnSpc>
              <a:buClrTx/>
              <a:buSzTx/>
              <a:buFontTx/>
              <a:defRPr/>
            </a:pPr>
            <a:r>
              <a:rPr kumimoji="0" lang="zh-CN" altLang="en-US" kern="1200" cap="none" spc="0" normalizeH="0" baseline="0" noProof="0" dirty="0">
                <a:solidFill>
                  <a:srgbClr val="000099"/>
                </a:solidFill>
                <a:latin typeface="Times New Roman" panose="02020603050405020304" pitchFamily="18" charset="0"/>
                <a:ea typeface="+mj-ea"/>
                <a:cs typeface="Times New Roman" panose="02020603050405020304" pitchFamily="18" charset="0"/>
              </a:rPr>
              <a:t>考虑气体分子本身有大小，将上式修改为</a:t>
            </a:r>
            <a:endParaRPr kumimoji="0" lang="zh-CN" altLang="en-US" kern="1200" cap="none" spc="0" normalizeH="0" baseline="0" noProof="0" dirty="0">
              <a:solidFill>
                <a:srgbClr val="000099"/>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93186"/>
                                        </p:tgtEl>
                                        <p:attrNameLst>
                                          <p:attrName>style.visibility</p:attrName>
                                        </p:attrNameLst>
                                      </p:cBhvr>
                                      <p:to>
                                        <p:strVal val="visible"/>
                                      </p:to>
                                    </p:set>
                                    <p:anim calcmode="lin" valueType="num">
                                      <p:cBhvr additive="base">
                                        <p:cTn id="12" dur="500" fill="hold"/>
                                        <p:tgtEl>
                                          <p:spTgt spid="93186"/>
                                        </p:tgtEl>
                                        <p:attrNameLst>
                                          <p:attrName>ppt_x</p:attrName>
                                        </p:attrNameLst>
                                      </p:cBhvr>
                                      <p:tavLst>
                                        <p:tav tm="0">
                                          <p:val>
                                            <p:strVal val="0-#ppt_w/2"/>
                                          </p:val>
                                        </p:tav>
                                        <p:tav tm="100000">
                                          <p:val>
                                            <p:strVal val="#ppt_x"/>
                                          </p:val>
                                        </p:tav>
                                      </p:tavLst>
                                    </p:anim>
                                    <p:anim calcmode="lin" valueType="num">
                                      <p:cBhvr additive="base">
                                        <p:cTn id="13" dur="500" fill="hold"/>
                                        <p:tgtEl>
                                          <p:spTgt spid="9318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linds(horizont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93189"/>
                                        </p:tgtEl>
                                        <p:attrNameLst>
                                          <p:attrName>style.visibility</p:attrName>
                                        </p:attrNameLst>
                                      </p:cBhvr>
                                      <p:to>
                                        <p:strVal val="visible"/>
                                      </p:to>
                                    </p:set>
                                    <p:anim calcmode="lin" valueType="num">
                                      <p:cBhvr additive="base">
                                        <p:cTn id="23" dur="500" fill="hold"/>
                                        <p:tgtEl>
                                          <p:spTgt spid="93189"/>
                                        </p:tgtEl>
                                        <p:attrNameLst>
                                          <p:attrName>ppt_x</p:attrName>
                                        </p:attrNameLst>
                                      </p:cBhvr>
                                      <p:tavLst>
                                        <p:tav tm="0">
                                          <p:val>
                                            <p:strVal val="0-#ppt_w/2"/>
                                          </p:val>
                                        </p:tav>
                                        <p:tav tm="100000">
                                          <p:val>
                                            <p:strVal val="#ppt_x"/>
                                          </p:val>
                                        </p:tav>
                                      </p:tavLst>
                                    </p:anim>
                                    <p:anim calcmode="lin" valueType="num">
                                      <p:cBhvr additive="base">
                                        <p:cTn id="24" dur="500" fill="hold"/>
                                        <p:tgtEl>
                                          <p:spTgt spid="9318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blinds(horizontal)">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left)">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left)">
                                      <p:cBhvr>
                                        <p:cTn id="4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5"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fld id="{7763E30B-6FB2-4288-814C-6B4766746C9F}" type="datetime1">
              <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Rectangle 4"/>
          <p:cNvSpPr/>
          <p:nvPr/>
        </p:nvSpPr>
        <p:spPr>
          <a:xfrm>
            <a:off x="5961063" y="3429000"/>
            <a:ext cx="3446462" cy="2438400"/>
          </a:xfrm>
          <a:prstGeom prst="rect">
            <a:avLst/>
          </a:prstGeom>
          <a:solidFill>
            <a:srgbClr val="C0C0C0"/>
          </a:solidFill>
          <a:ln w="57150" cap="flat" cmpd="sng">
            <a:solidFill>
              <a:schemeClr val="folHlink"/>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dirty="0">
              <a:solidFill>
                <a:schemeClr val="hlink"/>
              </a:solidFill>
              <a:ea typeface="华文细黑" panose="02010600040101010101" pitchFamily="2" charset="-122"/>
            </a:endParaRPr>
          </a:p>
        </p:txBody>
      </p:sp>
      <p:sp>
        <p:nvSpPr>
          <p:cNvPr id="7" name="Oval 5"/>
          <p:cNvSpPr/>
          <p:nvPr/>
        </p:nvSpPr>
        <p:spPr>
          <a:xfrm>
            <a:off x="6527800" y="4038600"/>
            <a:ext cx="914400" cy="914400"/>
          </a:xfrm>
          <a:prstGeom prst="ellipse">
            <a:avLst/>
          </a:prstGeom>
          <a:solidFill>
            <a:srgbClr val="808080"/>
          </a:solidFill>
          <a:ln w="28575" cap="flat" cmpd="sng">
            <a:solidFill>
              <a:srgbClr val="FFCC66"/>
            </a:solid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dirty="0">
              <a:solidFill>
                <a:schemeClr val="hlink"/>
              </a:solidFill>
              <a:ea typeface="华文细黑" panose="02010600040101010101" pitchFamily="2" charset="-122"/>
            </a:endParaRPr>
          </a:p>
        </p:txBody>
      </p:sp>
      <p:grpSp>
        <p:nvGrpSpPr>
          <p:cNvPr id="2" name="Group 6"/>
          <p:cNvGrpSpPr/>
          <p:nvPr/>
        </p:nvGrpSpPr>
        <p:grpSpPr>
          <a:xfrm>
            <a:off x="6537325" y="4005263"/>
            <a:ext cx="914400" cy="914400"/>
            <a:chOff x="1920" y="1152"/>
            <a:chExt cx="576" cy="576"/>
          </a:xfrm>
        </p:grpSpPr>
        <p:sp>
          <p:nvSpPr>
            <p:cNvPr id="62496" name="Line 7"/>
            <p:cNvSpPr/>
            <p:nvPr/>
          </p:nvSpPr>
          <p:spPr>
            <a:xfrm rot="972020">
              <a:off x="1920" y="1344"/>
              <a:ext cx="576" cy="192"/>
            </a:xfrm>
            <a:prstGeom prst="line">
              <a:avLst/>
            </a:prstGeom>
            <a:ln w="28575" cap="flat" cmpd="sng">
              <a:solidFill>
                <a:srgbClr val="00FF00"/>
              </a:solidFill>
              <a:prstDash val="solid"/>
              <a:headEnd type="triangle" w="med" len="med"/>
              <a:tailEnd type="triangle" w="med" len="med"/>
            </a:ln>
          </p:spPr>
        </p:sp>
        <p:sp>
          <p:nvSpPr>
            <p:cNvPr id="62497" name="Line 8"/>
            <p:cNvSpPr/>
            <p:nvPr/>
          </p:nvSpPr>
          <p:spPr>
            <a:xfrm rot="-1664510">
              <a:off x="1920" y="1344"/>
              <a:ext cx="576" cy="192"/>
            </a:xfrm>
            <a:prstGeom prst="line">
              <a:avLst/>
            </a:prstGeom>
            <a:ln w="28575" cap="flat" cmpd="sng">
              <a:solidFill>
                <a:srgbClr val="00FF00"/>
              </a:solidFill>
              <a:prstDash val="solid"/>
              <a:headEnd type="triangle" w="med" len="med"/>
              <a:tailEnd type="triangle" w="med" len="med"/>
            </a:ln>
          </p:spPr>
        </p:sp>
        <p:sp>
          <p:nvSpPr>
            <p:cNvPr id="62498" name="Line 9"/>
            <p:cNvSpPr/>
            <p:nvPr/>
          </p:nvSpPr>
          <p:spPr>
            <a:xfrm rot="-4330472">
              <a:off x="1920" y="1344"/>
              <a:ext cx="576" cy="192"/>
            </a:xfrm>
            <a:prstGeom prst="line">
              <a:avLst/>
            </a:prstGeom>
            <a:ln w="28575" cap="flat" cmpd="sng">
              <a:solidFill>
                <a:srgbClr val="00FF00"/>
              </a:solidFill>
              <a:prstDash val="solid"/>
              <a:headEnd type="triangle" w="med" len="med"/>
              <a:tailEnd type="triangle" w="med" len="med"/>
            </a:ln>
          </p:spPr>
        </p:sp>
        <p:sp>
          <p:nvSpPr>
            <p:cNvPr id="62499" name="Line 10"/>
            <p:cNvSpPr/>
            <p:nvPr/>
          </p:nvSpPr>
          <p:spPr>
            <a:xfrm rot="-6897682">
              <a:off x="1920" y="1344"/>
              <a:ext cx="576" cy="192"/>
            </a:xfrm>
            <a:prstGeom prst="line">
              <a:avLst/>
            </a:prstGeom>
            <a:ln w="28575" cap="flat" cmpd="sng">
              <a:solidFill>
                <a:srgbClr val="00FF00"/>
              </a:solidFill>
              <a:prstDash val="solid"/>
              <a:headEnd type="triangle" w="med" len="med"/>
              <a:tailEnd type="triangle" w="med" len="med"/>
            </a:ln>
          </p:spPr>
        </p:sp>
      </p:grpSp>
      <p:graphicFrame>
        <p:nvGraphicFramePr>
          <p:cNvPr id="13" name="Object 2"/>
          <p:cNvGraphicFramePr>
            <a:graphicFrameLocks noChangeAspect="1"/>
          </p:cNvGraphicFramePr>
          <p:nvPr/>
        </p:nvGraphicFramePr>
        <p:xfrm>
          <a:off x="6865938" y="4352925"/>
          <a:ext cx="285750" cy="285750"/>
        </p:xfrm>
        <a:graphic>
          <a:graphicData uri="http://schemas.openxmlformats.org/presentationml/2006/ole">
            <mc:AlternateContent xmlns:mc="http://schemas.openxmlformats.org/markup-compatibility/2006">
              <mc:Choice xmlns:v="urn:schemas-microsoft-com:vml" Requires="v">
                <p:oleObj spid="_x0000_s3215" name="" r:id="rId1" imgW="98425" imgH="98425" progId="Equations">
                  <p:embed/>
                </p:oleObj>
              </mc:Choice>
              <mc:Fallback>
                <p:oleObj name="" r:id="rId1" imgW="98425" imgH="98425" progId="Equations">
                  <p:embed/>
                  <p:pic>
                    <p:nvPicPr>
                      <p:cNvPr id="0" name="图片 3214"/>
                      <p:cNvPicPr/>
                      <p:nvPr/>
                    </p:nvPicPr>
                    <p:blipFill>
                      <a:blip r:embed="rId2">
                        <a:clrChange>
                          <a:clrFrom>
                            <a:srgbClr val="000000"/>
                          </a:clrFrom>
                          <a:clrTo>
                            <a:srgbClr val="006699"/>
                          </a:clrTo>
                        </a:clrChange>
                      </a:blip>
                      <a:stretch>
                        <a:fillRect/>
                      </a:stretch>
                    </p:blipFill>
                    <p:spPr>
                      <a:xfrm>
                        <a:off x="6865938" y="4352925"/>
                        <a:ext cx="285750" cy="285750"/>
                      </a:xfrm>
                      <a:prstGeom prst="rect">
                        <a:avLst/>
                      </a:prstGeom>
                      <a:noFill/>
                      <a:ln w="38100">
                        <a:noFill/>
                        <a:miter/>
                      </a:ln>
                    </p:spPr>
                  </p:pic>
                </p:oleObj>
              </mc:Fallback>
            </mc:AlternateContent>
          </a:graphicData>
        </a:graphic>
      </p:graphicFrame>
      <p:graphicFrame>
        <p:nvGraphicFramePr>
          <p:cNvPr id="14" name="Object 3"/>
          <p:cNvGraphicFramePr>
            <a:graphicFrameLocks noChangeAspect="1"/>
          </p:cNvGraphicFramePr>
          <p:nvPr/>
        </p:nvGraphicFramePr>
        <p:xfrm>
          <a:off x="7185025" y="3716338"/>
          <a:ext cx="273050" cy="333375"/>
        </p:xfrm>
        <a:graphic>
          <a:graphicData uri="http://schemas.openxmlformats.org/presentationml/2006/ole">
            <mc:AlternateContent xmlns:mc="http://schemas.openxmlformats.org/markup-compatibility/2006">
              <mc:Choice xmlns:v="urn:schemas-microsoft-com:vml" Requires="v">
                <p:oleObj spid="_x0000_s3216" name="" r:id="rId3" imgW="98425" imgH="125730" progId="Equations">
                  <p:embed/>
                </p:oleObj>
              </mc:Choice>
              <mc:Fallback>
                <p:oleObj name="" r:id="rId3" imgW="98425" imgH="125730" progId="Equations">
                  <p:embed/>
                  <p:pic>
                    <p:nvPicPr>
                      <p:cNvPr id="0" name="图片 3215"/>
                      <p:cNvPicPr/>
                      <p:nvPr/>
                    </p:nvPicPr>
                    <p:blipFill>
                      <a:blip r:embed="rId4"/>
                      <a:stretch>
                        <a:fillRect/>
                      </a:stretch>
                    </p:blipFill>
                    <p:spPr>
                      <a:xfrm>
                        <a:off x="7185025" y="3716338"/>
                        <a:ext cx="273050" cy="333375"/>
                      </a:xfrm>
                      <a:prstGeom prst="rect">
                        <a:avLst/>
                      </a:prstGeom>
                      <a:noFill/>
                      <a:ln w="38100">
                        <a:noFill/>
                        <a:miter/>
                      </a:ln>
                    </p:spPr>
                  </p:pic>
                </p:oleObj>
              </mc:Fallback>
            </mc:AlternateContent>
          </a:graphicData>
        </a:graphic>
      </p:graphicFrame>
      <p:grpSp>
        <p:nvGrpSpPr>
          <p:cNvPr id="3" name="Group 14"/>
          <p:cNvGrpSpPr/>
          <p:nvPr/>
        </p:nvGrpSpPr>
        <p:grpSpPr>
          <a:xfrm>
            <a:off x="7608888" y="4000500"/>
            <a:ext cx="1676400" cy="485775"/>
            <a:chOff x="4176" y="1008"/>
            <a:chExt cx="1056" cy="306"/>
          </a:xfrm>
        </p:grpSpPr>
        <p:sp>
          <p:nvSpPr>
            <p:cNvPr id="62494" name="Line 15"/>
            <p:cNvSpPr/>
            <p:nvPr/>
          </p:nvSpPr>
          <p:spPr>
            <a:xfrm>
              <a:off x="4464" y="1167"/>
              <a:ext cx="768" cy="0"/>
            </a:xfrm>
            <a:prstGeom prst="line">
              <a:avLst/>
            </a:prstGeom>
            <a:ln w="76200" cap="flat" cmpd="sng">
              <a:solidFill>
                <a:srgbClr val="FF3300"/>
              </a:solidFill>
              <a:prstDash val="solid"/>
              <a:headEnd type="triangle" w="med" len="med"/>
              <a:tailEnd type="none" w="med" len="med"/>
            </a:ln>
          </p:spPr>
        </p:sp>
        <p:graphicFrame>
          <p:nvGraphicFramePr>
            <p:cNvPr id="62495" name="Object 4"/>
            <p:cNvGraphicFramePr>
              <a:graphicFrameLocks noChangeAspect="1"/>
            </p:cNvGraphicFramePr>
            <p:nvPr/>
          </p:nvGraphicFramePr>
          <p:xfrm>
            <a:off x="4176" y="1008"/>
            <a:ext cx="249" cy="306"/>
          </p:xfrm>
          <a:graphic>
            <a:graphicData uri="http://schemas.openxmlformats.org/presentationml/2006/ole">
              <mc:AlternateContent xmlns:mc="http://schemas.openxmlformats.org/markup-compatibility/2006">
                <mc:Choice xmlns:v="urn:schemas-microsoft-com:vml" Requires="v">
                  <p:oleObj spid="_x0000_s3217" name="" r:id="rId5" imgW="143510" imgH="179070" progId="Equations">
                    <p:embed/>
                  </p:oleObj>
                </mc:Choice>
                <mc:Fallback>
                  <p:oleObj name="" r:id="rId5" imgW="143510" imgH="179070" progId="Equations">
                    <p:embed/>
                    <p:pic>
                      <p:nvPicPr>
                        <p:cNvPr id="0" name="图片 3216"/>
                        <p:cNvPicPr/>
                        <p:nvPr/>
                      </p:nvPicPr>
                      <p:blipFill>
                        <a:blip r:embed="rId6">
                          <a:clrChange>
                            <a:clrFrom>
                              <a:srgbClr val="000000"/>
                            </a:clrFrom>
                            <a:clrTo>
                              <a:srgbClr val="FF3300"/>
                            </a:clrTo>
                          </a:clrChange>
                        </a:blip>
                        <a:stretch>
                          <a:fillRect/>
                        </a:stretch>
                      </p:blipFill>
                      <p:spPr>
                        <a:xfrm>
                          <a:off x="4176" y="1008"/>
                          <a:ext cx="249" cy="306"/>
                        </a:xfrm>
                        <a:prstGeom prst="rect">
                          <a:avLst/>
                        </a:prstGeom>
                        <a:noFill/>
                        <a:ln w="38100">
                          <a:noFill/>
                          <a:miter/>
                        </a:ln>
                      </p:spPr>
                    </p:pic>
                  </p:oleObj>
                </mc:Fallback>
              </mc:AlternateContent>
            </a:graphicData>
          </a:graphic>
        </p:graphicFrame>
      </p:grpSp>
      <p:grpSp>
        <p:nvGrpSpPr>
          <p:cNvPr id="5" name="Group 18"/>
          <p:cNvGrpSpPr/>
          <p:nvPr/>
        </p:nvGrpSpPr>
        <p:grpSpPr>
          <a:xfrm>
            <a:off x="8899525" y="3848100"/>
            <a:ext cx="495300" cy="722313"/>
            <a:chOff x="2925" y="1200"/>
            <a:chExt cx="312" cy="455"/>
          </a:xfrm>
        </p:grpSpPr>
        <p:sp>
          <p:nvSpPr>
            <p:cNvPr id="62491" name="Line 19"/>
            <p:cNvSpPr/>
            <p:nvPr/>
          </p:nvSpPr>
          <p:spPr>
            <a:xfrm>
              <a:off x="3024" y="1200"/>
              <a:ext cx="192" cy="240"/>
            </a:xfrm>
            <a:prstGeom prst="line">
              <a:avLst/>
            </a:prstGeom>
            <a:ln w="28575" cap="flat" cmpd="sng">
              <a:solidFill>
                <a:srgbClr val="00FF00"/>
              </a:solidFill>
              <a:prstDash val="solid"/>
              <a:headEnd type="triangle" w="med" len="med"/>
              <a:tailEnd type="none" w="med" len="med"/>
            </a:ln>
          </p:spPr>
        </p:sp>
        <p:sp>
          <p:nvSpPr>
            <p:cNvPr id="62492" name="Line 20"/>
            <p:cNvSpPr/>
            <p:nvPr/>
          </p:nvSpPr>
          <p:spPr>
            <a:xfrm rot="-6017666">
              <a:off x="3021" y="1439"/>
              <a:ext cx="192" cy="240"/>
            </a:xfrm>
            <a:prstGeom prst="line">
              <a:avLst/>
            </a:prstGeom>
            <a:ln w="28575" cap="flat" cmpd="sng">
              <a:solidFill>
                <a:srgbClr val="00FF00"/>
              </a:solidFill>
              <a:prstDash val="solid"/>
              <a:headEnd type="triangle" w="med" len="med"/>
              <a:tailEnd type="none" w="med" len="med"/>
            </a:ln>
          </p:spPr>
        </p:sp>
        <p:sp>
          <p:nvSpPr>
            <p:cNvPr id="62493" name="Line 21"/>
            <p:cNvSpPr/>
            <p:nvPr/>
          </p:nvSpPr>
          <p:spPr>
            <a:xfrm rot="-3372103">
              <a:off x="2964" y="1314"/>
              <a:ext cx="171" cy="249"/>
            </a:xfrm>
            <a:prstGeom prst="line">
              <a:avLst/>
            </a:prstGeom>
            <a:ln w="28575" cap="flat" cmpd="sng">
              <a:solidFill>
                <a:srgbClr val="00FF00"/>
              </a:solidFill>
              <a:prstDash val="solid"/>
              <a:headEnd type="triangle" w="med" len="med"/>
              <a:tailEnd type="none" w="med" len="med"/>
            </a:ln>
          </p:spPr>
        </p:sp>
      </p:grpSp>
      <p:sp>
        <p:nvSpPr>
          <p:cNvPr id="22" name="Oval 22"/>
          <p:cNvSpPr/>
          <p:nvPr/>
        </p:nvSpPr>
        <p:spPr>
          <a:xfrm>
            <a:off x="8712200" y="4826000"/>
            <a:ext cx="914400" cy="914400"/>
          </a:xfrm>
          <a:prstGeom prst="ellipse">
            <a:avLst/>
          </a:prstGeom>
          <a:noFill/>
          <a:ln w="28575" cap="flat" cmpd="sng">
            <a:solidFill>
              <a:schemeClr val="tx1"/>
            </a:solid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dirty="0">
              <a:solidFill>
                <a:schemeClr val="hlink"/>
              </a:solidFill>
              <a:ea typeface="华文细黑" panose="02010600040101010101" pitchFamily="2" charset="-122"/>
            </a:endParaRPr>
          </a:p>
        </p:txBody>
      </p:sp>
      <p:sp>
        <p:nvSpPr>
          <p:cNvPr id="23" name="Line 23"/>
          <p:cNvSpPr/>
          <p:nvPr/>
        </p:nvSpPr>
        <p:spPr>
          <a:xfrm>
            <a:off x="8408988" y="5295900"/>
            <a:ext cx="762000" cy="0"/>
          </a:xfrm>
          <a:prstGeom prst="line">
            <a:avLst/>
          </a:prstGeom>
          <a:ln w="76200" cap="flat" cmpd="sng">
            <a:solidFill>
              <a:srgbClr val="FF3300"/>
            </a:solidFill>
            <a:prstDash val="solid"/>
            <a:headEnd type="triangle" w="med" len="med"/>
            <a:tailEnd type="none" w="med" len="med"/>
          </a:ln>
        </p:spPr>
      </p:sp>
      <p:graphicFrame>
        <p:nvGraphicFramePr>
          <p:cNvPr id="24" name="Object 5"/>
          <p:cNvGraphicFramePr>
            <a:graphicFrameLocks noChangeAspect="1"/>
          </p:cNvGraphicFramePr>
          <p:nvPr/>
        </p:nvGraphicFramePr>
        <p:xfrm>
          <a:off x="9201150" y="4076700"/>
          <a:ext cx="285750" cy="285750"/>
        </p:xfrm>
        <a:graphic>
          <a:graphicData uri="http://schemas.openxmlformats.org/presentationml/2006/ole">
            <mc:AlternateContent xmlns:mc="http://schemas.openxmlformats.org/markup-compatibility/2006">
              <mc:Choice xmlns:v="urn:schemas-microsoft-com:vml" Requires="v">
                <p:oleObj spid="_x0000_s3221" name="" r:id="rId7" imgW="98425" imgH="98425" progId="Equations">
                  <p:embed/>
                </p:oleObj>
              </mc:Choice>
              <mc:Fallback>
                <p:oleObj name="" r:id="rId7" imgW="98425" imgH="98425" progId="Equations">
                  <p:embed/>
                  <p:pic>
                    <p:nvPicPr>
                      <p:cNvPr id="0" name="图片 3220"/>
                      <p:cNvPicPr/>
                      <p:nvPr/>
                    </p:nvPicPr>
                    <p:blipFill>
                      <a:blip r:embed="rId8">
                        <a:clrChange>
                          <a:clrFrom>
                            <a:srgbClr val="000000"/>
                          </a:clrFrom>
                          <a:clrTo>
                            <a:srgbClr val="66FFFF"/>
                          </a:clrTo>
                        </a:clrChange>
                      </a:blip>
                      <a:stretch>
                        <a:fillRect/>
                      </a:stretch>
                    </p:blipFill>
                    <p:spPr>
                      <a:xfrm>
                        <a:off x="9201150" y="4076700"/>
                        <a:ext cx="285750" cy="285750"/>
                      </a:xfrm>
                      <a:prstGeom prst="rect">
                        <a:avLst/>
                      </a:prstGeom>
                      <a:noFill/>
                      <a:ln w="38100">
                        <a:noFill/>
                        <a:miter/>
                      </a:ln>
                    </p:spPr>
                  </p:pic>
                </p:oleObj>
              </mc:Fallback>
            </mc:AlternateContent>
          </a:graphicData>
        </a:graphic>
      </p:graphicFrame>
      <p:grpSp>
        <p:nvGrpSpPr>
          <p:cNvPr id="8" name="Group 25"/>
          <p:cNvGrpSpPr/>
          <p:nvPr/>
        </p:nvGrpSpPr>
        <p:grpSpPr>
          <a:xfrm>
            <a:off x="8913813" y="3500438"/>
            <a:ext cx="498475" cy="2819400"/>
            <a:chOff x="4966" y="672"/>
            <a:chExt cx="314" cy="1776"/>
          </a:xfrm>
        </p:grpSpPr>
        <p:sp>
          <p:nvSpPr>
            <p:cNvPr id="62485" name="Line 26"/>
            <p:cNvSpPr/>
            <p:nvPr/>
          </p:nvSpPr>
          <p:spPr>
            <a:xfrm>
              <a:off x="4968" y="672"/>
              <a:ext cx="0" cy="1536"/>
            </a:xfrm>
            <a:prstGeom prst="line">
              <a:avLst/>
            </a:prstGeom>
            <a:ln w="28575" cap="flat" cmpd="sng">
              <a:solidFill>
                <a:schemeClr val="tx1"/>
              </a:solidFill>
              <a:prstDash val="dash"/>
              <a:headEnd type="none" w="med" len="med"/>
              <a:tailEnd type="none" w="med" len="med"/>
            </a:ln>
          </p:spPr>
        </p:sp>
        <p:grpSp>
          <p:nvGrpSpPr>
            <p:cNvPr id="62486" name="Group 27"/>
            <p:cNvGrpSpPr/>
            <p:nvPr/>
          </p:nvGrpSpPr>
          <p:grpSpPr>
            <a:xfrm>
              <a:off x="4966" y="2199"/>
              <a:ext cx="314" cy="249"/>
              <a:chOff x="4966" y="2199"/>
              <a:chExt cx="314" cy="249"/>
            </a:xfrm>
          </p:grpSpPr>
          <p:sp>
            <p:nvSpPr>
              <p:cNvPr id="62487" name="Line 28"/>
              <p:cNvSpPr/>
              <p:nvPr/>
            </p:nvSpPr>
            <p:spPr>
              <a:xfrm>
                <a:off x="5280" y="2208"/>
                <a:ext cx="0" cy="240"/>
              </a:xfrm>
              <a:prstGeom prst="line">
                <a:avLst/>
              </a:prstGeom>
              <a:ln w="9525" cap="flat" cmpd="sng">
                <a:solidFill>
                  <a:schemeClr val="bg1"/>
                </a:solidFill>
                <a:prstDash val="solid"/>
                <a:headEnd type="none" w="med" len="med"/>
                <a:tailEnd type="none" w="med" len="med"/>
              </a:ln>
            </p:spPr>
          </p:sp>
          <p:sp>
            <p:nvSpPr>
              <p:cNvPr id="62488" name="Line 29"/>
              <p:cNvSpPr/>
              <p:nvPr/>
            </p:nvSpPr>
            <p:spPr>
              <a:xfrm>
                <a:off x="4968" y="2208"/>
                <a:ext cx="0" cy="240"/>
              </a:xfrm>
              <a:prstGeom prst="line">
                <a:avLst/>
              </a:prstGeom>
              <a:ln w="9525" cap="flat" cmpd="sng">
                <a:solidFill>
                  <a:schemeClr val="bg1"/>
                </a:solidFill>
                <a:prstDash val="solid"/>
                <a:headEnd type="none" w="med" len="med"/>
                <a:tailEnd type="none" w="med" len="med"/>
              </a:ln>
            </p:spPr>
          </p:sp>
          <p:sp>
            <p:nvSpPr>
              <p:cNvPr id="62489" name="Line 30"/>
              <p:cNvSpPr/>
              <p:nvPr/>
            </p:nvSpPr>
            <p:spPr>
              <a:xfrm>
                <a:off x="4966" y="2400"/>
                <a:ext cx="313" cy="0"/>
              </a:xfrm>
              <a:prstGeom prst="line">
                <a:avLst/>
              </a:prstGeom>
              <a:ln w="9525" cap="flat" cmpd="sng">
                <a:solidFill>
                  <a:schemeClr val="bg1"/>
                </a:solidFill>
                <a:prstDash val="solid"/>
                <a:headEnd type="triangle" w="med" len="med"/>
                <a:tailEnd type="triangle" w="med" len="med"/>
              </a:ln>
            </p:spPr>
          </p:sp>
          <p:graphicFrame>
            <p:nvGraphicFramePr>
              <p:cNvPr id="62490" name="Object 6"/>
              <p:cNvGraphicFramePr>
                <a:graphicFrameLocks noChangeAspect="1"/>
              </p:cNvGraphicFramePr>
              <p:nvPr/>
            </p:nvGraphicFramePr>
            <p:xfrm>
              <a:off x="5040" y="2199"/>
              <a:ext cx="172" cy="210"/>
            </p:xfrm>
            <a:graphic>
              <a:graphicData uri="http://schemas.openxmlformats.org/presentationml/2006/ole">
                <mc:AlternateContent xmlns:mc="http://schemas.openxmlformats.org/markup-compatibility/2006">
                  <mc:Choice xmlns:v="urn:schemas-microsoft-com:vml" Requires="v">
                    <p:oleObj spid="_x0000_s3218" name="" r:id="rId9" imgW="98425" imgH="125730" progId="Equations">
                      <p:embed/>
                    </p:oleObj>
                  </mc:Choice>
                  <mc:Fallback>
                    <p:oleObj name="" r:id="rId9" imgW="98425" imgH="125730" progId="Equations">
                      <p:embed/>
                      <p:pic>
                        <p:nvPicPr>
                          <p:cNvPr id="0" name="图片 3217"/>
                          <p:cNvPicPr/>
                          <p:nvPr/>
                        </p:nvPicPr>
                        <p:blipFill>
                          <a:blip r:embed="rId10"/>
                          <a:stretch>
                            <a:fillRect/>
                          </a:stretch>
                        </p:blipFill>
                        <p:spPr>
                          <a:xfrm>
                            <a:off x="5040" y="2199"/>
                            <a:ext cx="172" cy="210"/>
                          </a:xfrm>
                          <a:prstGeom prst="rect">
                            <a:avLst/>
                          </a:prstGeom>
                          <a:noFill/>
                          <a:ln w="38100">
                            <a:noFill/>
                            <a:miter/>
                          </a:ln>
                        </p:spPr>
                      </p:pic>
                    </p:oleObj>
                  </mc:Fallback>
                </mc:AlternateContent>
              </a:graphicData>
            </a:graphic>
          </p:graphicFrame>
        </p:grpSp>
      </p:grpSp>
      <p:graphicFrame>
        <p:nvGraphicFramePr>
          <p:cNvPr id="32" name="Object 7"/>
          <p:cNvGraphicFramePr>
            <a:graphicFrameLocks noChangeAspect="1"/>
          </p:cNvGraphicFramePr>
          <p:nvPr/>
        </p:nvGraphicFramePr>
        <p:xfrm>
          <a:off x="9056688" y="5157788"/>
          <a:ext cx="285750" cy="285750"/>
        </p:xfrm>
        <a:graphic>
          <a:graphicData uri="http://schemas.openxmlformats.org/presentationml/2006/ole">
            <mc:AlternateContent xmlns:mc="http://schemas.openxmlformats.org/markup-compatibility/2006">
              <mc:Choice xmlns:v="urn:schemas-microsoft-com:vml" Requires="v">
                <p:oleObj spid="_x0000_s3219" name="" r:id="rId11" imgW="98425" imgH="98425" progId="Equations">
                  <p:embed/>
                </p:oleObj>
              </mc:Choice>
              <mc:Fallback>
                <p:oleObj name="" r:id="rId11" imgW="98425" imgH="98425" progId="Equations">
                  <p:embed/>
                  <p:pic>
                    <p:nvPicPr>
                      <p:cNvPr id="0" name="图片 3218"/>
                      <p:cNvPicPr/>
                      <p:nvPr/>
                    </p:nvPicPr>
                    <p:blipFill>
                      <a:blip r:embed="rId12">
                        <a:clrChange>
                          <a:clrFrom>
                            <a:srgbClr val="000000"/>
                          </a:clrFrom>
                          <a:clrTo>
                            <a:srgbClr val="66FFFF"/>
                          </a:clrTo>
                        </a:clrChange>
                      </a:blip>
                      <a:stretch>
                        <a:fillRect/>
                      </a:stretch>
                    </p:blipFill>
                    <p:spPr>
                      <a:xfrm>
                        <a:off x="9056688" y="5157788"/>
                        <a:ext cx="285750" cy="285750"/>
                      </a:xfrm>
                      <a:prstGeom prst="rect">
                        <a:avLst/>
                      </a:prstGeom>
                      <a:noFill/>
                      <a:ln w="38100">
                        <a:noFill/>
                        <a:miter/>
                      </a:ln>
                    </p:spPr>
                  </p:pic>
                </p:oleObj>
              </mc:Fallback>
            </mc:AlternateContent>
          </a:graphicData>
        </a:graphic>
      </p:graphicFrame>
      <p:graphicFrame>
        <p:nvGraphicFramePr>
          <p:cNvPr id="33" name="Object 8"/>
          <p:cNvGraphicFramePr>
            <a:graphicFrameLocks noChangeAspect="1"/>
          </p:cNvGraphicFramePr>
          <p:nvPr/>
        </p:nvGraphicFramePr>
        <p:xfrm>
          <a:off x="7894638" y="4997450"/>
          <a:ext cx="395287" cy="485775"/>
        </p:xfrm>
        <a:graphic>
          <a:graphicData uri="http://schemas.openxmlformats.org/presentationml/2006/ole">
            <mc:AlternateContent xmlns:mc="http://schemas.openxmlformats.org/markup-compatibility/2006">
              <mc:Choice xmlns:v="urn:schemas-microsoft-com:vml" Requires="v">
                <p:oleObj spid="_x0000_s3220" name="" r:id="rId13" imgW="143510" imgH="179070" progId="Equations">
                  <p:embed/>
                </p:oleObj>
              </mc:Choice>
              <mc:Fallback>
                <p:oleObj name="" r:id="rId13" imgW="143510" imgH="179070" progId="Equations">
                  <p:embed/>
                  <p:pic>
                    <p:nvPicPr>
                      <p:cNvPr id="0" name="图片 3219"/>
                      <p:cNvPicPr/>
                      <p:nvPr/>
                    </p:nvPicPr>
                    <p:blipFill>
                      <a:blip r:embed="rId14">
                        <a:clrChange>
                          <a:clrFrom>
                            <a:srgbClr val="000000"/>
                          </a:clrFrom>
                          <a:clrTo>
                            <a:srgbClr val="FF3300"/>
                          </a:clrTo>
                        </a:clrChange>
                      </a:blip>
                      <a:stretch>
                        <a:fillRect/>
                      </a:stretch>
                    </p:blipFill>
                    <p:spPr>
                      <a:xfrm>
                        <a:off x="7894638" y="4997450"/>
                        <a:ext cx="395287" cy="485775"/>
                      </a:xfrm>
                      <a:prstGeom prst="rect">
                        <a:avLst/>
                      </a:prstGeom>
                      <a:noFill/>
                      <a:ln w="38100">
                        <a:noFill/>
                        <a:miter/>
                      </a:ln>
                    </p:spPr>
                  </p:pic>
                </p:oleObj>
              </mc:Fallback>
            </mc:AlternateContent>
          </a:graphicData>
        </a:graphic>
      </p:graphicFrame>
      <p:sp>
        <p:nvSpPr>
          <p:cNvPr id="34" name="Text Box 13"/>
          <p:cNvSpPr txBox="1">
            <a:spLocks noChangeArrowheads="1"/>
          </p:cNvSpPr>
          <p:nvPr/>
        </p:nvSpPr>
        <p:spPr bwMode="auto">
          <a:xfrm>
            <a:off x="1023938" y="2655888"/>
            <a:ext cx="4286250" cy="1114425"/>
          </a:xfrm>
          <a:prstGeom prst="rect">
            <a:avLst/>
          </a:prstGeom>
          <a:noFill/>
          <a:ln w="9525">
            <a:noFill/>
            <a:miter lim="800000"/>
          </a:ln>
          <a:effectLst/>
        </p:spPr>
        <p:txBody>
          <a:bodyPr>
            <a:spAutoFit/>
          </a:bodyPr>
          <a:lstStyle/>
          <a:p>
            <a:pPr marR="0" defTabSz="914400" eaLnBrk="1" hangingPunct="1">
              <a:lnSpc>
                <a:spcPct val="125000"/>
              </a:lnSpc>
              <a:buClrTx/>
              <a:buSzTx/>
              <a:buFontTx/>
              <a:defRPr/>
            </a:pPr>
            <a:r>
              <a:rPr kumimoji="0" lang="zh-CN" altLang="en-US" kern="1200" cap="none" spc="0" normalizeH="0" baseline="0" noProof="0" dirty="0">
                <a:solidFill>
                  <a:srgbClr val="000099"/>
                </a:solidFill>
                <a:latin typeface="+mj-ea"/>
                <a:ea typeface="+mj-ea"/>
                <a:cs typeface="+mn-cs"/>
              </a:rPr>
              <a:t>远离器壁的分子受其它分子的平均作用力</a:t>
            </a:r>
            <a:r>
              <a:rPr kumimoji="0" lang="zh-CN" altLang="en-US" kern="1200" cap="none" spc="0" normalizeH="0" baseline="0" noProof="0" dirty="0">
                <a:solidFill>
                  <a:schemeClr val="bg1"/>
                </a:solidFill>
                <a:latin typeface="Arial" panose="020B0604020202020204" pitchFamily="34" charset="0"/>
                <a:ea typeface="华文细黑" panose="02010600040101010101" pitchFamily="2" charset="-122"/>
                <a:cs typeface="+mn-cs"/>
              </a:rPr>
              <a:t> </a:t>
            </a:r>
            <a:r>
              <a:rPr kumimoji="0" lang="zh-CN" altLang="en-US" kern="1200" cap="none" spc="0" normalizeH="0" baseline="0" noProof="0" dirty="0">
                <a:solidFill>
                  <a:schemeClr val="accent2"/>
                </a:solidFill>
                <a:latin typeface="+mj-ea"/>
                <a:ea typeface="+mj-ea"/>
                <a:cs typeface="+mn-cs"/>
              </a:rPr>
              <a:t>为零</a:t>
            </a:r>
            <a:endParaRPr kumimoji="0" lang="zh-CN" altLang="en-US" kern="1200" cap="none" spc="0" normalizeH="0" baseline="0" noProof="0" dirty="0">
              <a:solidFill>
                <a:schemeClr val="accent2"/>
              </a:solidFill>
              <a:latin typeface="+mj-ea"/>
              <a:ea typeface="+mj-ea"/>
              <a:cs typeface="+mn-cs"/>
            </a:endParaRPr>
          </a:p>
        </p:txBody>
      </p:sp>
      <p:sp>
        <p:nvSpPr>
          <p:cNvPr id="35" name="Text Box 3"/>
          <p:cNvSpPr txBox="1">
            <a:spLocks noChangeArrowheads="1"/>
          </p:cNvSpPr>
          <p:nvPr/>
        </p:nvSpPr>
        <p:spPr bwMode="auto">
          <a:xfrm>
            <a:off x="666750" y="720725"/>
            <a:ext cx="9239250" cy="1692275"/>
          </a:xfrm>
          <a:prstGeom prst="rect">
            <a:avLst/>
          </a:prstGeom>
          <a:noFill/>
          <a:ln w="9525">
            <a:noFill/>
            <a:miter lim="800000"/>
          </a:ln>
          <a:effectLst/>
        </p:spPr>
        <p:txBody>
          <a:bodyPr>
            <a:spAutoFit/>
          </a:bodyPr>
          <a:lstStyle/>
          <a:p>
            <a:pPr marR="0" defTabSz="914400" eaLnBrk="1" hangingPunct="1">
              <a:lnSpc>
                <a:spcPct val="125000"/>
              </a:lnSpc>
              <a:buClrTx/>
              <a:buSzTx/>
              <a:buFontTx/>
              <a:defRPr/>
            </a:pPr>
            <a:r>
              <a:rPr kumimoji="0"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当分子间距离大于某一值 </a:t>
            </a:r>
            <a:r>
              <a:rPr kumimoji="0" lang="en-US" altLang="zh-CN"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s </a:t>
            </a:r>
            <a:r>
              <a:rPr kumimoji="0"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时，引力可忽略不计。该距离</a:t>
            </a:r>
            <a:r>
              <a:rPr kumimoji="0" lang="en-US" altLang="zh-CN"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s </a:t>
            </a:r>
            <a:r>
              <a:rPr kumimoji="0"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称为分子引力的有效作用距离；对每个分子来说对它有作用力的分子分布在一个半径为</a:t>
            </a:r>
            <a:r>
              <a:rPr kumimoji="0" lang="en-US" altLang="zh-CN"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s</a:t>
            </a:r>
            <a:r>
              <a:rPr kumimoji="0"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的球体内。</a:t>
            </a:r>
            <a:endParaRPr kumimoji="0"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endParaRPr>
          </a:p>
        </p:txBody>
      </p:sp>
      <p:sp>
        <p:nvSpPr>
          <p:cNvPr id="36" name="Text Box 32"/>
          <p:cNvSpPr txBox="1">
            <a:spLocks noChangeArrowheads="1"/>
          </p:cNvSpPr>
          <p:nvPr/>
        </p:nvSpPr>
        <p:spPr bwMode="auto">
          <a:xfrm>
            <a:off x="1023938" y="3941763"/>
            <a:ext cx="4500563" cy="2225675"/>
          </a:xfrm>
          <a:prstGeom prst="rect">
            <a:avLst/>
          </a:prstGeom>
          <a:noFill/>
          <a:ln w="9525">
            <a:noFill/>
            <a:miter lim="800000"/>
          </a:ln>
          <a:effectLst/>
        </p:spPr>
        <p:txBody>
          <a:bodyPr>
            <a:spAutoFit/>
          </a:bodyPr>
          <a:lstStyle/>
          <a:p>
            <a:pPr marR="0" defTabSz="914400" eaLnBrk="1" hangingPunct="1">
              <a:lnSpc>
                <a:spcPct val="125000"/>
              </a:lnSpc>
              <a:buClrTx/>
              <a:buSzTx/>
              <a:buFontTx/>
              <a:defRPr/>
            </a:pPr>
            <a:r>
              <a:rPr kumimoji="0" lang="zh-CN" altLang="en-US" kern="1200" cap="none" spc="0" normalizeH="0" baseline="0" noProof="0" dirty="0">
                <a:solidFill>
                  <a:srgbClr val="000099"/>
                </a:solidFill>
                <a:latin typeface="Times New Roman" panose="02020603050405020304" pitchFamily="18" charset="0"/>
                <a:ea typeface="+mj-ea"/>
                <a:cs typeface="Times New Roman" panose="02020603050405020304" pitchFamily="18" charset="0"/>
              </a:rPr>
              <a:t>靠近器壁而位于厚度为</a:t>
            </a:r>
            <a:r>
              <a:rPr kumimoji="0" lang="en-US" altLang="zh-CN" i="1" kern="1200" cap="none" spc="0" normalizeH="0" baseline="0" noProof="0" dirty="0">
                <a:solidFill>
                  <a:srgbClr val="000099"/>
                </a:solidFill>
                <a:latin typeface="Times New Roman" panose="02020603050405020304" pitchFamily="18" charset="0"/>
                <a:ea typeface="+mj-ea"/>
                <a:cs typeface="Times New Roman" panose="02020603050405020304" pitchFamily="18" charset="0"/>
              </a:rPr>
              <a:t>s </a:t>
            </a:r>
            <a:r>
              <a:rPr kumimoji="0" lang="zh-CN" altLang="en-US" kern="1200" cap="none" spc="0" normalizeH="0" baseline="0" noProof="0" dirty="0">
                <a:solidFill>
                  <a:srgbClr val="000099"/>
                </a:solidFill>
                <a:latin typeface="Times New Roman" panose="02020603050405020304" pitchFamily="18" charset="0"/>
                <a:ea typeface="+mj-ea"/>
                <a:cs typeface="Times New Roman" panose="02020603050405020304" pitchFamily="18" charset="0"/>
              </a:rPr>
              <a:t>的表面层内的任一分子，将受到一个指向气体内部的分子引力的合力。</a:t>
            </a:r>
            <a:r>
              <a:rPr kumimoji="0" lang="zh-CN" altLang="en-US" i="1" kern="1200" cap="none" spc="0" normalizeH="0" baseline="0" noProof="0" dirty="0">
                <a:solidFill>
                  <a:srgbClr val="000099"/>
                </a:solidFill>
                <a:latin typeface="Times New Roman" panose="02020603050405020304" pitchFamily="18" charset="0"/>
                <a:ea typeface="+mj-ea"/>
                <a:cs typeface="Times New Roman" panose="02020603050405020304" pitchFamily="18" charset="0"/>
              </a:rPr>
              <a:t> </a:t>
            </a:r>
            <a:endParaRPr kumimoji="0" lang="zh-CN" altLang="en-US" i="1" kern="1200" cap="none" spc="0" normalizeH="0" baseline="0" noProof="0" dirty="0">
              <a:solidFill>
                <a:srgbClr val="000099"/>
              </a:solidFill>
              <a:latin typeface="Times New Roman" panose="02020603050405020304" pitchFamily="18" charset="0"/>
              <a:ea typeface="+mj-ea"/>
              <a:cs typeface="Times New Roman" panose="02020603050405020304" pitchFamily="18" charset="0"/>
            </a:endParaRPr>
          </a:p>
        </p:txBody>
      </p:sp>
      <p:sp>
        <p:nvSpPr>
          <p:cNvPr id="37" name="Rectangle 2"/>
          <p:cNvSpPr/>
          <p:nvPr/>
        </p:nvSpPr>
        <p:spPr>
          <a:xfrm>
            <a:off x="273050" y="30163"/>
            <a:ext cx="5338763"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cs typeface="Times New Roman" panose="02020603050405020304" pitchFamily="18" charset="0"/>
              </a:rPr>
              <a:t>二</a:t>
            </a:r>
            <a:r>
              <a:rPr lang="en-US" altLang="zh-CN" sz="28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cs typeface="Times New Roman" panose="02020603050405020304" pitchFamily="18" charset="0"/>
              </a:rPr>
              <a:t>分子间引力引起的修正</a:t>
            </a:r>
            <a:endParaRPr lang="zh-CN" altLang="en-US" sz="2800" b="1" dirty="0">
              <a:latin typeface="Times New Roman" panose="02020603050405020304" pitchFamily="18" charset="0"/>
              <a:ea typeface="Times New Roman" panose="02020603050405020304" pitchFamily="18" charset="0"/>
            </a:endParaRPr>
          </a:p>
        </p:txBody>
      </p:sp>
      <p:sp>
        <p:nvSpPr>
          <p:cNvPr id="9" name="Oval 22"/>
          <p:cNvSpPr/>
          <p:nvPr/>
        </p:nvSpPr>
        <p:spPr>
          <a:xfrm>
            <a:off x="8934450" y="3789363"/>
            <a:ext cx="914400" cy="914400"/>
          </a:xfrm>
          <a:prstGeom prst="ellipse">
            <a:avLst/>
          </a:prstGeom>
          <a:noFill/>
          <a:ln w="28575" cap="flat" cmpd="sng">
            <a:solidFill>
              <a:schemeClr val="tx1"/>
            </a:solidFill>
            <a:prstDash val="sysDot"/>
            <a:headEnd type="none" w="med" len="med"/>
            <a:tailEnd type="none" w="med" len="med"/>
          </a:ln>
        </p:spPr>
        <p:txBody>
          <a:bodyPr wrap="none" anchor="ct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endParaRPr lang="zh-CN" altLang="en-US" sz="2800" b="1" dirty="0">
              <a:solidFill>
                <a:schemeClr val="hlink"/>
              </a:solidFill>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000000"/>
                                          </p:val>
                                        </p:tav>
                                        <p:tav tm="100000">
                                          <p:val>
                                            <p:strVal val="#ppt_w"/>
                                          </p:val>
                                        </p:tav>
                                      </p:tavLst>
                                    </p:anim>
                                    <p:anim calcmode="lin" valueType="num">
                                      <p:cBhvr>
                                        <p:cTn id="23"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000000"/>
                                          </p:val>
                                        </p:tav>
                                        <p:tav tm="100000">
                                          <p:val>
                                            <p:strVal val="#ppt_w"/>
                                          </p:val>
                                        </p:tav>
                                      </p:tavLst>
                                    </p:anim>
                                    <p:anim calcmode="lin" valueType="num">
                                      <p:cBhvr>
                                        <p:cTn id="47" dur="500" fill="hold"/>
                                        <p:tgtEl>
                                          <p:spTgt spid="24"/>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left)">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right)">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23" presetClass="entr" presetSubtype="16"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000000"/>
                                          </p:val>
                                        </p:tav>
                                        <p:tav tm="100000">
                                          <p:val>
                                            <p:strVal val="#ppt_w"/>
                                          </p:val>
                                        </p:tav>
                                      </p:tavLst>
                                    </p:anim>
                                    <p:anim calcmode="lin" valueType="num">
                                      <p:cBhvr>
                                        <p:cTn id="73" dur="500" fill="hold"/>
                                        <p:tgtEl>
                                          <p:spTgt spid="32"/>
                                        </p:tgtEl>
                                        <p:attrNameLst>
                                          <p:attrName>ppt_h</p:attrName>
                                        </p:attrNameLst>
                                      </p:cBhvr>
                                      <p:tavLst>
                                        <p:tav tm="0">
                                          <p:val>
                                            <p:fltVal val="0.000000"/>
                                          </p:val>
                                        </p:tav>
                                        <p:tav tm="100000">
                                          <p:val>
                                            <p:strVal val="#ppt_h"/>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500"/>
                                        <p:tgtEl>
                                          <p:spTgt spid="2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nodeType="click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right)">
                                      <p:cBhvr>
                                        <p:cTn id="83" dur="500"/>
                                        <p:tgtEl>
                                          <p:spTgt spid="23"/>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wipe(left)">
                                      <p:cBhvr>
                                        <p:cTn id="87" dur="500"/>
                                        <p:tgtEl>
                                          <p:spTgt spid="3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wipe(left)">
                                      <p:cBhvr>
                                        <p:cTn id="9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34" grpId="0"/>
      <p:bldP spid="35" grpId="0"/>
      <p:bldP spid="36" grpId="0"/>
      <p:bldP spid="37"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309563" y="1643063"/>
            <a:ext cx="8643938" cy="9461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令△</a:t>
            </a:r>
            <a:r>
              <a:rPr kumimoji="0"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k </a:t>
            </a:r>
            <a:r>
              <a:rPr kumimoji="0"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表示每一分子进入界面层时由于受到指向气内部的平均拉力作用所产生的平均动量的减少 </a:t>
            </a:r>
            <a:endParaRPr kumimoji="0" lang="zh-CN" altLang="en-US" sz="2800" b="1" i="0" u="none" strike="noStrike" kern="1200" cap="none" spc="0" normalizeH="0" baseline="0" noProof="0" dirty="0">
              <a:ln>
                <a:noFill/>
              </a:ln>
              <a:solidFill>
                <a:schemeClr val="hlink"/>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96258" name="Object 2"/>
          <p:cNvGraphicFramePr>
            <a:graphicFrameLocks noChangeAspect="1"/>
          </p:cNvGraphicFramePr>
          <p:nvPr/>
        </p:nvGraphicFramePr>
        <p:xfrm>
          <a:off x="3152775" y="476250"/>
          <a:ext cx="2517775" cy="939800"/>
        </p:xfrm>
        <a:graphic>
          <a:graphicData uri="http://schemas.openxmlformats.org/presentationml/2006/ole">
            <mc:AlternateContent xmlns:mc="http://schemas.openxmlformats.org/markup-compatibility/2006">
              <mc:Choice xmlns:v="urn:schemas-microsoft-com:vml" Requires="v">
                <p:oleObj spid="_x0000_s3222" name="" r:id="rId1" imgW="959485" imgH="385445" progId="Equations">
                  <p:embed/>
                </p:oleObj>
              </mc:Choice>
              <mc:Fallback>
                <p:oleObj name="" r:id="rId1" imgW="959485" imgH="385445" progId="Equations">
                  <p:embed/>
                  <p:pic>
                    <p:nvPicPr>
                      <p:cNvPr id="0" name="图片 3221"/>
                      <p:cNvPicPr/>
                      <p:nvPr/>
                    </p:nvPicPr>
                    <p:blipFill>
                      <a:blip r:embed="rId2">
                        <a:clrChange>
                          <a:clrFrom>
                            <a:srgbClr val="000000"/>
                          </a:clrFrom>
                          <a:clrTo>
                            <a:srgbClr val="000000"/>
                          </a:clrTo>
                        </a:clrChange>
                      </a:blip>
                      <a:stretch>
                        <a:fillRect/>
                      </a:stretch>
                    </p:blipFill>
                    <p:spPr>
                      <a:xfrm>
                        <a:off x="3152775" y="476250"/>
                        <a:ext cx="2517775" cy="939800"/>
                      </a:xfrm>
                      <a:prstGeom prst="rect">
                        <a:avLst/>
                      </a:prstGeom>
                      <a:noFill/>
                      <a:ln w="38100">
                        <a:noFill/>
                        <a:miter/>
                      </a:ln>
                    </p:spPr>
                  </p:pic>
                </p:oleObj>
              </mc:Fallback>
            </mc:AlternateContent>
          </a:graphicData>
        </a:graphic>
      </p:graphicFrame>
      <p:sp>
        <p:nvSpPr>
          <p:cNvPr id="31750" name="矩形 7"/>
          <p:cNvSpPr/>
          <p:nvPr/>
        </p:nvSpPr>
        <p:spPr>
          <a:xfrm>
            <a:off x="3667125" y="2714625"/>
            <a:ext cx="2295525" cy="5334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solidFill>
                  <a:srgbClr val="800000"/>
                </a:solidFill>
                <a:latin typeface="Times New Roman" panose="02020603050405020304" pitchFamily="18" charset="0"/>
                <a:ea typeface="黑体" panose="02010609060101010101" pitchFamily="49" charset="-122"/>
              </a:rPr>
              <a:t>△</a:t>
            </a:r>
            <a:r>
              <a:rPr lang="en-US" altLang="zh-CN" sz="2800" b="1" i="1" dirty="0">
                <a:solidFill>
                  <a:srgbClr val="800000"/>
                </a:solidFill>
                <a:latin typeface="Times New Roman" panose="02020603050405020304" pitchFamily="18" charset="0"/>
                <a:ea typeface="黑体" panose="02010609060101010101" pitchFamily="49" charset="-122"/>
              </a:rPr>
              <a:t>k </a:t>
            </a:r>
            <a:r>
              <a:rPr lang="en-US" altLang="zh-CN" sz="2800" b="1" dirty="0">
                <a:solidFill>
                  <a:srgbClr val="800000"/>
                </a:solidFill>
                <a:latin typeface="Times New Roman" panose="02020603050405020304" pitchFamily="18" charset="0"/>
                <a:ea typeface="黑体" panose="02010609060101010101" pitchFamily="49" charset="-122"/>
              </a:rPr>
              <a:t>=</a:t>
            </a:r>
            <a:r>
              <a:rPr lang="en-US" altLang="zh-CN" sz="2800" b="1" i="1" dirty="0">
                <a:solidFill>
                  <a:srgbClr val="800000"/>
                </a:solidFill>
                <a:latin typeface="Times New Roman" panose="02020603050405020304" pitchFamily="18" charset="0"/>
                <a:ea typeface="黑体" panose="02010609060101010101" pitchFamily="49" charset="-122"/>
              </a:rPr>
              <a:t> m </a:t>
            </a:r>
            <a:r>
              <a:rPr lang="en-US" altLang="zh-CN" sz="2800" b="1" dirty="0">
                <a:solidFill>
                  <a:srgbClr val="800000"/>
                </a:solidFill>
                <a:latin typeface="Times New Roman" panose="02020603050405020304" pitchFamily="18" charset="0"/>
                <a:ea typeface="黑体" panose="02010609060101010101" pitchFamily="49" charset="-122"/>
              </a:rPr>
              <a:t>△</a:t>
            </a:r>
            <a:r>
              <a:rPr lang="el-GR" altLang="zh-CN" sz="2800" b="1" i="1" dirty="0">
                <a:solidFill>
                  <a:srgbClr val="800000"/>
                </a:solidFill>
                <a:latin typeface="Times New Roman" panose="02020603050405020304" pitchFamily="18" charset="0"/>
                <a:ea typeface="黑体" panose="02010609060101010101" pitchFamily="49" charset="-122"/>
              </a:rPr>
              <a:t>υ</a:t>
            </a:r>
            <a:r>
              <a:rPr lang="en-US" altLang="zh-CN" sz="2900" b="1" i="1" baseline="-25000" dirty="0">
                <a:solidFill>
                  <a:srgbClr val="800000"/>
                </a:solidFill>
                <a:latin typeface="Times New Roman" panose="02020603050405020304" pitchFamily="18" charset="0"/>
                <a:ea typeface="黑体" panose="02010609060101010101" pitchFamily="49" charset="-122"/>
              </a:rPr>
              <a:t>x</a:t>
            </a:r>
            <a:endParaRPr lang="zh-CN" altLang="en-US" sz="2800" b="1" dirty="0">
              <a:solidFill>
                <a:schemeClr val="hlink"/>
              </a:solidFill>
              <a:latin typeface="Times New Roman" panose="02020603050405020304" pitchFamily="18" charset="0"/>
              <a:ea typeface="黑体" panose="02010609060101010101" pitchFamily="49" charset="-122"/>
            </a:endParaRPr>
          </a:p>
        </p:txBody>
      </p:sp>
      <p:sp>
        <p:nvSpPr>
          <p:cNvPr id="9" name="矩形 8"/>
          <p:cNvSpPr/>
          <p:nvPr/>
        </p:nvSpPr>
        <p:spPr>
          <a:xfrm>
            <a:off x="595313" y="3357563"/>
            <a:ext cx="8501063" cy="94615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由于分子与器壁作完全弹性碰撞，使气体分子每与器壁碰撞一次所导致器壁的冲量减少了</a:t>
            </a:r>
            <a:r>
              <a:rPr kumimoji="0" lang="en-US" altLang="zh-CN"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2△</a:t>
            </a:r>
            <a:r>
              <a:rPr kumimoji="0"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k</a:t>
            </a:r>
            <a:r>
              <a:rPr kumimoji="0"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的数值</a:t>
            </a:r>
            <a:endParaRPr kumimoji="0"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endParaRPr>
          </a:p>
        </p:txBody>
      </p:sp>
      <p:sp>
        <p:nvSpPr>
          <p:cNvPr id="10" name="矩形 9"/>
          <p:cNvSpPr/>
          <p:nvPr/>
        </p:nvSpPr>
        <p:spPr>
          <a:xfrm>
            <a:off x="523875" y="4500563"/>
            <a:ext cx="8167688" cy="519113"/>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而△</a:t>
            </a:r>
            <a:r>
              <a:rPr kumimoji="0" lang="en-US" altLang="zh-CN" sz="2800" b="1" i="1"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p</a:t>
            </a:r>
            <a:r>
              <a:rPr kumimoji="0" lang="zh-CN" altLang="en-US" sz="2800" b="1" i="0" u="none" strike="noStrike" kern="1200" cap="none" spc="0" normalizeH="0" baseline="0" noProof="0" dirty="0">
                <a:ln>
                  <a:noFill/>
                </a:ln>
                <a:solidFill>
                  <a:srgbClr val="800000"/>
                </a:solidFill>
                <a:effectLst/>
                <a:uLnTx/>
                <a:uFillTx/>
                <a:latin typeface="Times New Roman" panose="02020603050405020304" pitchFamily="18" charset="0"/>
                <a:ea typeface="+mj-ea"/>
                <a:cs typeface="Times New Roman" panose="02020603050405020304" pitchFamily="18" charset="0"/>
              </a:rPr>
              <a:t>为分子吸引力存在而导致的压强修正量，故</a:t>
            </a:r>
            <a:endParaRPr kumimoji="0" lang="zh-CN" altLang="en-US" sz="2800" b="1" i="0" u="none" strike="noStrike" kern="1200" cap="none" spc="0" normalizeH="0" baseline="0" noProof="0" dirty="0">
              <a:ln>
                <a:noFill/>
              </a:ln>
              <a:solidFill>
                <a:schemeClr val="hlink"/>
              </a:solidFill>
              <a:effectLst/>
              <a:uLnTx/>
              <a:uFillTx/>
              <a:latin typeface="Times New Roman" panose="02020603050405020304" pitchFamily="18" charset="0"/>
              <a:ea typeface="+mj-ea"/>
              <a:cs typeface="Times New Roman" panose="02020603050405020304" pitchFamily="18" charset="0"/>
            </a:endParaRPr>
          </a:p>
        </p:txBody>
      </p:sp>
      <p:graphicFrame>
        <p:nvGraphicFramePr>
          <p:cNvPr id="96259" name="Object 3"/>
          <p:cNvGraphicFramePr>
            <a:graphicFrameLocks noChangeAspect="1"/>
          </p:cNvGraphicFramePr>
          <p:nvPr/>
        </p:nvGraphicFramePr>
        <p:xfrm>
          <a:off x="1352550" y="5357813"/>
          <a:ext cx="8091488" cy="458787"/>
        </p:xfrm>
        <a:graphic>
          <a:graphicData uri="http://schemas.openxmlformats.org/presentationml/2006/ole">
            <mc:AlternateContent xmlns:mc="http://schemas.openxmlformats.org/markup-compatibility/2006">
              <mc:Choice xmlns:v="urn:schemas-microsoft-com:vml" Requires="v">
                <p:oleObj spid="_x0000_s3226" name="" r:id="rId3" imgW="3479800" imgH="215900" progId="Equations">
                  <p:embed/>
                </p:oleObj>
              </mc:Choice>
              <mc:Fallback>
                <p:oleObj name="" r:id="rId3" imgW="3479800" imgH="215900" progId="Equations">
                  <p:embed/>
                  <p:pic>
                    <p:nvPicPr>
                      <p:cNvPr id="0" name="图片 3225"/>
                      <p:cNvPicPr/>
                      <p:nvPr/>
                    </p:nvPicPr>
                    <p:blipFill>
                      <a:blip r:embed="rId4"/>
                      <a:stretch>
                        <a:fillRect/>
                      </a:stretch>
                    </p:blipFill>
                    <p:spPr>
                      <a:xfrm>
                        <a:off x="1352550" y="5357813"/>
                        <a:ext cx="8091488" cy="458787"/>
                      </a:xfrm>
                      <a:prstGeom prst="rect">
                        <a:avLst/>
                      </a:prstGeom>
                      <a:solidFill>
                        <a:srgbClr val="99FFCC"/>
                      </a:solidFill>
                      <a:ln w="38100">
                        <a:noFill/>
                        <a:miter/>
                      </a:ln>
                    </p:spPr>
                  </p:pic>
                </p:oleObj>
              </mc:Fallback>
            </mc:AlternateContent>
          </a:graphicData>
        </a:graphic>
      </p:graphicFrame>
      <p:graphicFrame>
        <p:nvGraphicFramePr>
          <p:cNvPr id="96260" name="Object 4"/>
          <p:cNvGraphicFramePr>
            <a:graphicFrameLocks noChangeAspect="1"/>
          </p:cNvGraphicFramePr>
          <p:nvPr/>
        </p:nvGraphicFramePr>
        <p:xfrm>
          <a:off x="1954213" y="6092825"/>
          <a:ext cx="2620962" cy="573088"/>
        </p:xfrm>
        <a:graphic>
          <a:graphicData uri="http://schemas.openxmlformats.org/presentationml/2006/ole">
            <mc:AlternateContent xmlns:mc="http://schemas.openxmlformats.org/markup-compatibility/2006">
              <mc:Choice xmlns:v="urn:schemas-microsoft-com:vml" Requires="v">
                <p:oleObj spid="_x0000_s3224" name="" r:id="rId5" imgW="1016000" imgH="241300" progId="Equations">
                  <p:embed/>
                </p:oleObj>
              </mc:Choice>
              <mc:Fallback>
                <p:oleObj name="" r:id="rId5" imgW="1016000" imgH="241300" progId="Equations">
                  <p:embed/>
                  <p:pic>
                    <p:nvPicPr>
                      <p:cNvPr id="0" name="图片 3223"/>
                      <p:cNvPicPr/>
                      <p:nvPr/>
                    </p:nvPicPr>
                    <p:blipFill>
                      <a:blip r:embed="rId6"/>
                      <a:stretch>
                        <a:fillRect/>
                      </a:stretch>
                    </p:blipFill>
                    <p:spPr>
                      <a:xfrm>
                        <a:off x="1954213" y="6092825"/>
                        <a:ext cx="2620962" cy="573088"/>
                      </a:xfrm>
                      <a:prstGeom prst="rect">
                        <a:avLst/>
                      </a:prstGeom>
                      <a:solidFill>
                        <a:srgbClr val="99FFCC"/>
                      </a:soli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Effect transition="in" filter="wipe(left)">
                                      <p:cBhvr>
                                        <p:cTn id="7" dur="500"/>
                                        <p:tgtEl>
                                          <p:spTgt spid="9625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1750"/>
                                        </p:tgtEl>
                                        <p:attrNameLst>
                                          <p:attrName>style.visibility</p:attrName>
                                        </p:attrNameLst>
                                      </p:cBhvr>
                                      <p:to>
                                        <p:strVal val="visible"/>
                                      </p:to>
                                    </p:set>
                                    <p:animEffect transition="in" filter="blinds(horizontal)">
                                      <p:cBhvr>
                                        <p:cTn id="17" dur="500"/>
                                        <p:tgtEl>
                                          <p:spTgt spid="3175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96259"/>
                                        </p:tgtEl>
                                        <p:attrNameLst>
                                          <p:attrName>style.visibility</p:attrName>
                                        </p:attrNameLst>
                                      </p:cBhvr>
                                      <p:to>
                                        <p:strVal val="visible"/>
                                      </p:to>
                                    </p:set>
                                    <p:anim calcmode="lin" valueType="num">
                                      <p:cBhvr additive="base">
                                        <p:cTn id="32" dur="500" fill="hold"/>
                                        <p:tgtEl>
                                          <p:spTgt spid="96259"/>
                                        </p:tgtEl>
                                        <p:attrNameLst>
                                          <p:attrName>ppt_x</p:attrName>
                                        </p:attrNameLst>
                                      </p:cBhvr>
                                      <p:tavLst>
                                        <p:tav tm="0">
                                          <p:val>
                                            <p:strVal val="0-#ppt_w/2"/>
                                          </p:val>
                                        </p:tav>
                                        <p:tav tm="100000">
                                          <p:val>
                                            <p:strVal val="#ppt_x"/>
                                          </p:val>
                                        </p:tav>
                                      </p:tavLst>
                                    </p:anim>
                                    <p:anim calcmode="lin" valueType="num">
                                      <p:cBhvr additive="base">
                                        <p:cTn id="33" dur="500" fill="hold"/>
                                        <p:tgtEl>
                                          <p:spTgt spid="9625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96260"/>
                                        </p:tgtEl>
                                        <p:attrNameLst>
                                          <p:attrName>style.visibility</p:attrName>
                                        </p:attrNameLst>
                                      </p:cBhvr>
                                      <p:to>
                                        <p:strVal val="visible"/>
                                      </p:to>
                                    </p:set>
                                    <p:anim calcmode="lin" valueType="num">
                                      <p:cBhvr additive="base">
                                        <p:cTn id="38" dur="500" fill="hold"/>
                                        <p:tgtEl>
                                          <p:spTgt spid="96260"/>
                                        </p:tgtEl>
                                        <p:attrNameLst>
                                          <p:attrName>ppt_x</p:attrName>
                                        </p:attrNameLst>
                                      </p:cBhvr>
                                      <p:tavLst>
                                        <p:tav tm="0">
                                          <p:val>
                                            <p:strVal val="0-#ppt_w/2"/>
                                          </p:val>
                                        </p:tav>
                                        <p:tav tm="100000">
                                          <p:val>
                                            <p:strVal val="#ppt_x"/>
                                          </p:val>
                                        </p:tav>
                                      </p:tavLst>
                                    </p:anim>
                                    <p:anim calcmode="lin" valueType="num">
                                      <p:cBhvr additive="base">
                                        <p:cTn id="39" dur="500" fill="hold"/>
                                        <p:tgtEl>
                                          <p:spTgt spid="962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1750"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5" name="Rectangle 3" descr="大网格"/>
          <p:cNvSpPr>
            <a:spLocks noGrp="1" noChangeArrowheads="1"/>
          </p:cNvSpPr>
          <p:nvPr>
            <p:ph idx="1"/>
          </p:nvPr>
        </p:nvSpPr>
        <p:spPr>
          <a:xfrm>
            <a:off x="1155700" y="304800"/>
            <a:ext cx="8420100" cy="5767388"/>
          </a:xfrm>
        </p:spPr>
        <p:txBody>
          <a:bodyPr vert="horz" wrap="square" lIns="91440" tIns="45720" rIns="91440" bIns="45720" numCol="1" anchor="t" anchorCtr="0" compatLnSpc="1"/>
          <a:lstStyle/>
          <a:p>
            <a:pPr marL="476250" marR="0" lvl="0" indent="-476250" algn="l" defTabSz="914400" rtl="0" eaLnBrk="0" fontAlgn="base" latinLnBrk="0" hangingPunct="0">
              <a:lnSpc>
                <a:spcPct val="100000"/>
              </a:lnSpc>
              <a:spcBef>
                <a:spcPct val="20000"/>
              </a:spcBef>
              <a:spcAft>
                <a:spcPct val="0"/>
              </a:spcAft>
              <a:buClrTx/>
              <a:buSzTx/>
              <a:buFontTx/>
              <a:buNone/>
              <a:defRPr/>
            </a:pPr>
            <a:endParaRPr kumimoji="0" lang="zh-CN" altLang="en-US" sz="36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76250" marR="0" lvl="0" indent="-476250" algn="l" defTabSz="914400" rtl="0" eaLnBrk="0" fontAlgn="base" latinLnBrk="0" hangingPunct="0">
              <a:lnSpc>
                <a:spcPct val="100000"/>
              </a:lnSpc>
              <a:spcBef>
                <a:spcPct val="20000"/>
              </a:spcBef>
              <a:spcAft>
                <a:spcPct val="0"/>
              </a:spcAft>
              <a:buClrTx/>
              <a:buSzTx/>
              <a:buFontTx/>
              <a:buChar char="•"/>
              <a:defRPr/>
            </a:pPr>
            <a:endParaRPr kumimoji="0" lang="zh-CN" altLang="en-US" sz="36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76250" marR="0" lvl="0" indent="-47625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76250" marR="0" lvl="0" indent="-476250" algn="l" defTabSz="914400" rtl="0" eaLnBrk="0" fontAlgn="base" latinLnBrk="0" hangingPunct="0">
              <a:lnSpc>
                <a:spcPct val="100000"/>
              </a:lnSpc>
              <a:spcBef>
                <a:spcPct val="20000"/>
              </a:spcBef>
              <a:spcAft>
                <a:spcPct val="0"/>
              </a:spcAft>
              <a:buClrTx/>
              <a:buSzTx/>
              <a:buFontTx/>
              <a:buChar char="•"/>
              <a:defRPr/>
            </a:pPr>
            <a:endParaRPr kumimoji="0"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a:p>
            <a:pPr marL="476250" marR="0" lvl="0" indent="-47625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可见</a:t>
            </a:r>
            <a:r>
              <a:rPr kumimoji="0" lang="zh-CN" altLang="en-US" sz="3600" b="1" i="0" u="none" strike="noStrike" kern="0" cap="none" spc="0" normalizeH="0" baseline="0" noProof="0" dirty="0" smtClean="0">
                <a:ln>
                  <a:noFill/>
                </a:ln>
                <a:solidFill>
                  <a:srgbClr val="800000"/>
                </a:solidFill>
                <a:effectLst/>
                <a:uLnTx/>
                <a:uFillTx/>
                <a:latin typeface="Times New Roman" panose="02020603050405020304" pitchFamily="18" charset="0"/>
                <a:ea typeface="+mj-ea"/>
                <a:cs typeface="Times New Roman" panose="02020603050405020304" pitchFamily="18" charset="0"/>
              </a:rPr>
              <a:t>△</a:t>
            </a:r>
            <a:r>
              <a:rPr kumimoji="0" lang="en-US" altLang="zh-CN" sz="3600" b="1" i="1" u="none" strike="noStrike" kern="0" cap="none" spc="0" normalizeH="0" baseline="0" noProof="0" dirty="0" smtClean="0">
                <a:ln>
                  <a:noFill/>
                </a:ln>
                <a:solidFill>
                  <a:srgbClr val="800000"/>
                </a:solidFill>
                <a:effectLst/>
                <a:uLnTx/>
                <a:uFillTx/>
                <a:latin typeface="Times New Roman" panose="02020603050405020304" pitchFamily="18" charset="0"/>
                <a:ea typeface="+mj-ea"/>
                <a:cs typeface="Times New Roman" panose="02020603050405020304" pitchFamily="18" charset="0"/>
              </a:rPr>
              <a:t>p</a:t>
            </a: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反比于</a:t>
            </a:r>
            <a:r>
              <a:rPr kumimoji="0" lang="en-US" altLang="zh-CN" sz="3200" b="1" i="1" u="none" strike="noStrike" kern="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V</a:t>
            </a:r>
            <a:r>
              <a:rPr kumimoji="0" lang="en-US" altLang="zh-CN" sz="3300" b="0" i="0" u="none" strike="noStrike" kern="0" cap="none" spc="0" normalizeH="0" baseline="-2500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m</a:t>
            </a:r>
            <a:r>
              <a:rPr kumimoji="0" lang="en-US" altLang="zh-CN" sz="3300" b="1" i="1" u="none" strike="noStrike" kern="0" cap="none" spc="0" normalizeH="0" baseline="3000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2</a:t>
            </a: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a:t>
            </a:r>
            <a:r>
              <a:rPr kumimoji="0"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，即</a:t>
            </a:r>
            <a:r>
              <a:rPr kumimoji="0" lang="zh-CN" altLang="en-US" sz="3200" b="1" i="0" u="none" strike="noStrike" kern="0" cap="none" spc="0" normalizeH="0" baseline="0" noProof="0" dirty="0" smtClean="0">
                <a:ln>
                  <a:noFill/>
                </a:ln>
                <a:solidFill>
                  <a:srgbClr val="800000"/>
                </a:solidFill>
                <a:effectLst/>
                <a:uLnTx/>
                <a:uFillTx/>
                <a:latin typeface="Times New Roman" panose="02020603050405020304" pitchFamily="18" charset="0"/>
                <a:ea typeface="+mj-ea"/>
                <a:cs typeface="Times New Roman" panose="02020603050405020304" pitchFamily="18" charset="0"/>
              </a:rPr>
              <a:t>气体内压强</a:t>
            </a:r>
            <a:endParaRPr kumimoji="0"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476250" marR="0" lvl="0" indent="-47625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3600" b="1" i="0" u="none" strike="noStrike" kern="0" cap="none" spc="0" normalizeH="0" baseline="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3600" b="1" i="1" u="none" strike="noStrike" kern="0" cap="none" spc="0" normalizeH="0" baseline="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p</a:t>
            </a:r>
            <a:r>
              <a:rPr kumimoji="0" lang="en-US" altLang="zh-CN" sz="3600" b="1" i="1" u="none" strike="noStrike" kern="0" cap="none" spc="0" normalizeH="0" baseline="-3000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3600" b="1" i="1" u="none" strike="noStrike" kern="0" cap="none" spc="0" normalizeH="0" baseline="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a/V</a:t>
            </a:r>
            <a:r>
              <a:rPr kumimoji="0" lang="en-US" altLang="zh-CN" sz="3600" b="1" i="0" u="none" strike="noStrike" kern="0" cap="none" spc="0" normalizeH="0" baseline="-2500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m</a:t>
            </a:r>
            <a:r>
              <a:rPr kumimoji="0" lang="en-US" altLang="zh-CN" sz="3600" b="1" i="1" u="none" strike="noStrike" kern="0" cap="none" spc="0" normalizeH="0" baseline="3000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2</a:t>
            </a:r>
            <a:endParaRPr kumimoji="0" lang="en-US" altLang="zh-CN" sz="3600" b="1" i="1" u="none" strike="noStrike" kern="0" cap="none" spc="0" normalizeH="0" baseline="3000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476250" marR="0" lvl="0" indent="-476250" algn="l" defTabSz="914400" rtl="0" eaLnBrk="0" fontAlgn="base" latinLnBrk="0" hangingPunct="0">
              <a:lnSpc>
                <a:spcPct val="100000"/>
              </a:lnSpc>
              <a:spcBef>
                <a:spcPct val="20000"/>
              </a:spcBef>
              <a:spcAft>
                <a:spcPct val="0"/>
              </a:spcAft>
              <a:buClrTx/>
              <a:buSzTx/>
              <a:buFontTx/>
              <a:buNone/>
              <a:defRPr/>
            </a:pPr>
            <a:endParaRPr kumimoji="0" lang="en-US" altLang="zh-CN" sz="3600" b="1" i="1" u="none" strike="noStrike" kern="0" cap="none" spc="0" normalizeH="0" baseline="3000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476250" marR="0" lvl="0" indent="-476250" algn="l" defTabSz="914400" rtl="0" eaLnBrk="0" fontAlgn="base" latinLnBrk="0" hangingPunct="0">
              <a:lnSpc>
                <a:spcPct val="100000"/>
              </a:lnSpc>
              <a:spcBef>
                <a:spcPct val="20000"/>
              </a:spcBef>
              <a:spcAft>
                <a:spcPct val="0"/>
              </a:spcAft>
              <a:buClrTx/>
              <a:buSzTx/>
              <a:buFontTx/>
              <a:buNone/>
              <a:defRPr/>
            </a:pPr>
            <a:r>
              <a:rPr kumimoji="0" lang="en-US" altLang="zh-CN" sz="3600" b="1" i="1" u="none" strike="noStrike" kern="0" cap="none" spc="0" normalizeH="0" baseline="30000" noProof="0" dirty="0" smtClean="0">
                <a:ln>
                  <a:noFill/>
                </a:ln>
                <a:solidFill>
                  <a:srgbClr val="8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3200" b="1" i="0" u="none" strike="noStrike" kern="0" cap="none" spc="0" normalizeH="0" baseline="0" noProof="0" dirty="0" smtClean="0">
                <a:ln>
                  <a:noFill/>
                </a:ln>
                <a:solidFill>
                  <a:schemeClr val="tx1"/>
                </a:solidFill>
                <a:effectLst/>
                <a:uLnTx/>
                <a:uFillTx/>
                <a:latin typeface="+mj-ea"/>
                <a:ea typeface="+mj-ea"/>
                <a:cs typeface="+mn-cs"/>
              </a:rPr>
              <a:t>因为平均速率与绝对温度的平方根成正比，也与气体摩尔质量有关</a:t>
            </a:r>
            <a:r>
              <a:rPr kumimoji="0" lang="zh-CN" altLang="en-US" sz="3600" b="1" i="0" u="none" strike="noStrike" kern="0" cap="none" spc="0" normalizeH="0" baseline="0" noProof="0" dirty="0" smtClean="0">
                <a:ln>
                  <a:noFill/>
                </a:ln>
                <a:solidFill>
                  <a:schemeClr val="tx1"/>
                </a:solidFill>
                <a:effectLst/>
                <a:uLnTx/>
                <a:uFillTx/>
                <a:latin typeface="+mj-ea"/>
                <a:ea typeface="+mj-ea"/>
                <a:cs typeface="+mn-cs"/>
              </a:rPr>
              <a:t>，</a:t>
            </a:r>
            <a:endParaRPr kumimoji="0" lang="zh-CN" altLang="en-US" sz="3600" b="1" i="0" u="none" strike="noStrike" kern="0" cap="none" spc="0" normalizeH="0" baseline="0" noProof="0" dirty="0" smtClean="0">
              <a:ln>
                <a:noFill/>
              </a:ln>
              <a:solidFill>
                <a:schemeClr val="tx1"/>
              </a:solidFill>
              <a:effectLst/>
              <a:uLnTx/>
              <a:uFillTx/>
              <a:latin typeface="+mj-ea"/>
              <a:ea typeface="+mj-ea"/>
              <a:cs typeface="+mn-cs"/>
            </a:endParaRPr>
          </a:p>
          <a:p>
            <a:pPr marL="476250" marR="0" lvl="0" indent="-476250" algn="l" defTabSz="914400" rtl="0" eaLnBrk="0" fontAlgn="base" latinLnBrk="0" hangingPunct="0">
              <a:lnSpc>
                <a:spcPct val="100000"/>
              </a:lnSpc>
              <a:spcBef>
                <a:spcPct val="20000"/>
              </a:spcBef>
              <a:spcAft>
                <a:spcPct val="0"/>
              </a:spcAft>
              <a:buClrTx/>
              <a:buSzTx/>
              <a:buFontTx/>
              <a:buNone/>
              <a:defRPr/>
            </a:pPr>
            <a:r>
              <a:rPr kumimoji="0"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说明</a:t>
            </a:r>
            <a:r>
              <a:rPr kumimoji="0" lang="en-US" altLang="zh-CN" sz="3200" b="1" i="1"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a:t>
            </a: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zh-CN" altLang="en-US"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应是与温度及气体种类有关的常数</a:t>
            </a:r>
            <a:r>
              <a:rPr kumimoji="0" lang="en-US" altLang="zh-CN" sz="3200" b="1"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altLang="zh-CN"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endParaRPr kumimoji="0" lang="en-US" altLang="zh-CN" sz="3200" b="1" i="0" u="none" strike="noStrike" kern="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endParaRPr>
          </a:p>
        </p:txBody>
      </p:sp>
      <p:graphicFrame>
        <p:nvGraphicFramePr>
          <p:cNvPr id="74756" name="Object 2"/>
          <p:cNvGraphicFramePr>
            <a:graphicFrameLocks noChangeAspect="1"/>
          </p:cNvGraphicFramePr>
          <p:nvPr/>
        </p:nvGraphicFramePr>
        <p:xfrm>
          <a:off x="1938338" y="1700213"/>
          <a:ext cx="6534150" cy="914400"/>
        </p:xfrm>
        <a:graphic>
          <a:graphicData uri="http://schemas.openxmlformats.org/presentationml/2006/ole">
            <mc:AlternateContent xmlns:mc="http://schemas.openxmlformats.org/markup-compatibility/2006">
              <mc:Choice xmlns:v="urn:schemas-microsoft-com:vml" Requires="v">
                <p:oleObj spid="_x0000_s3223" name="" r:id="rId1" imgW="2146300" imgH="431800" progId="Equations">
                  <p:embed/>
                </p:oleObj>
              </mc:Choice>
              <mc:Fallback>
                <p:oleObj name="" r:id="rId1" imgW="2146300" imgH="431800" progId="Equations">
                  <p:embed/>
                  <p:pic>
                    <p:nvPicPr>
                      <p:cNvPr id="0" name="图片 3222"/>
                      <p:cNvPicPr/>
                      <p:nvPr/>
                    </p:nvPicPr>
                    <p:blipFill>
                      <a:blip r:embed="rId2"/>
                      <a:stretch>
                        <a:fillRect/>
                      </a:stretch>
                    </p:blipFill>
                    <p:spPr>
                      <a:xfrm>
                        <a:off x="1938338" y="1700213"/>
                        <a:ext cx="6534150" cy="914400"/>
                      </a:xfrm>
                      <a:prstGeom prst="rect">
                        <a:avLst/>
                      </a:prstGeom>
                      <a:solidFill>
                        <a:srgbClr val="99FFCC"/>
                      </a:solidFill>
                      <a:ln w="38100">
                        <a:noFill/>
                        <a:miter/>
                      </a:ln>
                    </p:spPr>
                  </p:pic>
                </p:oleObj>
              </mc:Fallback>
            </mc:AlternateContent>
          </a:graphicData>
        </a:graphic>
      </p:graphicFrame>
      <p:graphicFrame>
        <p:nvGraphicFramePr>
          <p:cNvPr id="64516" name="Object 3"/>
          <p:cNvGraphicFramePr>
            <a:graphicFrameLocks noChangeAspect="1"/>
          </p:cNvGraphicFramePr>
          <p:nvPr/>
        </p:nvGraphicFramePr>
        <p:xfrm>
          <a:off x="4891088" y="3321050"/>
          <a:ext cx="123825" cy="215900"/>
        </p:xfrm>
        <a:graphic>
          <a:graphicData uri="http://schemas.openxmlformats.org/presentationml/2006/ole">
            <mc:AlternateContent xmlns:mc="http://schemas.openxmlformats.org/markup-compatibility/2006">
              <mc:Choice xmlns:v="urn:schemas-microsoft-com:vml" Requires="v">
                <p:oleObj spid="_x0000_s3225" name="" r:id="rId3" imgW="114300" imgH="215265" progId="Equations">
                  <p:embed/>
                </p:oleObj>
              </mc:Choice>
              <mc:Fallback>
                <p:oleObj name="" r:id="rId3" imgW="114300" imgH="215265" progId="Equations">
                  <p:embed/>
                  <p:pic>
                    <p:nvPicPr>
                      <p:cNvPr id="0" name="图片 3224"/>
                      <p:cNvPicPr/>
                      <p:nvPr/>
                    </p:nvPicPr>
                    <p:blipFill>
                      <a:blip r:embed="rId4"/>
                      <a:stretch>
                        <a:fillRect/>
                      </a:stretch>
                    </p:blipFill>
                    <p:spPr>
                      <a:xfrm>
                        <a:off x="4891088" y="3321050"/>
                        <a:ext cx="123825" cy="215900"/>
                      </a:xfrm>
                      <a:prstGeom prst="rect">
                        <a:avLst/>
                      </a:prstGeom>
                      <a:noFill/>
                      <a:ln w="38100">
                        <a:noFill/>
                        <a:miter/>
                      </a:ln>
                    </p:spPr>
                  </p:pic>
                </p:oleObj>
              </mc:Fallback>
            </mc:AlternateContent>
          </a:graphicData>
        </a:graphic>
      </p:graphicFrame>
      <p:sp>
        <p:nvSpPr>
          <p:cNvPr id="74758" name="Text Box 6"/>
          <p:cNvSpPr txBox="1">
            <a:spLocks noChangeArrowheads="1"/>
          </p:cNvSpPr>
          <p:nvPr/>
        </p:nvSpPr>
        <p:spPr bwMode="auto">
          <a:xfrm>
            <a:off x="1485900" y="381000"/>
            <a:ext cx="7759700" cy="1066800"/>
          </a:xfrm>
          <a:prstGeom prst="rect">
            <a:avLst/>
          </a:prstGeom>
          <a:noFill/>
          <a:ln w="9525">
            <a:noFill/>
            <a:miter lim="800000"/>
          </a:ln>
          <a:effectLst/>
        </p:spPr>
        <p:txBody>
          <a:bodyPr>
            <a:spAutoFit/>
          </a:bodyPr>
          <a:lstStyle/>
          <a:p>
            <a:pPr marR="0" defTabSz="914400" eaLnBrk="1" hangingPunct="1">
              <a:spcBef>
                <a:spcPct val="20000"/>
              </a:spcBef>
              <a:buClrTx/>
              <a:buSzTx/>
              <a:buFontTx/>
              <a:defRPr/>
            </a:pPr>
            <a:r>
              <a:rPr kumimoji="1" lang="zh-CN" altLang="en-US" sz="3200" i="1" kern="1200" cap="none" spc="0" normalizeH="0" baseline="0" noProof="0" dirty="0">
                <a:solidFill>
                  <a:schemeClr val="tx1"/>
                </a:solidFill>
                <a:latin typeface="黑体" panose="02010609060101010101" pitchFamily="49" charset="-122"/>
                <a:ea typeface="黑体" panose="02010609060101010101" pitchFamily="49" charset="-122"/>
                <a:cs typeface="+mn-cs"/>
              </a:rPr>
              <a:t> </a:t>
            </a:r>
            <a:r>
              <a:rPr kumimoji="1" lang="zh-CN" altLang="en-US" sz="3200"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a:t>
            </a:r>
            <a:r>
              <a:rPr kumimoji="1" lang="en-US" altLang="zh-CN" sz="3200"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k</a:t>
            </a:r>
            <a:r>
              <a:rPr kumimoji="1"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与分子数密度</a:t>
            </a:r>
            <a:r>
              <a:rPr kumimoji="1" lang="en-US" altLang="zh-CN"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n</a:t>
            </a:r>
            <a:r>
              <a:rPr kumimoji="1"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成正比，设比例系数为</a:t>
            </a:r>
            <a:r>
              <a:rPr kumimoji="1" lang="en-US" altLang="zh-CN"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K</a:t>
            </a:r>
            <a:r>
              <a:rPr kumimoji="1"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 则              </a:t>
            </a:r>
            <a:r>
              <a:rPr kumimoji="1" lang="zh-CN" altLang="en-US" sz="3200"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a:t>
            </a:r>
            <a:r>
              <a:rPr kumimoji="1" lang="en-US" altLang="zh-CN" sz="3200"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k </a:t>
            </a:r>
            <a:r>
              <a:rPr kumimoji="1" lang="en-US" altLang="zh-CN" sz="3200"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a:t>
            </a:r>
            <a:r>
              <a:rPr kumimoji="1" lang="en-US" altLang="zh-CN" sz="3200" i="1"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 K n                </a:t>
            </a:r>
            <a:r>
              <a:rPr kumimoji="1" lang="zh-CN" altLang="en-US" sz="3200"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故 </a:t>
            </a:r>
            <a:endParaRPr kumimoji="1" lang="zh-CN" altLang="en-US" sz="3200" kern="1200" cap="none" spc="0" normalizeH="0" baseline="0" noProof="0" dirty="0">
              <a:solidFill>
                <a:schemeClr val="tx1"/>
              </a:solidFill>
              <a:latin typeface="Times New Roman" panose="02020603050405020304" pitchFamily="18" charset="0"/>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8"/>
                                        </p:tgtEl>
                                        <p:attrNameLst>
                                          <p:attrName>style.visibility</p:attrName>
                                        </p:attrNameLst>
                                      </p:cBhvr>
                                      <p:to>
                                        <p:strVal val="visible"/>
                                      </p:to>
                                    </p:set>
                                    <p:anim calcmode="lin" valueType="num">
                                      <p:cBhvr additive="base">
                                        <p:cTn id="7" dur="500" fill="hold"/>
                                        <p:tgtEl>
                                          <p:spTgt spid="74758"/>
                                        </p:tgtEl>
                                        <p:attrNameLst>
                                          <p:attrName>ppt_x</p:attrName>
                                        </p:attrNameLst>
                                      </p:cBhvr>
                                      <p:tavLst>
                                        <p:tav tm="0">
                                          <p:val>
                                            <p:strVal val="0-#ppt_w/2"/>
                                          </p:val>
                                        </p:tav>
                                        <p:tav tm="100000">
                                          <p:val>
                                            <p:strVal val="#ppt_x"/>
                                          </p:val>
                                        </p:tav>
                                      </p:tavLst>
                                    </p:anim>
                                    <p:anim calcmode="lin" valueType="num">
                                      <p:cBhvr additive="base">
                                        <p:cTn id="8"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4756"/>
                                        </p:tgtEl>
                                        <p:attrNameLst>
                                          <p:attrName>style.visibility</p:attrName>
                                        </p:attrNameLst>
                                      </p:cBhvr>
                                      <p:to>
                                        <p:strVal val="visible"/>
                                      </p:to>
                                    </p:set>
                                    <p:anim calcmode="lin" valueType="num">
                                      <p:cBhvr additive="base">
                                        <p:cTn id="13" dur="500" fill="hold"/>
                                        <p:tgtEl>
                                          <p:spTgt spid="74756"/>
                                        </p:tgtEl>
                                        <p:attrNameLst>
                                          <p:attrName>ppt_x</p:attrName>
                                        </p:attrNameLst>
                                      </p:cBhvr>
                                      <p:tavLst>
                                        <p:tav tm="0">
                                          <p:val>
                                            <p:strVal val="0-#ppt_w/2"/>
                                          </p:val>
                                        </p:tav>
                                        <p:tav tm="100000">
                                          <p:val>
                                            <p:strVal val="#ppt_x"/>
                                          </p:val>
                                        </p:tav>
                                      </p:tavLst>
                                    </p:anim>
                                    <p:anim calcmode="lin" valueType="num">
                                      <p:cBhvr additive="base">
                                        <p:cTn id="14"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5">
                                            <p:txEl>
                                              <p:charRg st="4" end="28"/>
                                            </p:txEl>
                                          </p:spTgt>
                                        </p:tgtEl>
                                        <p:attrNameLst>
                                          <p:attrName>style.visibility</p:attrName>
                                        </p:attrNameLst>
                                      </p:cBhvr>
                                      <p:to>
                                        <p:strVal val="visible"/>
                                      </p:to>
                                    </p:set>
                                    <p:anim calcmode="lin" valueType="num">
                                      <p:cBhvr additive="base">
                                        <p:cTn id="19" dur="500" fill="hold"/>
                                        <p:tgtEl>
                                          <p:spTgt spid="74755">
                                            <p:txEl>
                                              <p:charRg st="4" end="28"/>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4755">
                                            <p:txEl>
                                              <p:charRg st="4" end="28"/>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4755">
                                            <p:txEl>
                                              <p:charRg st="28" end="50"/>
                                            </p:txEl>
                                          </p:spTgt>
                                        </p:tgtEl>
                                        <p:attrNameLst>
                                          <p:attrName>style.visibility</p:attrName>
                                        </p:attrNameLst>
                                      </p:cBhvr>
                                      <p:to>
                                        <p:strVal val="visible"/>
                                      </p:to>
                                    </p:set>
                                    <p:anim calcmode="lin" valueType="num">
                                      <p:cBhvr additive="base">
                                        <p:cTn id="25" dur="500" fill="hold"/>
                                        <p:tgtEl>
                                          <p:spTgt spid="74755">
                                            <p:txEl>
                                              <p:charRg st="28" end="5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4755">
                                            <p:txEl>
                                              <p:charRg st="28" end="5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755">
                                            <p:txEl>
                                              <p:charRg st="51" end="96"/>
                                            </p:txEl>
                                          </p:spTgt>
                                        </p:tgtEl>
                                        <p:attrNameLst>
                                          <p:attrName>style.visibility</p:attrName>
                                        </p:attrNameLst>
                                      </p:cBhvr>
                                      <p:to>
                                        <p:strVal val="visible"/>
                                      </p:to>
                                    </p:set>
                                    <p:anim calcmode="lin" valueType="num">
                                      <p:cBhvr additive="base">
                                        <p:cTn id="31" dur="500" fill="hold"/>
                                        <p:tgtEl>
                                          <p:spTgt spid="74755">
                                            <p:txEl>
                                              <p:charRg st="51" end="9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4755">
                                            <p:txEl>
                                              <p:charRg st="51" end="96"/>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4755">
                                            <p:txEl>
                                              <p:charRg st="96" end="146"/>
                                            </p:txEl>
                                          </p:spTgt>
                                        </p:tgtEl>
                                        <p:attrNameLst>
                                          <p:attrName>style.visibility</p:attrName>
                                        </p:attrNameLst>
                                      </p:cBhvr>
                                      <p:to>
                                        <p:strVal val="visible"/>
                                      </p:to>
                                    </p:set>
                                    <p:anim calcmode="lin" valueType="num">
                                      <p:cBhvr additive="base">
                                        <p:cTn id="37" dur="500" fill="hold"/>
                                        <p:tgtEl>
                                          <p:spTgt spid="74755">
                                            <p:txEl>
                                              <p:charRg st="96" end="14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4755">
                                            <p:txEl>
                                              <p:charRg st="96" end="14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P spid="747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3" name="Text Box 3"/>
          <p:cNvSpPr txBox="1">
            <a:spLocks noChangeArrowheads="1"/>
          </p:cNvSpPr>
          <p:nvPr/>
        </p:nvSpPr>
        <p:spPr bwMode="auto">
          <a:xfrm>
            <a:off x="819150" y="188913"/>
            <a:ext cx="8775700" cy="625475"/>
          </a:xfrm>
          <a:prstGeom prst="rect">
            <a:avLst/>
          </a:prstGeom>
          <a:noFill/>
          <a:ln w="9525">
            <a:noFill/>
            <a:miter lim="800000"/>
          </a:ln>
          <a:effectLst/>
        </p:spPr>
        <p:txBody>
          <a:bodyPr>
            <a:spAutoFit/>
          </a:bodyPr>
          <a:lstStyle/>
          <a:p>
            <a:pPr marR="0" defTabSz="914400" eaLnBrk="1" hangingPunct="1">
              <a:lnSpc>
                <a:spcPct val="125000"/>
              </a:lnSpc>
              <a:buClrTx/>
              <a:buSzTx/>
              <a:buFontTx/>
              <a:defRPr/>
            </a:pPr>
            <a:r>
              <a:rPr kumimoji="0"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rPr>
              <a:t>考虑到分子间的引力，将上式修改为</a:t>
            </a:r>
            <a:endParaRPr kumimoji="0" lang="zh-CN" altLang="en-US" kern="1200" cap="none" spc="0" normalizeH="0" baseline="0" noProof="0" dirty="0">
              <a:solidFill>
                <a:schemeClr val="tx1"/>
              </a:solidFill>
              <a:latin typeface="Times New Roman" panose="02020603050405020304" pitchFamily="18" charset="0"/>
              <a:ea typeface="+mj-ea"/>
              <a:cs typeface="Times New Roman" panose="02020603050405020304" pitchFamily="18" charset="0"/>
            </a:endParaRPr>
          </a:p>
        </p:txBody>
      </p:sp>
      <p:graphicFrame>
        <p:nvGraphicFramePr>
          <p:cNvPr id="25604" name="Object 3"/>
          <p:cNvGraphicFramePr>
            <a:graphicFrameLocks noChangeAspect="1"/>
          </p:cNvGraphicFramePr>
          <p:nvPr/>
        </p:nvGraphicFramePr>
        <p:xfrm>
          <a:off x="2792413" y="908050"/>
          <a:ext cx="4014787" cy="577850"/>
        </p:xfrm>
        <a:graphic>
          <a:graphicData uri="http://schemas.openxmlformats.org/presentationml/2006/ole">
            <mc:AlternateContent xmlns:mc="http://schemas.openxmlformats.org/markup-compatibility/2006">
              <mc:Choice xmlns:v="urn:schemas-microsoft-com:vml" Requires="v">
                <p:oleObj spid="_x0000_s3227" name="" r:id="rId1" imgW="1219200" imgH="179070" progId="Equations">
                  <p:embed/>
                </p:oleObj>
              </mc:Choice>
              <mc:Fallback>
                <p:oleObj name="" r:id="rId1" imgW="1219200" imgH="179070" progId="Equations">
                  <p:embed/>
                  <p:pic>
                    <p:nvPicPr>
                      <p:cNvPr id="0" name="图片 3226"/>
                      <p:cNvPicPr/>
                      <p:nvPr/>
                    </p:nvPicPr>
                    <p:blipFill>
                      <a:blip r:embed="rId2"/>
                      <a:stretch>
                        <a:fillRect/>
                      </a:stretch>
                    </p:blipFill>
                    <p:spPr>
                      <a:xfrm>
                        <a:off x="2792413" y="908050"/>
                        <a:ext cx="4014787" cy="577850"/>
                      </a:xfrm>
                      <a:prstGeom prst="rect">
                        <a:avLst/>
                      </a:prstGeom>
                      <a:noFill/>
                      <a:ln w="38100">
                        <a:noFill/>
                        <a:miter/>
                      </a:ln>
                    </p:spPr>
                  </p:pic>
                </p:oleObj>
              </mc:Fallback>
            </mc:AlternateContent>
          </a:graphicData>
        </a:graphic>
      </p:graphicFrame>
      <p:graphicFrame>
        <p:nvGraphicFramePr>
          <p:cNvPr id="25607" name="Object 4"/>
          <p:cNvGraphicFramePr>
            <a:graphicFrameLocks noChangeAspect="1"/>
          </p:cNvGraphicFramePr>
          <p:nvPr/>
        </p:nvGraphicFramePr>
        <p:xfrm>
          <a:off x="1928813" y="1916113"/>
          <a:ext cx="1584325" cy="963612"/>
        </p:xfrm>
        <a:graphic>
          <a:graphicData uri="http://schemas.openxmlformats.org/presentationml/2006/ole">
            <mc:AlternateContent xmlns:mc="http://schemas.openxmlformats.org/markup-compatibility/2006">
              <mc:Choice xmlns:v="urn:schemas-microsoft-com:vml" Requires="v">
                <p:oleObj spid="_x0000_s3228" name="" r:id="rId3" imgW="555625" imgH="358775" progId="Equations">
                  <p:embed/>
                </p:oleObj>
              </mc:Choice>
              <mc:Fallback>
                <p:oleObj name="" r:id="rId3" imgW="555625" imgH="358775" progId="Equations">
                  <p:embed/>
                  <p:pic>
                    <p:nvPicPr>
                      <p:cNvPr id="0" name="图片 3227"/>
                      <p:cNvPicPr/>
                      <p:nvPr/>
                    </p:nvPicPr>
                    <p:blipFill>
                      <a:blip r:embed="rId4"/>
                      <a:stretch>
                        <a:fillRect/>
                      </a:stretch>
                    </p:blipFill>
                    <p:spPr>
                      <a:xfrm>
                        <a:off x="1928813" y="1916113"/>
                        <a:ext cx="1584325" cy="963612"/>
                      </a:xfrm>
                      <a:prstGeom prst="rect">
                        <a:avLst/>
                      </a:prstGeom>
                      <a:noFill/>
                      <a:ln w="38100">
                        <a:noFill/>
                        <a:miter/>
                      </a:ln>
                    </p:spPr>
                  </p:pic>
                </p:oleObj>
              </mc:Fallback>
            </mc:AlternateContent>
          </a:graphicData>
        </a:graphic>
      </p:graphicFrame>
      <p:graphicFrame>
        <p:nvGraphicFramePr>
          <p:cNvPr id="25608" name="Object 5"/>
          <p:cNvGraphicFramePr>
            <a:graphicFrameLocks noChangeAspect="1"/>
          </p:cNvGraphicFramePr>
          <p:nvPr/>
        </p:nvGraphicFramePr>
        <p:xfrm>
          <a:off x="2792413" y="3644900"/>
          <a:ext cx="3252787" cy="825500"/>
        </p:xfrm>
        <a:graphic>
          <a:graphicData uri="http://schemas.openxmlformats.org/presentationml/2006/ole">
            <mc:AlternateContent xmlns:mc="http://schemas.openxmlformats.org/markup-compatibility/2006">
              <mc:Choice xmlns:v="urn:schemas-microsoft-com:vml" Requires="v">
                <p:oleObj spid="_x0000_s3229" name="" r:id="rId5" imgW="2797175" imgH="770890" progId="Equations">
                  <p:embed/>
                </p:oleObj>
              </mc:Choice>
              <mc:Fallback>
                <p:oleObj name="" r:id="rId5" imgW="2797175" imgH="770890" progId="Equations">
                  <p:embed/>
                  <p:pic>
                    <p:nvPicPr>
                      <p:cNvPr id="0" name="图片 3228"/>
                      <p:cNvPicPr/>
                      <p:nvPr/>
                    </p:nvPicPr>
                    <p:blipFill>
                      <a:blip r:embed="rId6"/>
                      <a:stretch>
                        <a:fillRect/>
                      </a:stretch>
                    </p:blipFill>
                    <p:spPr>
                      <a:xfrm>
                        <a:off x="2792413" y="3644900"/>
                        <a:ext cx="3252787" cy="825500"/>
                      </a:xfrm>
                      <a:prstGeom prst="rect">
                        <a:avLst/>
                      </a:prstGeom>
                      <a:noFill/>
                      <a:ln w="38100">
                        <a:noFill/>
                        <a:miter/>
                      </a:ln>
                    </p:spPr>
                  </p:pic>
                </p:oleObj>
              </mc:Fallback>
            </mc:AlternateContent>
          </a:graphicData>
        </a:graphic>
      </p:graphicFrame>
      <p:sp>
        <p:nvSpPr>
          <p:cNvPr id="25609" name="Text Box 9"/>
          <p:cNvSpPr txBox="1">
            <a:spLocks noChangeArrowheads="1"/>
          </p:cNvSpPr>
          <p:nvPr/>
        </p:nvSpPr>
        <p:spPr bwMode="auto">
          <a:xfrm>
            <a:off x="823913" y="2971800"/>
            <a:ext cx="8580438" cy="519113"/>
          </a:xfrm>
          <a:prstGeom prst="rect">
            <a:avLst/>
          </a:prstGeom>
          <a:noFill/>
          <a:ln w="9525">
            <a:noFill/>
            <a:miter lim="800000"/>
          </a:ln>
          <a:effectLst/>
        </p:spPr>
        <p:txBody>
          <a:bodyPr>
            <a:spAutoFit/>
          </a:bodyPr>
          <a:lstStyle/>
          <a:p>
            <a:pPr marR="0" defTabSz="914400" eaLnBrk="1" hangingPunct="1">
              <a:buClrTx/>
              <a:buSzTx/>
              <a:buFontTx/>
              <a:defRPr/>
            </a:pPr>
            <a:r>
              <a:rPr kumimoji="0" lang="zh-CN" altLang="en-US" kern="1200" cap="none" spc="0" normalizeH="0" baseline="0" noProof="0">
                <a:solidFill>
                  <a:schemeClr val="tx1"/>
                </a:solidFill>
                <a:latin typeface="Times New Roman" panose="02020603050405020304" pitchFamily="18" charset="0"/>
                <a:ea typeface="+mj-ea"/>
                <a:cs typeface="Times New Roman" panose="02020603050405020304" pitchFamily="18" charset="0"/>
              </a:rPr>
              <a:t>考虑两种修正后，</a:t>
            </a:r>
            <a:r>
              <a:rPr kumimoji="0" lang="en-US" altLang="zh-CN" kern="1200" cap="none" spc="0" normalizeH="0" baseline="0" noProof="0">
                <a:solidFill>
                  <a:schemeClr val="tx1"/>
                </a:solidFill>
                <a:latin typeface="Times New Roman" panose="02020603050405020304" pitchFamily="18" charset="0"/>
                <a:ea typeface="+mj-ea"/>
                <a:cs typeface="Times New Roman" panose="02020603050405020304" pitchFamily="18" charset="0"/>
              </a:rPr>
              <a:t>1mol </a:t>
            </a:r>
            <a:r>
              <a:rPr kumimoji="0" lang="zh-CN" altLang="en-US" kern="1200" cap="none" spc="0" normalizeH="0" baseline="0" noProof="0">
                <a:solidFill>
                  <a:schemeClr val="tx1"/>
                </a:solidFill>
                <a:latin typeface="Times New Roman" panose="02020603050405020304" pitchFamily="18" charset="0"/>
                <a:ea typeface="+mj-ea"/>
                <a:cs typeface="Times New Roman" panose="02020603050405020304" pitchFamily="18" charset="0"/>
              </a:rPr>
              <a:t>气体的范德瓦尔斯方程为 </a:t>
            </a:r>
            <a:endParaRPr kumimoji="0" lang="zh-CN" altLang="en-US" kern="1200" cap="none" spc="0" normalizeH="0" baseline="0" noProof="0">
              <a:solidFill>
                <a:schemeClr val="tx1"/>
              </a:solidFill>
              <a:latin typeface="Times New Roman" panose="02020603050405020304" pitchFamily="18" charset="0"/>
              <a:ea typeface="+mj-ea"/>
              <a:cs typeface="Times New Roman" panose="02020603050405020304" pitchFamily="18" charset="0"/>
            </a:endParaRPr>
          </a:p>
        </p:txBody>
      </p:sp>
      <p:graphicFrame>
        <p:nvGraphicFramePr>
          <p:cNvPr id="25610" name="Object 6"/>
          <p:cNvGraphicFramePr>
            <a:graphicFrameLocks noChangeAspect="1"/>
          </p:cNvGraphicFramePr>
          <p:nvPr/>
        </p:nvGraphicFramePr>
        <p:xfrm>
          <a:off x="2881313" y="5330825"/>
          <a:ext cx="4876800" cy="954088"/>
        </p:xfrm>
        <a:graphic>
          <a:graphicData uri="http://schemas.openxmlformats.org/presentationml/2006/ole">
            <mc:AlternateContent xmlns:mc="http://schemas.openxmlformats.org/markup-compatibility/2006">
              <mc:Choice xmlns:v="urn:schemas-microsoft-com:vml" Requires="v">
                <p:oleObj spid="_x0000_s3230" name="" r:id="rId7" imgW="1963420" imgH="412115" progId="Equations">
                  <p:embed/>
                </p:oleObj>
              </mc:Choice>
              <mc:Fallback>
                <p:oleObj name="" r:id="rId7" imgW="1963420" imgH="412115" progId="Equations">
                  <p:embed/>
                  <p:pic>
                    <p:nvPicPr>
                      <p:cNvPr id="0" name="图片 3229"/>
                      <p:cNvPicPr/>
                      <p:nvPr/>
                    </p:nvPicPr>
                    <p:blipFill>
                      <a:blip r:embed="rId8"/>
                      <a:stretch>
                        <a:fillRect/>
                      </a:stretch>
                    </p:blipFill>
                    <p:spPr>
                      <a:xfrm>
                        <a:off x="2881313" y="5330825"/>
                        <a:ext cx="4876800" cy="954088"/>
                      </a:xfrm>
                      <a:prstGeom prst="rect">
                        <a:avLst/>
                      </a:prstGeom>
                      <a:noFill/>
                      <a:ln w="9525" cap="flat" cmpd="sng">
                        <a:solidFill>
                          <a:srgbClr val="66FFFF"/>
                        </a:solidFill>
                        <a:prstDash val="solid"/>
                        <a:miter/>
                        <a:headEnd type="none" w="med" len="med"/>
                        <a:tailEnd type="none" w="med" len="med"/>
                      </a:ln>
                    </p:spPr>
                  </p:pic>
                </p:oleObj>
              </mc:Fallback>
            </mc:AlternateContent>
          </a:graphicData>
        </a:graphic>
      </p:graphicFrame>
      <p:sp>
        <p:nvSpPr>
          <p:cNvPr id="25611" name="Text Box 11"/>
          <p:cNvSpPr txBox="1">
            <a:spLocks noChangeArrowheads="1"/>
          </p:cNvSpPr>
          <p:nvPr/>
        </p:nvSpPr>
        <p:spPr bwMode="auto">
          <a:xfrm>
            <a:off x="819150" y="4627563"/>
            <a:ext cx="7175500" cy="519113"/>
          </a:xfrm>
          <a:prstGeom prst="rect">
            <a:avLst/>
          </a:prstGeom>
          <a:noFill/>
          <a:ln w="9525">
            <a:noFill/>
            <a:miter lim="800000"/>
          </a:ln>
          <a:effectLst/>
        </p:spPr>
        <p:txBody>
          <a:bodyPr>
            <a:spAutoFit/>
          </a:bodyPr>
          <a:lstStyle/>
          <a:p>
            <a:pPr marR="0" defTabSz="914400" eaLnBrk="1" hangingPunct="1">
              <a:buClrTx/>
              <a:buSzTx/>
              <a:buFontTx/>
              <a:defRPr/>
            </a:pPr>
            <a:r>
              <a:rPr kumimoji="0" lang="zh-CN" altLang="en-US" kern="1200" cap="none" spc="0" normalizeH="0" baseline="0" noProof="0">
                <a:solidFill>
                  <a:schemeClr val="tx1"/>
                </a:solidFill>
                <a:latin typeface="Times New Roman" panose="02020603050405020304" pitchFamily="18" charset="0"/>
                <a:ea typeface="+mj-ea"/>
                <a:cs typeface="Times New Roman" panose="02020603050405020304" pitchFamily="18" charset="0"/>
              </a:rPr>
              <a:t>任意质量气体的范德瓦尔斯方程为 </a:t>
            </a:r>
            <a:endParaRPr kumimoji="0" lang="zh-CN" altLang="en-US" kern="1200" cap="none" spc="0" normalizeH="0" baseline="0" noProof="0">
              <a:solidFill>
                <a:schemeClr val="tx1"/>
              </a:solidFill>
              <a:latin typeface="Times New Roman" panose="02020603050405020304" pitchFamily="18" charset="0"/>
              <a:ea typeface="+mj-ea"/>
              <a:cs typeface="Times New Roman" panose="02020603050405020304" pitchFamily="18" charset="0"/>
            </a:endParaRPr>
          </a:p>
        </p:txBody>
      </p:sp>
      <p:sp>
        <p:nvSpPr>
          <p:cNvPr id="25612" name="Rectangle 12"/>
          <p:cNvSpPr/>
          <p:nvPr/>
        </p:nvSpPr>
        <p:spPr>
          <a:xfrm>
            <a:off x="827088" y="1531938"/>
            <a:ext cx="2801937"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b="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zh-CN" altLang="en-US" sz="2800" b="1" dirty="0">
                <a:latin typeface="Times New Roman" panose="02020603050405020304" pitchFamily="18" charset="0"/>
                <a:cs typeface="Times New Roman" panose="02020603050405020304" pitchFamily="18" charset="0"/>
              </a:rPr>
              <a:t>其中内压强 ∆</a:t>
            </a:r>
            <a:r>
              <a:rPr lang="en-US" altLang="zh-CN" sz="2800" b="1" i="1" dirty="0">
                <a:latin typeface="Times New Roman" panose="02020603050405020304" pitchFamily="18" charset="0"/>
                <a:cs typeface="Times New Roman" panose="02020603050405020304" pitchFamily="18" charset="0"/>
              </a:rPr>
              <a:t>p</a:t>
            </a:r>
            <a:r>
              <a:rPr lang="zh-CN" altLang="en-US" sz="2800" b="1" dirty="0">
                <a:latin typeface="Times New Roman" panose="02020603050405020304" pitchFamily="18" charset="0"/>
                <a:cs typeface="Times New Roman" panose="02020603050405020304" pitchFamily="18" charset="0"/>
              </a:rPr>
              <a:t>为</a:t>
            </a:r>
            <a:endParaRPr lang="zh-CN" altLang="en-US" sz="2800" b="1" dirty="0">
              <a:latin typeface="Times New Roman" panose="02020603050405020304" pitchFamily="18" charset="0"/>
              <a:ea typeface="Times New Roman" panose="02020603050405020304" pitchFamily="18"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wipe(left)">
                                      <p:cBhvr>
                                        <p:cTn id="7" dur="500"/>
                                        <p:tgtEl>
                                          <p:spTgt spid="256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wipe(left)">
                                      <p:cBhvr>
                                        <p:cTn id="12" dur="500"/>
                                        <p:tgtEl>
                                          <p:spTgt spid="256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612"/>
                                        </p:tgtEl>
                                        <p:attrNameLst>
                                          <p:attrName>style.visibility</p:attrName>
                                        </p:attrNameLst>
                                      </p:cBhvr>
                                      <p:to>
                                        <p:strVal val="visible"/>
                                      </p:to>
                                    </p:set>
                                    <p:animEffect transition="in" filter="wipe(left)">
                                      <p:cBhvr>
                                        <p:cTn id="17" dur="500"/>
                                        <p:tgtEl>
                                          <p:spTgt spid="256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607"/>
                                        </p:tgtEl>
                                        <p:attrNameLst>
                                          <p:attrName>style.visibility</p:attrName>
                                        </p:attrNameLst>
                                      </p:cBhvr>
                                      <p:to>
                                        <p:strVal val="visible"/>
                                      </p:to>
                                    </p:set>
                                    <p:animEffect transition="in" filter="wipe(left)">
                                      <p:cBhvr>
                                        <p:cTn id="22" dur="500"/>
                                        <p:tgtEl>
                                          <p:spTgt spid="2560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609"/>
                                        </p:tgtEl>
                                        <p:attrNameLst>
                                          <p:attrName>style.visibility</p:attrName>
                                        </p:attrNameLst>
                                      </p:cBhvr>
                                      <p:to>
                                        <p:strVal val="visible"/>
                                      </p:to>
                                    </p:set>
                                    <p:animEffect transition="in" filter="wipe(left)">
                                      <p:cBhvr>
                                        <p:cTn id="27" dur="500"/>
                                        <p:tgtEl>
                                          <p:spTgt spid="256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5608"/>
                                        </p:tgtEl>
                                        <p:attrNameLst>
                                          <p:attrName>style.visibility</p:attrName>
                                        </p:attrNameLst>
                                      </p:cBhvr>
                                      <p:to>
                                        <p:strVal val="visible"/>
                                      </p:to>
                                    </p:set>
                                    <p:animEffect transition="in" filter="wipe(left)">
                                      <p:cBhvr>
                                        <p:cTn id="32" dur="500"/>
                                        <p:tgtEl>
                                          <p:spTgt spid="2560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611"/>
                                        </p:tgtEl>
                                        <p:attrNameLst>
                                          <p:attrName>style.visibility</p:attrName>
                                        </p:attrNameLst>
                                      </p:cBhvr>
                                      <p:to>
                                        <p:strVal val="visible"/>
                                      </p:to>
                                    </p:set>
                                    <p:animEffect transition="in" filter="wipe(left)">
                                      <p:cBhvr>
                                        <p:cTn id="37" dur="500"/>
                                        <p:tgtEl>
                                          <p:spTgt spid="256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610"/>
                                        </p:tgtEl>
                                        <p:attrNameLst>
                                          <p:attrName>style.visibility</p:attrName>
                                        </p:attrNameLst>
                                      </p:cBhvr>
                                      <p:to>
                                        <p:strVal val="visible"/>
                                      </p:to>
                                    </p:set>
                                    <p:animEffect transition="in" filter="wipe(left)">
                                      <p:cBhvr>
                                        <p:cTn id="42" dur="50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25609" grpId="0"/>
      <p:bldP spid="25611" grpId="0"/>
      <p:bldP spid="25612" grpId="0"/>
    </p:bldLst>
  </p:timing>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hlink"/>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800" b="1" i="0" u="none" strike="noStrike" cap="none" normalizeH="0" baseline="0" smtClean="0">
            <a:ln>
              <a:noFill/>
            </a:ln>
            <a:solidFill>
              <a:schemeClr val="hlink"/>
            </a:solidFill>
            <a:effectLst/>
            <a:latin typeface="Arial" panose="020B0604020202020204" pitchFamily="34" charset="0"/>
            <a:ea typeface="华文细黑" panose="0201060004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814</Words>
  <Application>WPS 演示</Application>
  <PresentationFormat>A4 纸张(210x297 毫米)</PresentationFormat>
  <Paragraphs>77</Paragraphs>
  <Slides>7</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28</vt:i4>
      </vt:variant>
      <vt:variant>
        <vt:lpstr>幻灯片标题</vt:lpstr>
      </vt:variant>
      <vt:variant>
        <vt:i4>7</vt:i4>
      </vt:variant>
    </vt:vector>
  </HeadingPairs>
  <TitlesOfParts>
    <vt:vector size="45" baseType="lpstr">
      <vt:lpstr>Arial</vt:lpstr>
      <vt:lpstr>宋体</vt:lpstr>
      <vt:lpstr>Wingdings</vt:lpstr>
      <vt:lpstr>华文细黑</vt:lpstr>
      <vt:lpstr>Times New Roman</vt:lpstr>
      <vt:lpstr>黑体</vt:lpstr>
      <vt:lpstr>华文新魏</vt:lpstr>
      <vt:lpstr>微软雅黑</vt:lpstr>
      <vt:lpstr>Arial Unicode MS</vt:lpstr>
      <vt:lpstr>自定义设计方案</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Equations</vt:lpstr>
      <vt:lpstr> 一、分子固有体积修正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ppt模板库</dc:title>
  <dc:creator>wjb</dc:creator>
  <cp:lastModifiedBy>Administrator</cp:lastModifiedBy>
  <cp:revision>492</cp:revision>
  <cp:lastPrinted>2000-11-22T14:07:00Z</cp:lastPrinted>
  <dcterms:created xsi:type="dcterms:W3CDTF">2002-04-29T01:26:00Z</dcterms:created>
  <dcterms:modified xsi:type="dcterms:W3CDTF">2019-07-30T00:05:19Z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2052-11.1.0.8907</vt:lpwstr>
  </property>
</Properties>
</file>