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1112" r:id="rId3"/>
    <p:sldId id="1116" r:id="rId4"/>
    <p:sldId id="1121" r:id="rId5"/>
    <p:sldId id="1135" r:id="rId6"/>
    <p:sldId id="1218" r:id="rId7"/>
    <p:sldId id="1219" r:id="rId8"/>
    <p:sldId id="1221" r:id="rId9"/>
  </p:sldIdLst>
  <p:sldSz cx="9906000" cy="6858000" type="A4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5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01F9FF"/>
    <a:srgbClr val="CC3300"/>
    <a:srgbClr val="FF6600"/>
    <a:srgbClr val="F9FF01"/>
    <a:srgbClr val="008000"/>
    <a:srgbClr val="A500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1" autoAdjust="0"/>
    <p:restoredTop sz="94660"/>
  </p:normalViewPr>
  <p:slideViewPr>
    <p:cSldViewPr>
      <p:cViewPr varScale="1">
        <p:scale>
          <a:sx n="116" d="100"/>
          <a:sy n="116" d="100"/>
        </p:scale>
        <p:origin x="1416" y="84"/>
      </p:cViewPr>
      <p:guideLst>
        <p:guide orient="horz" pos="1525"/>
        <p:guide pos="62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" y="-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>
            <a:lvl1pPr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>
            <a:lvl1pPr algn="r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4B3A56C-5ABE-447A-A500-FD6EA8B21AE5}" type="datetime1">
              <a:rPr lang="zh-CN" altLang="en-US"/>
              <a:t>2019/8/16</a:t>
            </a:fld>
            <a:endParaRPr lang="de-DE" altLang="de-DE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79ADD7-9C34-46EB-9C52-7CF09B10C9F7}" type="slidenum">
              <a:rPr lang="de-DE" altLang="de-DE"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74703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292142-6236-4C0B-9422-DA9936BE6FCC}" type="datetime1">
              <a:rPr lang="zh-CN" altLang="en-US"/>
              <a:t>2019/8/16</a:t>
            </a:fld>
            <a:endParaRPr lang="de-DE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00338" y="549275"/>
            <a:ext cx="371475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de-DE" noProof="0" smtClean="0"/>
              <a:t>Click to edit Master text styles</a:t>
            </a:r>
          </a:p>
          <a:p>
            <a:pPr lvl="1"/>
            <a:r>
              <a:rPr lang="en-US" altLang="de-DE" noProof="0" smtClean="0"/>
              <a:t>Second level</a:t>
            </a:r>
          </a:p>
          <a:p>
            <a:pPr lvl="2"/>
            <a:r>
              <a:rPr lang="en-US" altLang="de-DE" noProof="0" smtClean="0"/>
              <a:t>Third level</a:t>
            </a:r>
          </a:p>
          <a:p>
            <a:pPr lvl="3"/>
            <a:r>
              <a:rPr lang="en-US" altLang="de-DE" noProof="0" smtClean="0"/>
              <a:t>Fourth level</a:t>
            </a:r>
          </a:p>
          <a:p>
            <a:pPr lvl="4"/>
            <a:r>
              <a:rPr lang="en-US" altLang="de-DE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de-DE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30FEE7E-1585-43A6-8357-3960C0DAEC36}" type="slidenum">
              <a:rPr lang="zh-CN" altLang="de-DE"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13989017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DD61A54-74FD-49A3-8E0F-BD6F132BD486}" type="slidenum">
              <a:rPr lang="en-US" altLang="zh-CN">
                <a:solidFill>
                  <a:srgbClr val="000000"/>
                </a:solidFill>
              </a:r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4391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9B47A67-FC77-4AD3-BACF-075C63B9772F}" type="slidenum">
              <a:rPr lang="en-US" altLang="zh-CN">
                <a:solidFill>
                  <a:srgbClr val="000000"/>
                </a:solidFill>
              </a:r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267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01724AF-BD18-4C27-BA94-EFECF40FC658}" type="slidenum">
              <a:rPr lang="en-US" altLang="zh-CN">
                <a:solidFill>
                  <a:srgbClr val="000000"/>
                </a:solidFill>
              </a:r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30276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1BB8D-C75D-4860-8242-FC718A430D4B}" type="datetime1">
              <a:rPr lang="zh-CN" altLang="en-US"/>
              <a:t>2019/8/16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F016D-EEEF-465C-9135-5A5143F1B5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885FA-8DBE-42B3-8189-F73A4469A3F4}" type="datetime1">
              <a:rPr lang="zh-CN" altLang="en-US"/>
              <a:t>2019/8/16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59ACF-7898-467E-A7F8-9DA8DABA612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CF155-87E4-4B7C-B94D-2FA1CE07095F}" type="datetime1">
              <a:rPr lang="zh-CN" altLang="en-US"/>
              <a:t>2019/8/16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58DC0-8075-422F-BFA2-7ED457854B3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85CCB-E132-446B-B7CF-6414AF7CA473}" type="datetime1">
              <a:rPr lang="zh-CN" altLang="en-US"/>
              <a:t>2019/8/16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CB5A8-8448-4F6E-A56C-3E8B2B72AF8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39F1A-A3A2-4225-BCFB-2F9B212EE8F9}" type="datetime1">
              <a:rPr lang="zh-CN" altLang="en-US"/>
              <a:t>2019/8/16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E02A5-846A-48CB-B279-BC79D848F2E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938588"/>
            <a:ext cx="43815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2477A-E39E-4E9D-AE7B-A902688DBC78}" type="datetime1">
              <a:rPr lang="zh-CN" altLang="en-US"/>
              <a:t>2019/8/16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F7BE8-3254-49A4-BB79-CDB80CE99B9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815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" y="3938588"/>
            <a:ext cx="43815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29200" y="3938588"/>
            <a:ext cx="43815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785BB-C08B-42DE-873D-1C70956933A2}" type="datetime1">
              <a:rPr lang="zh-CN" altLang="en-US"/>
              <a:t>2019/8/16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FA7C8-4205-47A7-A991-E4F7B3F2B01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290" name="Group 2"/>
          <p:cNvGrpSpPr/>
          <p:nvPr/>
        </p:nvGrpSpPr>
        <p:grpSpPr bwMode="auto">
          <a:xfrm>
            <a:off x="1" y="1"/>
            <a:ext cx="9902560" cy="6850063"/>
            <a:chOff x="0" y="0"/>
            <a:chExt cx="5758" cy="4315"/>
          </a:xfrm>
        </p:grpSpPr>
        <p:grpSp>
          <p:nvGrpSpPr>
            <p:cNvPr id="39629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9629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200" b="0" smtClean="0">
                  <a:solidFill>
                    <a:srgbClr val="FFFFFF"/>
                  </a:solidFill>
                  <a:latin typeface="Garamond" panose="020204040303010108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629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200" b="0" smtClean="0">
                  <a:solidFill>
                    <a:srgbClr val="FFFFFF"/>
                  </a:solidFill>
                  <a:latin typeface="Garamond" panose="020204040303010108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629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200" b="0" smtClean="0">
                  <a:solidFill>
                    <a:srgbClr val="FFFFFF"/>
                  </a:solidFill>
                  <a:latin typeface="Garamond" panose="020204040303010108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629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200" b="0" smtClean="0">
                  <a:solidFill>
                    <a:srgbClr val="FFFFFF"/>
                  </a:solidFill>
                  <a:latin typeface="Garamond" panose="020204040303010108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629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200" b="0" smtClean="0">
                  <a:solidFill>
                    <a:srgbClr val="FFFFFF"/>
                  </a:solidFill>
                  <a:latin typeface="Garamond" panose="02020404030301010803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629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 b="0" smtClean="0">
                <a:solidFill>
                  <a:srgbClr val="FFFFFF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629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 b="0" smtClean="0">
                <a:solidFill>
                  <a:srgbClr val="FFFFFF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629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42950" y="1736726"/>
            <a:ext cx="84201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9630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96301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95300" y="6248400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9630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51575"/>
            <a:ext cx="31369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r>
              <a:rPr lang="en-US" altLang="zh-CN" b="0" smtClean="0">
                <a:solidFill>
                  <a:srgbClr val="FFFFFF"/>
                </a:solidFill>
                <a:ea typeface="宋体" panose="02010600030101010101" pitchFamily="2" charset="-122"/>
              </a:rPr>
              <a:t>热学</a:t>
            </a:r>
          </a:p>
        </p:txBody>
      </p:sp>
      <p:sp>
        <p:nvSpPr>
          <p:cNvPr id="396303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99300" y="6254750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fld id="{DB8664B9-E43C-4BBE-AFDB-D9AC1C662234}" type="slidenum">
              <a:rPr lang="en-US" altLang="zh-CN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96304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9400381" y="6354764"/>
            <a:ext cx="545175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3" panose="05040102010807070707" pitchFamily="18" charset="2"/>
              </a:rPr>
              <a:t></a:t>
            </a:r>
          </a:p>
        </p:txBody>
      </p:sp>
      <p:sp>
        <p:nvSpPr>
          <p:cNvPr id="396305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853487" y="6354764"/>
            <a:ext cx="545175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b="0" smtClean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3" panose="05040102010807070707" pitchFamily="18" charset="2"/>
              </a:rPr>
              <a:t>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F3E269-BE33-490D-B4D4-7EA0ABFD3D23}" type="slidenum">
              <a:rPr lang="en-US" altLang="zh-CN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79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879" y="4589464"/>
            <a:ext cx="8543925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7B93EB-EEEB-423F-AABB-B9F4FBE4FEC4}" type="slidenum">
              <a:rPr lang="en-US" altLang="zh-CN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4367A5-0D2D-4CA0-ADBE-43E50F246DDA}" type="slidenum">
              <a:rPr lang="en-US" altLang="zh-CN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7B03F-1377-4C45-B19F-2071348A5EB2}" type="datetime1">
              <a:rPr lang="zh-CN" altLang="en-US"/>
              <a:t>2019/8/16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03151-24EF-4BE9-86F0-B3473E7D9B3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365126"/>
            <a:ext cx="854392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758" y="1681163"/>
            <a:ext cx="41911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758" y="2505075"/>
            <a:ext cx="419113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7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77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044815-A59B-4BA5-9309-E979BCD1A6BB}" type="slidenum">
              <a:rPr lang="en-US" altLang="zh-CN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E5A473-9E3D-48C4-9030-A97FD50267AF}" type="slidenum">
              <a:rPr lang="en-US" altLang="zh-CN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BFA6BA-1A54-4638-9EBD-7D8AC0B39164}" type="slidenum">
              <a:rPr lang="en-US" altLang="zh-CN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77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0A18AE-05C9-40B1-B4E9-CEFD219F2992}" type="slidenum">
              <a:rPr lang="en-US" altLang="zh-CN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758" y="457200"/>
            <a:ext cx="31953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77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758" y="2057400"/>
            <a:ext cx="31953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B283F1-5212-4237-A02D-CC495A1D7198}" type="slidenum">
              <a:rPr lang="en-US" altLang="zh-CN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B8EEC7-7A1F-4E11-AD34-8DF82A5AE56F}" type="slidenum">
              <a:rPr lang="en-US" altLang="zh-CN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92CC90-A5EF-430E-A5AF-B8D3838EE1F7}" type="slidenum">
              <a:rPr lang="en-US" altLang="zh-CN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74639"/>
            <a:ext cx="89154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95300" y="625157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fld id="{00B15A4B-4195-447F-BA41-8EDB4E60ED10}" type="slidenum">
              <a:rPr lang="en-US" altLang="zh-CN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25157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fld id="{660400B0-0FA0-43CD-A469-780573E1FAB8}" type="slidenum">
              <a:rPr lang="en-US" altLang="zh-CN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35550" y="1600200"/>
            <a:ext cx="437515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35550" y="3938589"/>
            <a:ext cx="437515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95300" y="625157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fld id="{F7C3BEFF-3863-4E1C-8541-73C0ED3D5524}" type="slidenum">
              <a:rPr lang="en-US" altLang="zh-CN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C9005-1FC0-476F-AC33-EA436FB4419C}" type="datetime1">
              <a:rPr lang="zh-CN" altLang="en-US"/>
              <a:t>2019/8/16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B237A-CF9B-475E-A236-12C2E75E76F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7515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35550" y="1600200"/>
            <a:ext cx="437515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" y="3938589"/>
            <a:ext cx="437515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5550" y="3938589"/>
            <a:ext cx="437515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95300" y="625157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fld id="{AAF335DB-A56B-4C37-A222-F0E3F53C6614}" type="slidenum">
              <a:rPr lang="en-US" altLang="zh-CN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C5387-C112-4922-B3A3-370F17BF5969}" type="datetime1">
              <a:rPr lang="zh-CN" altLang="en-US"/>
              <a:t>2019/8/16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16BDB-AEC2-4CD5-8958-7E2C8772FD7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ABB48-E096-4054-BEC0-BF6ED6EA93D9}" type="datetime1">
              <a:rPr lang="zh-CN" altLang="en-US"/>
              <a:t>2019/8/16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EF238-1D93-45F4-997F-F30BF0AB14F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8CEEDB-3E00-421E-B3E9-D8765E09A866}" type="datetime1">
              <a:rPr lang="zh-CN" altLang="en-US"/>
              <a:t>2019/8/16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C51AF-904A-429C-9E8B-C5BB3C6B485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2B85A-7D89-464A-B461-431245BBB6B6}" type="datetime1">
              <a:rPr lang="zh-CN" altLang="en-US"/>
              <a:t>2019/8/16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25D96-9019-4C2D-8CA4-8702EA5433C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157E1-452A-4181-9EE8-40B449AD41C4}" type="datetime1">
              <a:rPr lang="zh-CN" altLang="en-US"/>
              <a:t>2019/8/16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0C8C5-A1BC-441F-9D83-96E7A0DA117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12B46-6C77-4182-AFAE-65EFB918C3AE}" type="datetime1">
              <a:rPr lang="zh-CN" altLang="en-US"/>
              <a:t>2019/8/16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E5E31-65E8-4A3D-A062-70BD3F255BC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07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347D6450-83ED-406D-8307-22F6C834585B}" type="datetime1">
              <a:rPr lang="zh-CN" altLang="en-US"/>
              <a:t>2019/8/16</a:t>
            </a:fld>
            <a:endParaRPr lang="en-US" altLang="zh-CN"/>
          </a:p>
        </p:txBody>
      </p:sp>
      <p:sp>
        <p:nvSpPr>
          <p:cNvPr id="1307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Doc. number to be entered by "Header and Footer"</a:t>
            </a:r>
            <a:endParaRPr lang="en-US" altLang="zh-CN"/>
          </a:p>
        </p:txBody>
      </p:sp>
      <p:sp>
        <p:nvSpPr>
          <p:cNvPr id="1307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66061CDE-6C9E-4577-BC53-F3902DC23B89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51575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 b="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4B9F9B3-6A5B-41CD-A7AE-6A30C8378F5E}" type="slidenum">
              <a:rPr lang="en-US" altLang="zh-CN" b="0" smtClean="0">
                <a:solidFill>
                  <a:srgbClr val="FFFFFF"/>
                </a:solidFill>
                <a:ea typeface="宋体" panose="02010600030101010101" pitchFamily="2" charset="-122"/>
              </a:rPr>
              <a:t>‹#›</a:t>
            </a:fld>
            <a:endParaRPr lang="en-US" altLang="zh-CN" b="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395268" name="Group 4"/>
          <p:cNvGrpSpPr/>
          <p:nvPr/>
        </p:nvGrpSpPr>
        <p:grpSpPr bwMode="auto">
          <a:xfrm>
            <a:off x="1" y="1"/>
            <a:ext cx="9902560" cy="6850063"/>
            <a:chOff x="0" y="0"/>
            <a:chExt cx="5758" cy="4315"/>
          </a:xfrm>
        </p:grpSpPr>
        <p:grpSp>
          <p:nvGrpSpPr>
            <p:cNvPr id="395269" name="Group 5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95270" name="Freeform 6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200" b="0" smtClean="0">
                  <a:solidFill>
                    <a:srgbClr val="FFFFFF"/>
                  </a:solidFill>
                  <a:latin typeface="Garamond" panose="020204040303010108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5271" name="Freeform 7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200" b="0" smtClean="0">
                  <a:solidFill>
                    <a:srgbClr val="FFFFFF"/>
                  </a:solidFill>
                  <a:latin typeface="Garamond" panose="020204040303010108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5272" name="Freeform 8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200" b="0" smtClean="0">
                  <a:solidFill>
                    <a:srgbClr val="FFFFFF"/>
                  </a:solidFill>
                  <a:latin typeface="Garamond" panose="020204040303010108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5273" name="Freeform 9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200" b="0" smtClean="0">
                  <a:solidFill>
                    <a:srgbClr val="FFFFFF"/>
                  </a:solidFill>
                  <a:latin typeface="Garamond" panose="02020404030301010803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5274" name="Freeform 10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3200" b="0" smtClean="0">
                  <a:solidFill>
                    <a:srgbClr val="FFFFFF"/>
                  </a:solidFill>
                  <a:latin typeface="Garamond" panose="02020404030301010803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5275" name="Freeform 11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 b="0" smtClean="0">
                <a:solidFill>
                  <a:srgbClr val="FFFFFF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5276" name="Freeform 12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 b="0" smtClean="0">
                <a:solidFill>
                  <a:srgbClr val="FFFFFF"/>
                </a:solidFill>
                <a:latin typeface="Garamond" panose="020204040303010108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5277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527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5280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9400381" y="6354764"/>
            <a:ext cx="545175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smtClean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3" panose="05040102010807070707" pitchFamily="18" charset="2"/>
              </a:rPr>
              <a:t></a:t>
            </a:r>
          </a:p>
        </p:txBody>
      </p:sp>
      <p:sp>
        <p:nvSpPr>
          <p:cNvPr id="395281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853487" y="6354764"/>
            <a:ext cx="545175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b="0" smtClean="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3" panose="05040102010807070707" pitchFamily="18" charset="2"/>
              </a:rPr>
              <a:t>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Word_97_-_2003___1.doc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094D0B-B761-48A4-A773-FBFAC570CF0E}" type="datetime1">
              <a:rPr lang="zh-CN" altLang="en-US" smtClean="0"/>
              <a:t>2019/8/16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1D8FA4-49B2-44BB-95C0-E224BF7E4872}" type="slidenum">
              <a:rPr lang="zh-CN" altLang="en-US" smtClean="0"/>
              <a:t>1</a:t>
            </a:fld>
            <a:endParaRPr lang="en-US" altLang="zh-CN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09563" y="357188"/>
            <a:ext cx="3432030" cy="5238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r>
              <a:rPr lang="zh-CN" altLang="en-US" dirty="0" smtClean="0">
                <a:solidFill>
                  <a:schemeClr val="accent2"/>
                </a:solidFill>
                <a:latin typeface="+mj-ea"/>
                <a:ea typeface="+mj-ea"/>
              </a:rPr>
              <a:t>非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理想气体状态方程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52438" y="1214438"/>
            <a:ext cx="7786687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 1</a:t>
            </a:r>
            <a:r>
              <a:rPr lang="zh-CN" altLang="en-US" dirty="0">
                <a:solidFill>
                  <a:schemeClr val="tx1"/>
                </a:solidFill>
                <a:latin typeface="+mj-ea"/>
                <a:ea typeface="+mj-ea"/>
              </a:rPr>
              <a:t>、范德瓦尔斯方程</a:t>
            </a:r>
            <a:r>
              <a:rPr lang="en-US" altLang="zh-CN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 </a:t>
            </a:r>
            <a:r>
              <a:rPr lang="en-US" alt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Waals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equation)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2806700" y="2204864"/>
          <a:ext cx="3546475" cy="134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公式" r:id="rId3" imgW="30121225" imgH="11475085" progId="Equations">
                  <p:embed/>
                </p:oleObj>
              </mc:Choice>
              <mc:Fallback>
                <p:oleObj name="公式" r:id="rId3" imgW="30121225" imgH="11475085" progId="Equations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2204864"/>
                        <a:ext cx="3546475" cy="1344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65214" y="4005264"/>
            <a:ext cx="7571303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0" dirty="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特点：形式简单，物理意义清楚，有一定</a:t>
            </a:r>
          </a:p>
          <a:p>
            <a:pPr>
              <a:lnSpc>
                <a:spcPct val="130000"/>
              </a:lnSpc>
            </a:pPr>
            <a:r>
              <a:rPr lang="zh-CN" altLang="en-US" sz="3200" b="0" dirty="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普遍性和概括性。实际应用时结果</a:t>
            </a:r>
          </a:p>
          <a:p>
            <a:pPr>
              <a:lnSpc>
                <a:spcPct val="130000"/>
              </a:lnSpc>
            </a:pPr>
            <a:r>
              <a:rPr lang="zh-CN" altLang="en-US" sz="3200" b="0" dirty="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    不精确。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533400" y="855663"/>
          <a:ext cx="9134475" cy="560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Document" r:id="rId4" imgW="4007485" imgH="2375535" progId="Word.Document.8">
                  <p:embed/>
                </p:oleObj>
              </mc:Choice>
              <mc:Fallback>
                <p:oleObj name="Document" r:id="rId4" imgW="4007485" imgH="237553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855663"/>
                        <a:ext cx="9134475" cy="560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09563" y="214313"/>
            <a:ext cx="767715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t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某些气体的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Van </a:t>
            </a:r>
            <a:r>
              <a:rPr lang="en-US" altLang="en-US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der</a:t>
            </a: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Waals </a:t>
            </a:r>
            <a:r>
              <a:rPr lang="zh-CN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常量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CAC2CD-2611-45AA-B51C-6183B36A36CF}" type="datetime1">
              <a:rPr lang="zh-CN" altLang="en-US" smtClean="0"/>
              <a:t>2019/8/16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95187-A7B6-4FA3-A022-7CEAE2DF2017}" type="slidenum">
              <a:rPr lang="zh-CN" altLang="en-US" smtClean="0"/>
              <a:t>3</a:t>
            </a:fld>
            <a:endParaRPr lang="en-US" altLang="zh-CN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9563" y="2214563"/>
          <a:ext cx="9286940" cy="307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2214578"/>
                <a:gridCol w="2214578"/>
                <a:gridCol w="2643206"/>
              </a:tblGrid>
              <a:tr h="10961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lang="en-US" altLang="zh-CN" sz="240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</a:t>
                      </a:r>
                      <a:r>
                        <a:rPr lang="en-US" altLang="zh-CN" sz="240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l-GR" altLang="zh-CN" sz="2400" b="1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υ </a:t>
                      </a:r>
                      <a:r>
                        <a:rPr lang="en-US" altLang="zh-CN" sz="24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b="1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sz="2400" b="1" i="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l-GR" altLang="zh-CN" sz="2400" b="1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υ</a:t>
                      </a:r>
                      <a:r>
                        <a:rPr lang="en-US" altLang="zh-CN" sz="240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atm·l</a:t>
                      </a:r>
                      <a:r>
                        <a:rPr lang="en-US" altLang="zh-CN" sz="240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 smtClean="0"/>
                    </a:p>
                    <a:p>
                      <a:pPr algn="ctr"/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b="1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-a/</a:t>
                      </a:r>
                      <a:r>
                        <a:rPr lang="el-GR" altLang="zh-CN" sz="2400" b="1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υ</a:t>
                      </a:r>
                      <a:r>
                        <a:rPr lang="en-US" altLang="zh-CN" sz="2400" b="1" i="1" kern="120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b="1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)(</a:t>
                      </a:r>
                      <a:r>
                        <a:rPr lang="el-GR" altLang="zh-CN" sz="2400" b="1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υ</a:t>
                      </a:r>
                      <a:r>
                        <a:rPr lang="en-US" altLang="zh-CN" sz="2400" b="1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-b</a:t>
                      </a:r>
                      <a:r>
                        <a:rPr lang="en-US" altLang="zh-CN" sz="2400" b="1" i="0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240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400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atm·l</a:t>
                      </a:r>
                      <a:r>
                        <a:rPr lang="en-US" altLang="zh-CN" sz="2400" i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22.41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22.41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22.41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49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0.2400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22.6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49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0.6170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30.85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9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F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0.3855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F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38.55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F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18.9</a:t>
                      </a:r>
                      <a:endParaRPr lang="zh-CN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F9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/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0" hangingPunct="0">
              <a:defRPr/>
            </a:pPr>
            <a:fld id="{C9FDBDBF-CFBB-4FBB-8D28-1AA45692607F}" type="datetime1">
              <a:rPr lang="zh-CN" altLang="en-US" sz="1400" b="0">
                <a:solidFill>
                  <a:schemeClr val="tx1"/>
                </a:solidFill>
                <a:ea typeface="+mn-ea"/>
              </a:rPr>
              <a:t>2019/8/16</a:t>
            </a:fld>
            <a:endParaRPr lang="en-US" altLang="zh-CN" sz="1400" b="0">
              <a:solidFill>
                <a:schemeClr val="tx1"/>
              </a:solidFill>
              <a:ea typeface="+mn-ea"/>
            </a:endParaRPr>
          </a:p>
        </p:txBody>
      </p:sp>
      <p:sp>
        <p:nvSpPr>
          <p:cNvPr id="3" name="灯片编号占位符 2"/>
          <p:cNvSpPr txBox="1">
            <a:spLocks noGrp="1"/>
          </p:cNvSpPr>
          <p:nvPr/>
        </p:nvSpPr>
        <p:spPr bwMode="auto">
          <a:xfrm>
            <a:off x="7113588" y="6381750"/>
            <a:ext cx="23114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r" eaLnBrk="0" hangingPunct="0">
              <a:defRPr/>
            </a:pPr>
            <a:fld id="{7DFF49C9-78D0-41F3-8610-C4D4FD4C211D}" type="slidenum">
              <a:rPr lang="zh-CN" altLang="en-US" sz="1400" b="0">
                <a:solidFill>
                  <a:schemeClr val="tx1"/>
                </a:solidFill>
                <a:ea typeface="+mn-ea"/>
              </a:rPr>
              <a:t>4</a:t>
            </a:fld>
            <a:endParaRPr lang="en-US" altLang="zh-CN" sz="1400" b="0">
              <a:solidFill>
                <a:schemeClr val="tx1"/>
              </a:solidFill>
              <a:ea typeface="+mn-ea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09563" y="285750"/>
            <a:ext cx="6299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、昂尼斯方程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(Onnes equation)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52500" y="971550"/>
            <a:ext cx="7643813" cy="4572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CN" altLang="en-US" kern="0" dirty="0">
                <a:solidFill>
                  <a:schemeClr val="tx1"/>
                </a:solidFill>
                <a:latin typeface="+mj-ea"/>
                <a:ea typeface="+mj-ea"/>
              </a:rPr>
              <a:t>有许多实际气体的近似表达式，其中之一为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497013" y="1700213"/>
          <a:ext cx="6643687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公式" r:id="rId3" imgW="1828800" imgH="228600" progId="Equations">
                  <p:embed/>
                </p:oleObj>
              </mc:Choice>
              <mc:Fallback>
                <p:oleObj name="公式" r:id="rId3" imgW="1828800" imgH="228600" progId="Equations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1700213"/>
                        <a:ext cx="6643687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357313" y="2655888"/>
          <a:ext cx="734695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公式" r:id="rId5" imgW="2222500" imgH="228600" progId="Equations">
                  <p:embed/>
                </p:oleObj>
              </mc:Choice>
              <mc:Fallback>
                <p:oleObj name="公式" r:id="rId5" imgW="2222500" imgH="228600" progId="Equations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655888"/>
                        <a:ext cx="7346950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604962" y="3265556"/>
          <a:ext cx="6338887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公式" r:id="rId7" imgW="1930400" imgH="393700" progId="Equations">
                  <p:embed/>
                </p:oleObj>
              </mc:Choice>
              <mc:Fallback>
                <p:oleObj name="公式" r:id="rId7" imgW="1930400" imgH="393700" progId="Equations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2" y="3265556"/>
                        <a:ext cx="6338887" cy="134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57313" y="4619794"/>
            <a:ext cx="74231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000" b="0" dirty="0">
                <a:solidFill>
                  <a:srgbClr val="000099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特点：形式复杂，适用范围小，</a:t>
            </a:r>
          </a:p>
          <a:p>
            <a:pPr>
              <a:lnSpc>
                <a:spcPct val="130000"/>
              </a:lnSpc>
            </a:pPr>
            <a:r>
              <a:rPr lang="zh-CN" altLang="en-US" sz="4000" b="0" dirty="0">
                <a:solidFill>
                  <a:srgbClr val="000099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       准确性高，实际价值大！！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build="p" autoUpdateAnimBg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7F4880-C6E4-4FFE-A399-A0496E603EB6}" type="slidenum">
              <a:rPr lang="en-US" altLang="zh-CN">
                <a:solidFill>
                  <a:srgbClr val="FFFFFF"/>
                </a:solidFill>
              </a:rPr>
              <a:t>5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469001" name="Group 9"/>
          <p:cNvGrpSpPr/>
          <p:nvPr/>
        </p:nvGrpSpPr>
        <p:grpSpPr bwMode="auto">
          <a:xfrm>
            <a:off x="1407160" y="1418590"/>
            <a:ext cx="3764915" cy="1150620"/>
            <a:chOff x="652" y="288"/>
            <a:chExt cx="2900" cy="735"/>
          </a:xfrm>
        </p:grpSpPr>
        <p:sp>
          <p:nvSpPr>
            <p:cNvPr id="468994" name="Text Box 2"/>
            <p:cNvSpPr txBox="1">
              <a:spLocks noChangeArrowheads="1"/>
            </p:cNvSpPr>
            <p:nvPr/>
          </p:nvSpPr>
          <p:spPr bwMode="auto">
            <a:xfrm>
              <a:off x="652" y="528"/>
              <a:ext cx="271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400" b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由</a:t>
              </a:r>
            </a:p>
          </p:txBody>
        </p:sp>
        <p:graphicFrame>
          <p:nvGraphicFramePr>
            <p:cNvPr id="468995" name="Object 3"/>
            <p:cNvGraphicFramePr>
              <a:graphicFrameLocks noChangeAspect="1"/>
            </p:cNvGraphicFramePr>
            <p:nvPr/>
          </p:nvGraphicFramePr>
          <p:xfrm>
            <a:off x="1152" y="288"/>
            <a:ext cx="2400" cy="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0" name="Equation" r:id="rId4" imgW="1326515" imgH="403225" progId="Equation.3">
                    <p:embed/>
                  </p:oleObj>
                </mc:Choice>
                <mc:Fallback>
                  <p:oleObj name="Equation" r:id="rId4" imgW="1326515" imgH="403225" progId="Equation.3">
                    <p:embed/>
                    <p:pic>
                      <p:nvPicPr>
                        <p:cNvPr id="0" name="图片 215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88"/>
                          <a:ext cx="2400" cy="7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1423988" y="24209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</a:p>
        </p:txBody>
      </p:sp>
      <p:graphicFrame>
        <p:nvGraphicFramePr>
          <p:cNvPr id="468997" name="Object 5"/>
          <p:cNvGraphicFramePr>
            <a:graphicFrameLocks noChangeAspect="1"/>
          </p:cNvGraphicFramePr>
          <p:nvPr/>
        </p:nvGraphicFramePr>
        <p:xfrm>
          <a:off x="2289175" y="2569210"/>
          <a:ext cx="2477135" cy="81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6" imgW="977265" imgH="403225" progId="Equation.DSMT4">
                  <p:embed/>
                </p:oleObj>
              </mc:Choice>
              <mc:Fallback>
                <p:oleObj name="Equation" r:id="rId6" imgW="977265" imgH="403225" progId="Equation.DSMT4">
                  <p:embed/>
                  <p:pic>
                    <p:nvPicPr>
                      <p:cNvPr id="0" name="图片 21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2569210"/>
                        <a:ext cx="2477135" cy="810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14" name="Object 22"/>
          <p:cNvGraphicFramePr>
            <a:graphicFrameLocks noChangeAspect="1"/>
          </p:cNvGraphicFramePr>
          <p:nvPr/>
        </p:nvGraphicFramePr>
        <p:xfrm>
          <a:off x="2000250" y="3429000"/>
          <a:ext cx="4274820" cy="1068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8" imgW="1726565" imgH="431800" progId="Equation.DSMT4">
                  <p:embed/>
                </p:oleObj>
              </mc:Choice>
              <mc:Fallback>
                <p:oleObj name="Equation" r:id="rId8" imgW="1726565" imgH="431800" progId="Equation.DSMT4">
                  <p:embed/>
                  <p:pic>
                    <p:nvPicPr>
                      <p:cNvPr id="0" name="图片 21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429000"/>
                        <a:ext cx="4274820" cy="1068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9017" name="Group 25"/>
          <p:cNvGrpSpPr/>
          <p:nvPr/>
        </p:nvGrpSpPr>
        <p:grpSpPr bwMode="auto">
          <a:xfrm>
            <a:off x="992505" y="4797425"/>
            <a:ext cx="7154545" cy="972010"/>
            <a:chOff x="385" y="3022"/>
            <a:chExt cx="4899" cy="923"/>
          </a:xfrm>
        </p:grpSpPr>
        <p:graphicFrame>
          <p:nvGraphicFramePr>
            <p:cNvPr id="469015" name="Object 23"/>
            <p:cNvGraphicFramePr>
              <a:graphicFrameLocks noChangeAspect="1"/>
            </p:cNvGraphicFramePr>
            <p:nvPr/>
          </p:nvGraphicFramePr>
          <p:xfrm>
            <a:off x="1746" y="3022"/>
            <a:ext cx="3538" cy="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3" name="Equation" r:id="rId10" imgW="1752600" imgH="457200" progId="Equation.DSMT4">
                    <p:embed/>
                  </p:oleObj>
                </mc:Choice>
                <mc:Fallback>
                  <p:oleObj name="Equation" r:id="rId10" imgW="1752600" imgH="457200" progId="Equation.DSMT4">
                    <p:embed/>
                    <p:pic>
                      <p:nvPicPr>
                        <p:cNvPr id="0" name="图片 215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022"/>
                          <a:ext cx="3538" cy="9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9016" name="Text Box 24"/>
            <p:cNvSpPr txBox="1">
              <a:spLocks noChangeArrowheads="1"/>
            </p:cNvSpPr>
            <p:nvPr/>
          </p:nvSpPr>
          <p:spPr bwMode="auto">
            <a:xfrm>
              <a:off x="385" y="3294"/>
              <a:ext cx="1315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rgbClr val="FFFFFF"/>
                  </a:solidFill>
                  <a:latin typeface="Garamond" panose="02020404030301010803" pitchFamily="18" charset="0"/>
                  <a:ea typeface="宋体" panose="02010600030101010101" pitchFamily="2" charset="-122"/>
                </a:rPr>
                <a:t>由展开式</a:t>
              </a:r>
            </a:p>
          </p:txBody>
        </p:sp>
      </p:grpSp>
      <p:sp>
        <p:nvSpPr>
          <p:cNvPr id="488452" name="Text Box 4"/>
          <p:cNvSpPr txBox="1">
            <a:spLocks noChangeArrowheads="1"/>
          </p:cNvSpPr>
          <p:nvPr/>
        </p:nvSpPr>
        <p:spPr bwMode="auto">
          <a:xfrm>
            <a:off x="418465" y="69850"/>
            <a:ext cx="8890000" cy="124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4400" b="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 </a:t>
            </a:r>
            <a:r>
              <a:rPr lang="zh-CN" altLang="en-US" sz="3200" b="0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从范氏气体方程到理想气体方程和昂内斯方程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/>
      <p:bldP spid="48845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3C0525-9976-479E-B8D3-E4B720B80DB5}" type="slidenum">
              <a:rPr lang="en-US" altLang="zh-CN">
                <a:solidFill>
                  <a:srgbClr val="FFFFFF"/>
                </a:solidFill>
              </a:rPr>
              <a:t>6</a:t>
            </a:fld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471045" name="Object 5"/>
          <p:cNvGraphicFramePr>
            <a:graphicFrameLocks noChangeAspect="1"/>
          </p:cNvGraphicFramePr>
          <p:nvPr/>
        </p:nvGraphicFramePr>
        <p:xfrm>
          <a:off x="704851" y="836613"/>
          <a:ext cx="787876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4" imgW="2214245" imgH="430530" progId="Equation.DSMT4">
                  <p:embed/>
                </p:oleObj>
              </mc:Choice>
              <mc:Fallback>
                <p:oleObj name="Equation" r:id="rId4" imgW="2214245" imgH="430530" progId="Equation.DSMT4">
                  <p:embed/>
                  <p:pic>
                    <p:nvPicPr>
                      <p:cNvPr id="0" name="图片 225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1" y="836613"/>
                        <a:ext cx="787876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7" name="Text Box 7"/>
          <p:cNvSpPr txBox="1">
            <a:spLocks noChangeArrowheads="1"/>
          </p:cNvSpPr>
          <p:nvPr/>
        </p:nvSpPr>
        <p:spPr bwMode="auto">
          <a:xfrm>
            <a:off x="992189" y="2708275"/>
            <a:ext cx="7489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FFFFFF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对于范德瓦耳斯气体，位力系数为</a:t>
            </a:r>
          </a:p>
        </p:txBody>
      </p:sp>
      <p:graphicFrame>
        <p:nvGraphicFramePr>
          <p:cNvPr id="471048" name="Object 8"/>
          <p:cNvGraphicFramePr>
            <a:graphicFrameLocks noChangeAspect="1"/>
          </p:cNvGraphicFramePr>
          <p:nvPr/>
        </p:nvGraphicFramePr>
        <p:xfrm>
          <a:off x="776288" y="4005264"/>
          <a:ext cx="79565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6" imgW="2209800" imgH="228600" progId="Equation.DSMT4">
                  <p:embed/>
                </p:oleObj>
              </mc:Choice>
              <mc:Fallback>
                <p:oleObj name="Equation" r:id="rId6" imgW="2209800" imgH="228600" progId="Equation.DSMT4">
                  <p:embed/>
                  <p:pic>
                    <p:nvPicPr>
                      <p:cNvPr id="0" name="图片 225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4005264"/>
                        <a:ext cx="79565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AA472-1526-4193-8440-4ECC15D48BF5}" type="slidenum">
              <a:rPr lang="en-US" altLang="zh-CN">
                <a:solidFill>
                  <a:srgbClr val="FFFFFF"/>
                </a:solidFill>
              </a:rPr>
              <a:t>7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75138" name="Text Box 2"/>
          <p:cNvSpPr txBox="1">
            <a:spLocks noChangeArrowheads="1"/>
          </p:cNvSpPr>
          <p:nvPr/>
        </p:nvSpPr>
        <p:spPr bwMode="auto">
          <a:xfrm>
            <a:off x="1497013" y="836613"/>
            <a:ext cx="67340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0" dirty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kumimoji="1" lang="zh-CN" altLang="en-US" b="0" dirty="0" smtClean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第二位力系数</a:t>
            </a:r>
            <a:r>
              <a:rPr lang="en-US" altLang="zh-CN" dirty="0"/>
              <a:t>B’’</a:t>
            </a:r>
            <a:r>
              <a:rPr kumimoji="1" lang="en-US" altLang="zh-CN" b="0" dirty="0" smtClean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b="0" dirty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</a:t>
            </a:r>
            <a:r>
              <a:rPr kumimoji="1" lang="zh-CN" altLang="en-US" b="0" dirty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时，范氏状态方程</a:t>
            </a:r>
          </a:p>
          <a:p>
            <a:r>
              <a:rPr kumimoji="1" lang="zh-CN" altLang="en-US" b="0" dirty="0">
                <a:solidFill>
                  <a:srgbClr val="FFFF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与理想气体状态方程形式相同。由此可得</a:t>
            </a:r>
          </a:p>
        </p:txBody>
      </p:sp>
      <p:graphicFrame>
        <p:nvGraphicFramePr>
          <p:cNvPr id="475139" name="Object 3"/>
          <p:cNvGraphicFramePr>
            <a:graphicFrameLocks noChangeAspect="1"/>
          </p:cNvGraphicFramePr>
          <p:nvPr/>
        </p:nvGraphicFramePr>
        <p:xfrm>
          <a:off x="2936875" y="2060576"/>
          <a:ext cx="218440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4" imgW="511175" imgH="367665" progId="Equation.DSMT4">
                  <p:embed/>
                </p:oleObj>
              </mc:Choice>
              <mc:Fallback>
                <p:oleObj name="Equation" r:id="rId4" imgW="511175" imgH="367665" progId="Equation.DSMT4">
                  <p:embed/>
                  <p:pic>
                    <p:nvPicPr>
                      <p:cNvPr id="0" name="图片 245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2060576"/>
                        <a:ext cx="2184400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0" name="Text Box 4"/>
          <p:cNvSpPr txBox="1">
            <a:spLocks noChangeArrowheads="1"/>
          </p:cNvSpPr>
          <p:nvPr/>
        </p:nvSpPr>
        <p:spPr bwMode="auto">
          <a:xfrm>
            <a:off x="1712913" y="3429000"/>
            <a:ext cx="655320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该温度被称为玻意耳温度，又被称作转折温度。因为</a:t>
            </a:r>
            <a:r>
              <a:rPr kumimoji="1" lang="zh-CN" altLang="en-US" sz="3200" b="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第二位力系数</a:t>
            </a:r>
            <a:r>
              <a:rPr lang="en-US" altLang="zh-CN" sz="3200" dirty="0"/>
              <a:t>B’’ </a:t>
            </a:r>
            <a:r>
              <a:rPr kumimoji="1" lang="en-US" altLang="zh-CN" sz="3200" b="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3200" b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T)</a:t>
            </a:r>
            <a:r>
              <a:rPr kumimoji="1" lang="zh-CN" altLang="en-US" sz="3200" b="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在低温下为负，高温时变为正。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8" grpId="0"/>
      <p:bldP spid="475140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207</Words>
  <Application>Microsoft Office PowerPoint</Application>
  <PresentationFormat>A4 纸张(210x297 毫米)</PresentationFormat>
  <Paragraphs>50</Paragraphs>
  <Slides>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黑体</vt:lpstr>
      <vt:lpstr>华文细黑</vt:lpstr>
      <vt:lpstr>宋体</vt:lpstr>
      <vt:lpstr>Arial</vt:lpstr>
      <vt:lpstr>Garamond</vt:lpstr>
      <vt:lpstr>Times New Roman</vt:lpstr>
      <vt:lpstr>Wingdings</vt:lpstr>
      <vt:lpstr>Wingdings 3</vt:lpstr>
      <vt:lpstr>自定义设计方案</vt:lpstr>
      <vt:lpstr>Stream</vt:lpstr>
      <vt:lpstr>公式</vt:lpstr>
      <vt:lpstr>Document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ppt模板库</dc:title>
  <dc:creator>wjb</dc:creator>
  <cp:lastModifiedBy>jiang cj</cp:lastModifiedBy>
  <cp:revision>499</cp:revision>
  <cp:lastPrinted>2000-11-22T14:07:00Z</cp:lastPrinted>
  <dcterms:created xsi:type="dcterms:W3CDTF">2002-04-29T01:26:00Z</dcterms:created>
  <dcterms:modified xsi:type="dcterms:W3CDTF">2019-08-16T01:25:52Z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