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68" r:id="rId4"/>
    <p:sldId id="278" r:id="rId5"/>
    <p:sldId id="287" r:id="rId6"/>
    <p:sldId id="279" r:id="rId7"/>
    <p:sldId id="280" r:id="rId8"/>
    <p:sldId id="273" r:id="rId9"/>
    <p:sldId id="283" r:id="rId10"/>
    <p:sldId id="284" r:id="rId11"/>
    <p:sldId id="288" r:id="rId12"/>
    <p:sldId id="276" r:id="rId13"/>
    <p:sldId id="285" r:id="rId14"/>
    <p:sldId id="286" r:id="rId15"/>
    <p:sldId id="28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3200" b="1" u="sng">
                <a:solidFill>
                  <a:srgbClr val="66FFFF"/>
                </a:solidFill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3200" b="1" u="sng">
                <a:solidFill>
                  <a:srgbClr val="66FFFF"/>
                </a:solidFill>
              </a:endParaRPr>
            </a:p>
          </p:txBody>
        </p:sp>
      </p:grpSp>
      <p:sp>
        <p:nvSpPr>
          <p:cNvPr id="13" name="Oval 16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8677275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008000"/>
                </a:solidFill>
                <a:latin typeface="Arial" pitchFamily="34" charset="0"/>
                <a:sym typeface="Wingdings 3" pitchFamily="18" charset="2"/>
              </a:rPr>
              <a:t></a:t>
            </a:r>
          </a:p>
        </p:txBody>
      </p:sp>
      <p:sp>
        <p:nvSpPr>
          <p:cNvPr id="14" name="Oval 1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172450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>
                <a:solidFill>
                  <a:srgbClr val="000099"/>
                </a:solidFill>
                <a:latin typeface="Arial" pitchFamily="34" charset="0"/>
                <a:sym typeface="Wingdings 3" pitchFamily="18" charset="2"/>
              </a:rPr>
              <a:t></a:t>
            </a:r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6" name="Rectangle 1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157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kumimoji="0" sz="1200" b="0" u="none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热学</a:t>
            </a:r>
          </a:p>
        </p:txBody>
      </p:sp>
      <p:sp>
        <p:nvSpPr>
          <p:cNvPr id="17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3DB4D9-239B-4541-B9A7-3DFB8769AA93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AF95F-F01C-4D5D-8931-765C05F1CAE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E203D-EB33-4B04-97AD-2AAC807FA48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1E5BE-1BB5-4611-A208-6B9E6CF07C23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48249-2292-417E-8F77-05740A65940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759A4-D1EB-4C8B-9EE4-DB78558F25E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8AE40-4D0C-4FA4-AF30-9DC071B3A57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111FC-226D-406A-9479-452788276B7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F72CE-B114-43C4-8FF6-945C4BBF0D7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6ACBF-D5D6-4563-8D63-E695287E92C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A9ECE-0DD5-47D7-81B6-F264B3B4404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E4C3D-A29D-40A8-80BB-07E452BA782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kumimoji="0" sz="1200" b="0" u="none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0" sz="1200" b="0" u="none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99BCD7-990E-4E1D-9F41-7CF308DF745F}" type="slidenum">
              <a:rPr lang="en-US" altLang="zh-CN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89798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289799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289800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289801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289802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</p:grpSp>
        <p:sp>
          <p:nvSpPr>
            <p:cNvPr id="289803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3200" b="1" u="sng">
                <a:solidFill>
                  <a:srgbClr val="66FFFF"/>
                </a:solidFill>
              </a:endParaRPr>
            </a:p>
          </p:txBody>
        </p:sp>
        <p:sp>
          <p:nvSpPr>
            <p:cNvPr id="28980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3200" b="1" u="sng">
                <a:solidFill>
                  <a:srgbClr val="66FFFF"/>
                </a:solidFill>
              </a:endParaRPr>
            </a:p>
          </p:txBody>
        </p:sp>
      </p:grpSp>
      <p:sp>
        <p:nvSpPr>
          <p:cNvPr id="28980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98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9808" name="Oval 16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8677275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008000"/>
                </a:solidFill>
                <a:latin typeface="Arial" pitchFamily="34" charset="0"/>
                <a:sym typeface="Wingdings 3" pitchFamily="18" charset="2"/>
              </a:rPr>
              <a:t></a:t>
            </a:r>
          </a:p>
        </p:txBody>
      </p:sp>
      <p:sp>
        <p:nvSpPr>
          <p:cNvPr id="289809" name="Oval 1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172450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>
                <a:solidFill>
                  <a:srgbClr val="000099"/>
                </a:solidFill>
                <a:latin typeface="Arial" pitchFamily="34" charset="0"/>
                <a:sym typeface="Wingdings 3" pitchFamily="18" charset="2"/>
              </a:rPr>
              <a:t>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2420888"/>
            <a:ext cx="60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 </a:t>
            </a:r>
            <a:r>
              <a:rPr lang="zh-CN" altLang="en-US" sz="6000" b="1" dirty="0" smtClean="0"/>
              <a:t>表 面 张 力</a:t>
            </a:r>
            <a:endParaRPr lang="zh-CN" altLang="en-US" sz="60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498CD8-C8B6-4908-AC78-D844F122C0D9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3861048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）与液面上方相邻的物质有关。</a:t>
            </a:r>
            <a:endParaRPr lang="zh-CN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）与液体所含杂质有关。有些物质能使</a:t>
            </a:r>
            <a:r>
              <a:rPr lang="el-GR" altLang="zh-CN" sz="3200" b="1" dirty="0" smtClean="0">
                <a:ea typeface="宋体"/>
              </a:rPr>
              <a:t>σ</a:t>
            </a:r>
            <a:r>
              <a:rPr lang="zh-CN" altLang="en-US" sz="3200" b="1" dirty="0" smtClean="0">
                <a:ea typeface="宋体"/>
              </a:rPr>
              <a:t>减小，这类物质称为表面活性物质。比如，皂类、洗涤剂。</a:t>
            </a:r>
            <a:endParaRPr lang="zh-CN" altLang="en-US" sz="3200" b="1" dirty="0"/>
          </a:p>
        </p:txBody>
      </p:sp>
      <p:sp>
        <p:nvSpPr>
          <p:cNvPr id="6" name="椭圆 5"/>
          <p:cNvSpPr/>
          <p:nvPr/>
        </p:nvSpPr>
        <p:spPr bwMode="auto">
          <a:xfrm>
            <a:off x="1331640" y="5157192"/>
            <a:ext cx="5256584" cy="129614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sng" strike="noStrike" cap="none" normalizeH="0" baseline="0" smtClean="0">
              <a:ln>
                <a:noFill/>
              </a:ln>
              <a:solidFill>
                <a:srgbClr val="66FFFF"/>
              </a:solidFill>
              <a:effectLst/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043608" y="5157192"/>
            <a:ext cx="3816424" cy="129614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sng" strike="noStrike" cap="none" normalizeH="0" baseline="0" smtClean="0">
              <a:ln>
                <a:noFill/>
              </a:ln>
              <a:solidFill>
                <a:srgbClr val="66FFFF"/>
              </a:solidFill>
              <a:effectLst/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3347864" y="2052137"/>
            <a:ext cx="2952328" cy="1728192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sng" strike="noStrike" cap="none" normalizeH="0" baseline="0" smtClean="0">
              <a:ln>
                <a:noFill/>
              </a:ln>
              <a:solidFill>
                <a:srgbClr val="66FFFF"/>
              </a:solidFill>
              <a:effectLst/>
              <a:latin typeface="Garamond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32297" t="27188" r="28137" b="35406"/>
          <a:stretch>
            <a:fillRect/>
          </a:stretch>
        </p:blipFill>
        <p:spPr bwMode="auto">
          <a:xfrm>
            <a:off x="323528" y="692696"/>
            <a:ext cx="8534779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椭圆 3"/>
          <p:cNvSpPr/>
          <p:nvPr/>
        </p:nvSpPr>
        <p:spPr>
          <a:xfrm>
            <a:off x="0" y="4149080"/>
            <a:ext cx="3275856" cy="1152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516216" y="4293096"/>
            <a:ext cx="2016224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755576" y="1988840"/>
            <a:ext cx="7526163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304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dirty="0" smtClean="0"/>
              <a:t>     </a:t>
            </a:r>
            <a:r>
              <a:rPr kumimoji="1" lang="zh-CN" altLang="en-US" sz="3600" b="1" dirty="0" smtClean="0"/>
              <a:t>表面层：液体的表面（液体</a:t>
            </a:r>
            <a:r>
              <a:rPr kumimoji="1" lang="en-US" altLang="zh-CN" sz="3600" b="1" dirty="0" smtClean="0"/>
              <a:t>-</a:t>
            </a:r>
            <a:r>
              <a:rPr kumimoji="1" lang="zh-CN" altLang="en-US" sz="3600" b="1" dirty="0" smtClean="0"/>
              <a:t>气体界面）是一个有一定厚度的薄层，称为表面层，厚度约为</a:t>
            </a:r>
            <a:r>
              <a:rPr kumimoji="1" lang="en-US" altLang="zh-CN" sz="3600" b="1" dirty="0" smtClean="0"/>
              <a:t>S~10</a:t>
            </a:r>
            <a:r>
              <a:rPr kumimoji="1" lang="en-US" altLang="zh-CN" sz="3600" b="1" baseline="30000" dirty="0" smtClean="0"/>
              <a:t>-9</a:t>
            </a:r>
            <a:r>
              <a:rPr kumimoji="1" lang="en-US" altLang="zh-CN" sz="3600" b="1" dirty="0" smtClean="0"/>
              <a:t> m,</a:t>
            </a:r>
            <a:r>
              <a:rPr kumimoji="1" lang="zh-CN" altLang="en-US" sz="3600" b="1" dirty="0" smtClean="0"/>
              <a:t>就是分子引力有效距离。表面张力就是表面层内分子力的缘故。</a:t>
            </a: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539552" y="548680"/>
            <a:ext cx="770485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 dirty="0" smtClean="0"/>
              <a:t>二、表面张力的微观本质</a:t>
            </a:r>
            <a:r>
              <a:rPr kumimoji="1" lang="en-US" altLang="zh-CN" sz="3600" b="1" dirty="0" smtClean="0"/>
              <a:t>-</a:t>
            </a:r>
            <a:r>
              <a:rPr kumimoji="1" lang="zh-CN" altLang="en-US" sz="3600" b="1" dirty="0" smtClean="0"/>
              <a:t>表面层内分子力作用：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6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498CD8-C8B6-4908-AC78-D844F122C0D9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764704"/>
            <a:ext cx="4245927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39552" y="4365104"/>
            <a:ext cx="7776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如上图所示，分子</a:t>
            </a:r>
            <a:r>
              <a:rPr lang="en-US" altLang="zh-CN" sz="3200" b="1" dirty="0" smtClean="0"/>
              <a:t>A</a:t>
            </a:r>
            <a:r>
              <a:rPr lang="zh-CN" altLang="en-US" sz="3200" b="1" dirty="0" smtClean="0"/>
              <a:t>和分子</a:t>
            </a:r>
            <a:r>
              <a:rPr lang="en-US" altLang="zh-CN" sz="3200" b="1" dirty="0" smtClean="0"/>
              <a:t>B</a:t>
            </a:r>
            <a:r>
              <a:rPr lang="zh-CN" altLang="en-US" sz="3200" b="1" dirty="0" smtClean="0"/>
              <a:t>分别位于液体内部与表面层内。箭头端的小圆圈表示位于引力作用球（以</a:t>
            </a:r>
            <a:r>
              <a:rPr lang="en-US" altLang="zh-CN" sz="3200" b="1" dirty="0" smtClean="0"/>
              <a:t>S</a:t>
            </a:r>
            <a:r>
              <a:rPr lang="zh-CN" altLang="en-US" sz="3200" b="1" dirty="0" smtClean="0"/>
              <a:t>为半径做的球面）球面上的分子。</a:t>
            </a:r>
            <a:endParaRPr lang="zh-CN" altLang="en-US" sz="3200" b="1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32656"/>
            <a:ext cx="3096344" cy="371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498CD8-C8B6-4908-AC78-D844F122C0D9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908720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 经分析发现，分子</a:t>
            </a:r>
            <a:r>
              <a:rPr lang="en-US" altLang="zh-CN" sz="3200" b="1" dirty="0" smtClean="0"/>
              <a:t>A</a:t>
            </a:r>
            <a:r>
              <a:rPr lang="zh-CN" altLang="en-US" sz="3200" b="1" dirty="0" smtClean="0"/>
              <a:t>受到周围其它液体分子的合力为零，分子</a:t>
            </a:r>
            <a:r>
              <a:rPr lang="en-US" altLang="zh-CN" sz="3200" b="1" dirty="0" smtClean="0"/>
              <a:t>B</a:t>
            </a:r>
            <a:r>
              <a:rPr lang="zh-CN" altLang="en-US" sz="3200" b="1" dirty="0" smtClean="0"/>
              <a:t>受到周围其它液体分子的合力垂直于表面层向下。</a:t>
            </a:r>
            <a:endParaRPr lang="zh-CN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924944"/>
            <a:ext cx="73448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液体内部的分子要想转移到表面层，需要克服上述力做功，做的功转化成了表面能。因此，表面层内分子具有较高势能（表面能）。</a:t>
            </a:r>
            <a:endParaRPr lang="zh-CN" altLang="en-US" sz="32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683568" y="1556792"/>
            <a:ext cx="7850187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dirty="0" smtClean="0"/>
              <a:t>   </a:t>
            </a:r>
            <a:r>
              <a:rPr kumimoji="1" lang="zh-CN" altLang="en-US" sz="3600" b="1" dirty="0" smtClean="0"/>
              <a:t>从能量的观点来看，表面能是在等温条件下表层中所有分子的势能。表面越大，表面层的势能就要增大，反之则要减小，因为势能总是有减小的倾向，因此表面就有收缩的趋势，从而说明表面上存在张力。</a:t>
            </a:r>
            <a:endParaRPr kumimoji="1" lang="zh-CN" altLang="en-US" sz="2800" b="1" u="sng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620688"/>
            <a:ext cx="4354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zh-CN" altLang="en-US" sz="3600" b="1" dirty="0" smtClean="0"/>
              <a:t>一、什么是表面张力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628800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很多现象表明，液体的表面有如紧张的弹性薄膜，有自动收缩的趋势。</a:t>
            </a:r>
            <a:endParaRPr lang="zh-CN" altLang="en-US" sz="3600" b="1" dirty="0"/>
          </a:p>
        </p:txBody>
      </p:sp>
      <p:sp>
        <p:nvSpPr>
          <p:cNvPr id="4" name="矩形 3"/>
          <p:cNvSpPr/>
          <p:nvPr/>
        </p:nvSpPr>
        <p:spPr>
          <a:xfrm>
            <a:off x="611560" y="3284984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/>
              <a:t>例如，夏天夜里，凝结在植物叶子上的露水水滴呈球形；将一根回形针轻轻地放在水面上，它能将水面压弯曲而不下沉等等．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6EBE49-B1E9-4FA0-81CE-7392F9844509}" type="slidenum">
              <a:rPr lang="en-US" altLang="zh-CN">
                <a:solidFill>
                  <a:srgbClr val="FFFFFF"/>
                </a:solidFill>
              </a:rPr>
              <a:pPr/>
              <a:t>3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30725" name="Picture 9" descr="U_2717~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356992"/>
            <a:ext cx="4344483" cy="325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10" descr="639814~1"/>
          <p:cNvPicPr>
            <a:picLocks noChangeAspect="1" noChangeArrowheads="1"/>
          </p:cNvPicPr>
          <p:nvPr/>
        </p:nvPicPr>
        <p:blipFill>
          <a:blip r:embed="rId3" cstate="print"/>
          <a:srcRect b="14202"/>
          <a:stretch>
            <a:fillRect/>
          </a:stretch>
        </p:blipFill>
        <p:spPr bwMode="auto">
          <a:xfrm>
            <a:off x="153164" y="332656"/>
            <a:ext cx="5535055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052736"/>
            <a:ext cx="172819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小实验</a:t>
            </a:r>
            <a:endParaRPr lang="zh-CN" altLang="en-US" sz="4000" b="1" dirty="0"/>
          </a:p>
        </p:txBody>
      </p:sp>
      <p:sp>
        <p:nvSpPr>
          <p:cNvPr id="6" name="矩形 5"/>
          <p:cNvSpPr/>
          <p:nvPr/>
        </p:nvSpPr>
        <p:spPr>
          <a:xfrm>
            <a:off x="611560" y="3212976"/>
            <a:ext cx="7920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     将系上棉纱线环的金属丝环浸入肥皂水中，取出后将看到环上形成一薄层肥皂液膜，而棉线环仍保持最初的形状（图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）。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683568" y="4797152"/>
            <a:ext cx="7776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   如果将棉线环中间的肥皂膜用针刺破，这时棉线环外面的肥皂膜面积将缩小，并将棉线环拉成圆环（图</a:t>
            </a:r>
            <a:r>
              <a:rPr lang="en-US" altLang="zh-CN" sz="2800" b="1" dirty="0" smtClean="0"/>
              <a:t>b</a:t>
            </a:r>
            <a:r>
              <a:rPr lang="zh-CN" altLang="en-US" sz="2800" b="1" dirty="0" smtClean="0"/>
              <a:t>）。</a:t>
            </a:r>
            <a:endParaRPr lang="zh-CN" alt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 l="35139" t="58687" r="34976" b="17885"/>
          <a:stretch>
            <a:fillRect/>
          </a:stretch>
        </p:blipFill>
        <p:spPr bwMode="auto">
          <a:xfrm>
            <a:off x="2987824" y="476672"/>
            <a:ext cx="555490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3528" y="2276872"/>
            <a:ext cx="8496944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实验表明（如右图</a:t>
            </a:r>
            <a:r>
              <a:rPr lang="zh-CN" altLang="en-US" sz="3600" b="1" dirty="0" smtClean="0"/>
              <a:t>示）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液体表面存在着与液面相切，与边界线相垂直，促使液体表面收缩的力，这个力的性质是张力，故称为表面张力。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548680"/>
            <a:ext cx="328612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41438"/>
            <a:ext cx="5113338" cy="3833812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b="1" dirty="0" smtClean="0">
                <a:latin typeface="+mn-ea"/>
              </a:rPr>
              <a:t>   </a:t>
            </a:r>
            <a:r>
              <a:rPr lang="zh-CN" altLang="en-US" b="1" dirty="0" smtClean="0">
                <a:latin typeface="+mn-ea"/>
              </a:rPr>
              <a:t>定量描述表面张力的大小：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latin typeface="+mn-ea"/>
              </a:rPr>
              <a:t>   作用在线段</a:t>
            </a:r>
            <a:r>
              <a:rPr lang="en-US" altLang="zh-CN" b="1" dirty="0" smtClean="0">
                <a:latin typeface="+mn-ea"/>
              </a:rPr>
              <a:t>AB</a:t>
            </a:r>
            <a:r>
              <a:rPr lang="zh-CN" altLang="en-US" b="1" dirty="0" smtClean="0">
                <a:latin typeface="+mn-ea"/>
              </a:rPr>
              <a:t>上的表面张力 </a:t>
            </a:r>
            <a:r>
              <a:rPr lang="en-US" altLang="zh-CN" b="1" dirty="0" smtClean="0">
                <a:latin typeface="+mn-ea"/>
              </a:rPr>
              <a:t>f </a:t>
            </a:r>
            <a:r>
              <a:rPr lang="zh-CN" altLang="en-US" b="1" dirty="0" smtClean="0">
                <a:latin typeface="+mn-ea"/>
              </a:rPr>
              <a:t>与线段</a:t>
            </a:r>
            <a:r>
              <a:rPr lang="en-US" altLang="zh-CN" b="1" dirty="0" smtClean="0">
                <a:latin typeface="+mn-ea"/>
              </a:rPr>
              <a:t>AB</a:t>
            </a:r>
            <a:r>
              <a:rPr lang="zh-CN" altLang="en-US" b="1" dirty="0" smtClean="0">
                <a:latin typeface="+mn-ea"/>
              </a:rPr>
              <a:t>的长度 </a:t>
            </a:r>
            <a:r>
              <a:rPr lang="en-US" altLang="zh-CN" b="1" dirty="0" smtClean="0">
                <a:latin typeface="+mn-ea"/>
              </a:rPr>
              <a:t>L </a:t>
            </a:r>
            <a:r>
              <a:rPr lang="zh-CN" altLang="en-US" b="1" dirty="0" smtClean="0">
                <a:latin typeface="+mn-ea"/>
              </a:rPr>
              <a:t>成正比</a:t>
            </a:r>
          </a:p>
          <a:p>
            <a:pPr eaLnBrk="1" hangingPunct="1">
              <a:buFontTx/>
              <a:buNone/>
            </a:pPr>
            <a:endParaRPr lang="zh-CN" altLang="en-US" b="1" dirty="0" smtClean="0">
              <a:latin typeface="+mn-ea"/>
            </a:endParaRPr>
          </a:p>
          <a:p>
            <a:pPr eaLnBrk="1" hangingPunct="1">
              <a:buFontTx/>
              <a:buNone/>
            </a:pPr>
            <a:endParaRPr lang="zh-CN" altLang="en-US" b="1" dirty="0" smtClean="0">
              <a:latin typeface="+mn-ea"/>
            </a:endParaRPr>
          </a:p>
          <a:p>
            <a:pPr eaLnBrk="1" hangingPunct="1">
              <a:buFontTx/>
              <a:buNone/>
            </a:pPr>
            <a:endParaRPr lang="zh-CN" altLang="en-US" b="1" dirty="0" smtClean="0">
              <a:latin typeface="+mn-ea"/>
            </a:endParaRPr>
          </a:p>
          <a:p>
            <a:pPr eaLnBrk="1" hangingPunct="1">
              <a:buFontTx/>
              <a:buNone/>
            </a:pPr>
            <a:endParaRPr lang="zh-CN" altLang="en-US" b="1" dirty="0" smtClean="0">
              <a:latin typeface="+mn-ea"/>
            </a:endParaRPr>
          </a:p>
          <a:p>
            <a:pPr eaLnBrk="1" hangingPunct="1">
              <a:buFontTx/>
              <a:buNone/>
            </a:pPr>
            <a:r>
              <a:rPr lang="zh-CN" altLang="en-US" b="1" dirty="0" smtClean="0">
                <a:latin typeface="+mn-ea"/>
              </a:rPr>
              <a:t>    </a:t>
            </a:r>
            <a:r>
              <a:rPr lang="el-GR" altLang="zh-CN" b="1" dirty="0" smtClean="0">
                <a:latin typeface="+mn-ea"/>
                <a:ea typeface="宋体"/>
              </a:rPr>
              <a:t>σ</a:t>
            </a:r>
            <a:r>
              <a:rPr lang="en-US" altLang="zh-CN" b="1" dirty="0" smtClean="0">
                <a:latin typeface="+mn-ea"/>
              </a:rPr>
              <a:t>—</a:t>
            </a:r>
            <a:r>
              <a:rPr lang="zh-CN" altLang="en-US" b="1" dirty="0" smtClean="0">
                <a:latin typeface="+mn-ea"/>
              </a:rPr>
              <a:t>表面张力系数，单位为 </a:t>
            </a:r>
          </a:p>
        </p:txBody>
      </p:sp>
      <p:sp>
        <p:nvSpPr>
          <p:cNvPr id="223241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800"/>
          </a:p>
        </p:txBody>
      </p:sp>
      <p:graphicFrame>
        <p:nvGraphicFramePr>
          <p:cNvPr id="223234" name="Object 5"/>
          <p:cNvGraphicFramePr>
            <a:graphicFrameLocks noChangeAspect="1"/>
          </p:cNvGraphicFramePr>
          <p:nvPr/>
        </p:nvGraphicFramePr>
        <p:xfrm>
          <a:off x="1043608" y="2924944"/>
          <a:ext cx="1066800" cy="509588"/>
        </p:xfrm>
        <a:graphic>
          <a:graphicData uri="http://schemas.openxmlformats.org/presentationml/2006/ole">
            <p:oleObj spid="_x0000_s1026" r:id="rId3" imgW="418918" imgH="203112" progId="Equation.DSMT4">
              <p:embed/>
            </p:oleObj>
          </a:graphicData>
        </a:graphic>
      </p:graphicFrame>
      <p:sp>
        <p:nvSpPr>
          <p:cNvPr id="223242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800"/>
          </a:p>
        </p:txBody>
      </p:sp>
      <p:graphicFrame>
        <p:nvGraphicFramePr>
          <p:cNvPr id="223235" name="Object 7"/>
          <p:cNvGraphicFramePr>
            <a:graphicFrameLocks noChangeAspect="1"/>
          </p:cNvGraphicFramePr>
          <p:nvPr/>
        </p:nvGraphicFramePr>
        <p:xfrm>
          <a:off x="899592" y="3645024"/>
          <a:ext cx="1219200" cy="482600"/>
        </p:xfrm>
        <a:graphic>
          <a:graphicData uri="http://schemas.openxmlformats.org/presentationml/2006/ole">
            <p:oleObj spid="_x0000_s1027" r:id="rId4" imgW="507780" imgH="203112" progId="Equation.DSMT4">
              <p:embed/>
            </p:oleObj>
          </a:graphicData>
        </a:graphic>
      </p:graphicFrame>
      <p:sp>
        <p:nvSpPr>
          <p:cNvPr id="223243" name="Rectangle 8"/>
          <p:cNvSpPr>
            <a:spLocks noChangeArrowheads="1"/>
          </p:cNvSpPr>
          <p:nvPr/>
        </p:nvSpPr>
        <p:spPr bwMode="auto">
          <a:xfrm>
            <a:off x="0" y="3505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800"/>
          </a:p>
        </p:txBody>
      </p:sp>
      <p:graphicFrame>
        <p:nvGraphicFramePr>
          <p:cNvPr id="223236" name="Object 9"/>
          <p:cNvGraphicFramePr>
            <a:graphicFrameLocks noChangeAspect="1"/>
          </p:cNvGraphicFramePr>
          <p:nvPr/>
        </p:nvGraphicFramePr>
        <p:xfrm>
          <a:off x="2627784" y="3284984"/>
          <a:ext cx="1152128" cy="1048116"/>
        </p:xfrm>
        <a:graphic>
          <a:graphicData uri="http://schemas.openxmlformats.org/presentationml/2006/ole">
            <p:oleObj spid="_x0000_s1028" r:id="rId5" imgW="431613" imgH="393529" progId="Equation.DSMT4">
              <p:embed/>
            </p:oleObj>
          </a:graphicData>
        </a:graphic>
      </p:graphicFrame>
      <p:sp>
        <p:nvSpPr>
          <p:cNvPr id="223244" name="Rectangle 10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800"/>
          </a:p>
        </p:txBody>
      </p:sp>
      <p:sp>
        <p:nvSpPr>
          <p:cNvPr id="223245" name="Rectangle 12"/>
          <p:cNvSpPr>
            <a:spLocks noChangeArrowheads="1"/>
          </p:cNvSpPr>
          <p:nvPr/>
        </p:nvSpPr>
        <p:spPr bwMode="auto">
          <a:xfrm>
            <a:off x="0" y="3886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800"/>
          </a:p>
        </p:txBody>
      </p:sp>
      <p:graphicFrame>
        <p:nvGraphicFramePr>
          <p:cNvPr id="223238" name="Object 13"/>
          <p:cNvGraphicFramePr>
            <a:graphicFrameLocks noChangeAspect="1"/>
          </p:cNvGraphicFramePr>
          <p:nvPr/>
        </p:nvGraphicFramePr>
        <p:xfrm>
          <a:off x="5148064" y="4437112"/>
          <a:ext cx="865187" cy="400050"/>
        </p:xfrm>
        <a:graphic>
          <a:graphicData uri="http://schemas.openxmlformats.org/presentationml/2006/ole">
            <p:oleObj spid="_x0000_s1030" name="Equation" r:id="rId6" imgW="380880" imgH="177480" progId="Equation.DSMT4">
              <p:embed/>
            </p:oleObj>
          </a:graphicData>
        </a:graphic>
      </p:graphicFrame>
      <p:sp>
        <p:nvSpPr>
          <p:cNvPr id="14" name="矩形 13"/>
          <p:cNvSpPr/>
          <p:nvPr/>
        </p:nvSpPr>
        <p:spPr>
          <a:xfrm>
            <a:off x="539552" y="548680"/>
            <a:ext cx="6768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dirty="0" smtClean="0"/>
              <a:t>表面张力系数的第一种定义方式</a:t>
            </a:r>
            <a:r>
              <a:rPr lang="en-US" altLang="zh-CN" sz="3200" b="1" dirty="0" smtClean="0"/>
              <a:t>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5229200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ea typeface="宋体"/>
              </a:rPr>
              <a:t>     </a:t>
            </a:r>
            <a:r>
              <a:rPr lang="el-GR" altLang="zh-CN" sz="2800" b="1" dirty="0" smtClean="0">
                <a:ea typeface="宋体"/>
              </a:rPr>
              <a:t>σ</a:t>
            </a:r>
            <a:r>
              <a:rPr lang="zh-CN" altLang="en-US" sz="2800" b="1" dirty="0" smtClean="0">
                <a:ea typeface="宋体"/>
              </a:rPr>
              <a:t>的第一种定义：表示单位长度直线（假想线）两旁液面的相互拉力。</a:t>
            </a:r>
            <a:endParaRPr lang="zh-CN" altLang="en-US" sz="2800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 l="15769" t="43922" r="62647" b="29123"/>
          <a:stretch>
            <a:fillRect/>
          </a:stretch>
        </p:blipFill>
        <p:spPr bwMode="auto">
          <a:xfrm>
            <a:off x="5137154" y="1340768"/>
            <a:ext cx="369204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3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3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9" grpId="0" uiExpand="1" build="p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565400"/>
            <a:ext cx="8229600" cy="3567113"/>
          </a:xfrm>
        </p:spPr>
        <p:txBody>
          <a:bodyPr/>
          <a:lstStyle/>
          <a:p>
            <a:pPr algn="just" eaLnBrk="1" hangingPunct="1">
              <a:buFontTx/>
              <a:buNone/>
            </a:pPr>
            <a:endParaRPr lang="en-US" altLang="zh-CN" dirty="0" smtClean="0"/>
          </a:p>
          <a:p>
            <a:pPr algn="just" eaLnBrk="1" hangingPunct="1">
              <a:buFontTx/>
              <a:buNone/>
            </a:pPr>
            <a:r>
              <a:rPr lang="en-US" dirty="0" smtClean="0"/>
              <a:t> </a:t>
            </a:r>
          </a:p>
        </p:txBody>
      </p:sp>
      <p:sp>
        <p:nvSpPr>
          <p:cNvPr id="22426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800"/>
          </a:p>
        </p:txBody>
      </p:sp>
      <p:graphicFrame>
        <p:nvGraphicFramePr>
          <p:cNvPr id="224258" name="Object 4"/>
          <p:cNvGraphicFramePr>
            <a:graphicFrameLocks noChangeAspect="1"/>
          </p:cNvGraphicFramePr>
          <p:nvPr/>
        </p:nvGraphicFramePr>
        <p:xfrm>
          <a:off x="971601" y="2060848"/>
          <a:ext cx="2376263" cy="740333"/>
        </p:xfrm>
        <a:graphic>
          <a:graphicData uri="http://schemas.openxmlformats.org/presentationml/2006/ole">
            <p:oleObj spid="_x0000_s2050" name="Equation" r:id="rId3" imgW="583920" imgH="177480" progId="Equation.DSMT4">
              <p:embed/>
            </p:oleObj>
          </a:graphicData>
        </a:graphic>
      </p:graphicFrame>
      <p:sp>
        <p:nvSpPr>
          <p:cNvPr id="224263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800"/>
          </a:p>
        </p:txBody>
      </p:sp>
      <p:graphicFrame>
        <p:nvGraphicFramePr>
          <p:cNvPr id="224259" name="Object 6"/>
          <p:cNvGraphicFramePr>
            <a:graphicFrameLocks noChangeAspect="1"/>
          </p:cNvGraphicFramePr>
          <p:nvPr/>
        </p:nvGraphicFramePr>
        <p:xfrm>
          <a:off x="1412875" y="3082925"/>
          <a:ext cx="3651250" cy="1487488"/>
        </p:xfrm>
        <a:graphic>
          <a:graphicData uri="http://schemas.openxmlformats.org/presentationml/2006/ole">
            <p:oleObj spid="_x0000_s2051" name="Equation" r:id="rId4" imgW="1015920" imgH="406080" progId="Equation.DSMT4">
              <p:embed/>
            </p:oleObj>
          </a:graphicData>
        </a:graphic>
      </p:graphicFrame>
      <p:sp>
        <p:nvSpPr>
          <p:cNvPr id="224264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800"/>
          </a:p>
        </p:txBody>
      </p:sp>
      <p:graphicFrame>
        <p:nvGraphicFramePr>
          <p:cNvPr id="224260" name="Object 8"/>
          <p:cNvGraphicFramePr>
            <a:graphicFrameLocks noChangeAspect="1"/>
          </p:cNvGraphicFramePr>
          <p:nvPr/>
        </p:nvGraphicFramePr>
        <p:xfrm>
          <a:off x="6804248" y="3212976"/>
          <a:ext cx="1872208" cy="1448361"/>
        </p:xfrm>
        <a:graphic>
          <a:graphicData uri="http://schemas.openxmlformats.org/presentationml/2006/ole">
            <p:oleObj spid="_x0000_s2052" name="Equation" r:id="rId5" imgW="507960" imgH="393480" progId="Equation.DSMT4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395536" y="692696"/>
            <a:ext cx="38884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dirty="0" smtClean="0"/>
              <a:t>表面张力系数的第二种定义方式</a:t>
            </a:r>
            <a:r>
              <a:rPr lang="en-US" altLang="zh-CN" sz="3200" b="1" dirty="0" smtClean="0"/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520" y="4869160"/>
            <a:ext cx="8208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ea typeface="宋体"/>
              </a:rPr>
              <a:t>     </a:t>
            </a:r>
            <a:r>
              <a:rPr lang="el-GR" altLang="zh-CN" sz="3200" b="1" dirty="0" smtClean="0">
                <a:ea typeface="宋体"/>
              </a:rPr>
              <a:t>σ</a:t>
            </a:r>
            <a:r>
              <a:rPr lang="zh-CN" altLang="en-US" sz="3200" b="1" dirty="0" smtClean="0">
                <a:ea typeface="宋体"/>
              </a:rPr>
              <a:t>的第二种定义：表示液面需要增加单位表面积时外力需要做的功（</a:t>
            </a:r>
            <a:r>
              <a:rPr lang="zh-CN" altLang="en-US" sz="2400" b="1" dirty="0" smtClean="0">
                <a:ea typeface="宋体"/>
              </a:rPr>
              <a:t>单位为</a:t>
            </a:r>
            <a:r>
              <a:rPr lang="en-US" altLang="zh-CN" sz="2400" b="1" dirty="0" smtClean="0">
                <a:ea typeface="宋体"/>
              </a:rPr>
              <a:t>J/m</a:t>
            </a:r>
            <a:r>
              <a:rPr lang="en-US" altLang="zh-CN" sz="2400" b="1" baseline="30000" dirty="0" smtClean="0">
                <a:ea typeface="宋体"/>
              </a:rPr>
              <a:t>2</a:t>
            </a:r>
            <a:r>
              <a:rPr lang="en-US" altLang="zh-CN" sz="2400" b="1" dirty="0" smtClean="0">
                <a:ea typeface="宋体"/>
              </a:rPr>
              <a:t> =N/m</a:t>
            </a:r>
            <a:r>
              <a:rPr lang="zh-CN" altLang="en-US" sz="3200" b="1" dirty="0" smtClean="0">
                <a:ea typeface="宋体"/>
              </a:rPr>
              <a:t>）。</a:t>
            </a:r>
            <a:endParaRPr lang="zh-CN" altLang="en-US" sz="3200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 l="59490" t="34078" r="17266" b="31844"/>
          <a:stretch>
            <a:fillRect/>
          </a:stretch>
        </p:blipFill>
        <p:spPr bwMode="auto">
          <a:xfrm>
            <a:off x="4788024" y="260648"/>
            <a:ext cx="3384376" cy="2789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3DF1DE7-FDD2-499F-BF44-B943C4489C50}" type="slidenum">
              <a:rPr lang="en-US" altLang="zh-CN">
                <a:solidFill>
                  <a:srgbClr val="FFFFFF"/>
                </a:solidFill>
              </a:rPr>
              <a:pPr/>
              <a:t>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395536" y="1628800"/>
            <a:ext cx="7920880" cy="12741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 smtClean="0"/>
              <a:t>根据功能关系：拉力</a:t>
            </a:r>
            <a:r>
              <a:rPr kumimoji="1" lang="en-US" altLang="zh-CN" sz="3200" b="1" dirty="0" smtClean="0"/>
              <a:t>F</a:t>
            </a:r>
            <a:r>
              <a:rPr kumimoji="1" lang="zh-CN" altLang="en-US" sz="3200" b="1" dirty="0" smtClean="0"/>
              <a:t>做的功使液膜的表面能增大（液膜表面面积增大）</a:t>
            </a:r>
          </a:p>
        </p:txBody>
      </p:sp>
      <p:sp>
        <p:nvSpPr>
          <p:cNvPr id="9" name="矩形 8"/>
          <p:cNvSpPr/>
          <p:nvPr/>
        </p:nvSpPr>
        <p:spPr>
          <a:xfrm>
            <a:off x="395536" y="764705"/>
            <a:ext cx="6768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600" b="1" dirty="0" smtClean="0"/>
              <a:t>表面张力系数的第三种定义方式</a:t>
            </a:r>
            <a:r>
              <a:rPr lang="en-US" altLang="zh-CN" sz="3600" b="1" dirty="0" smtClean="0"/>
              <a:t>:</a:t>
            </a: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683568" y="3284984"/>
          <a:ext cx="3600400" cy="646225"/>
        </p:xfrm>
        <a:graphic>
          <a:graphicData uri="http://schemas.openxmlformats.org/presentationml/2006/ole">
            <p:oleObj spid="_x0000_s32770" name="Equation" r:id="rId3" imgW="990360" imgH="177480" progId="Equation.DSMT4">
              <p:embed/>
            </p:oleObj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5004048" y="2924944"/>
          <a:ext cx="2304256" cy="1488297"/>
        </p:xfrm>
        <a:graphic>
          <a:graphicData uri="http://schemas.openxmlformats.org/presentationml/2006/ole">
            <p:oleObj spid="_x0000_s32771" name="Equation" r:id="rId4" imgW="698400" imgH="39348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3528" y="4653136"/>
            <a:ext cx="8208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ea typeface="宋体"/>
              </a:rPr>
              <a:t>    </a:t>
            </a:r>
            <a:r>
              <a:rPr lang="el-GR" altLang="zh-CN" sz="3200" b="1" dirty="0" smtClean="0">
                <a:ea typeface="宋体"/>
              </a:rPr>
              <a:t>σ</a:t>
            </a:r>
            <a:r>
              <a:rPr lang="zh-CN" altLang="en-US" sz="3200" b="1" dirty="0" smtClean="0">
                <a:ea typeface="宋体"/>
              </a:rPr>
              <a:t>的第三种定义：表示液面需要增加单位表面积时需要增加的表面能</a:t>
            </a:r>
            <a:r>
              <a:rPr lang="zh-CN" altLang="en-US" sz="3200" b="1" dirty="0" smtClean="0">
                <a:latin typeface="Calibri"/>
              </a:rPr>
              <a:t>（</a:t>
            </a:r>
            <a:r>
              <a:rPr lang="zh-CN" altLang="en-US" sz="2400" b="1" dirty="0" smtClean="0">
                <a:latin typeface="Calibri"/>
              </a:rPr>
              <a:t>单位为</a:t>
            </a:r>
            <a:r>
              <a:rPr lang="en-US" altLang="zh-CN" sz="2400" b="1" dirty="0" smtClean="0">
                <a:latin typeface="Calibri"/>
              </a:rPr>
              <a:t>J/m</a:t>
            </a:r>
            <a:r>
              <a:rPr lang="en-US" altLang="zh-CN" sz="2400" b="1" baseline="30000" dirty="0" smtClean="0">
                <a:latin typeface="Calibri"/>
              </a:rPr>
              <a:t>2</a:t>
            </a:r>
            <a:r>
              <a:rPr lang="en-US" altLang="zh-CN" sz="2400" b="1" dirty="0" smtClean="0">
                <a:latin typeface="Calibri"/>
              </a:rPr>
              <a:t> =N/m</a:t>
            </a:r>
            <a:r>
              <a:rPr lang="zh-CN" altLang="en-US" sz="3200" b="1" dirty="0" smtClean="0">
                <a:latin typeface="Calibri"/>
              </a:rPr>
              <a:t>）</a:t>
            </a:r>
            <a:r>
              <a:rPr lang="zh-CN" altLang="en-US" sz="3200" b="1" dirty="0" smtClean="0">
                <a:ea typeface="宋体"/>
              </a:rPr>
              <a:t>。</a:t>
            </a:r>
            <a:endParaRPr lang="zh-CN" altLang="en-US" sz="32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498CD8-C8B6-4908-AC78-D844F122C0D9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7544" y="620688"/>
            <a:ext cx="72010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 dirty="0" smtClean="0">
                <a:latin typeface="Arial" pitchFamily="34" charset="0"/>
              </a:rPr>
              <a:t>影响表面张力系数的几种因素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7848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）与液体种类有关。一般，易挥发液体表面张力系数较小。比如，液氢和液氦。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924944"/>
            <a:ext cx="72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）与液体温度有关。温度越高，表面张力系数越小。</a:t>
            </a:r>
            <a:endParaRPr lang="zh-CN" altLang="en-US" sz="3200" b="1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 l="30712" t="47859" r="9518" b="28516"/>
          <a:stretch>
            <a:fillRect/>
          </a:stretch>
        </p:blipFill>
        <p:spPr bwMode="auto">
          <a:xfrm>
            <a:off x="323528" y="4365104"/>
            <a:ext cx="842493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sng" strike="noStrike" cap="none" normalizeH="0" baseline="0" smtClean="0">
            <a:ln>
              <a:noFill/>
            </a:ln>
            <a:solidFill>
              <a:srgbClr val="66FFFF"/>
            </a:solidFill>
            <a:effectLst/>
            <a:latin typeface="Garamond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sng" strike="noStrike" cap="none" normalizeH="0" baseline="0" smtClean="0">
            <a:ln>
              <a:noFill/>
            </a:ln>
            <a:solidFill>
              <a:srgbClr val="66FFFF"/>
            </a:solidFill>
            <a:effectLst/>
            <a:latin typeface="Garamond" pitchFamily="18" charset="0"/>
            <a:ea typeface="宋体" pitchFamily="2" charset="-122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3339</TotalTime>
  <Words>1001</Words>
  <Application>Microsoft Office PowerPoint</Application>
  <PresentationFormat>全屏显示(4:3)</PresentationFormat>
  <Paragraphs>42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Stream</vt:lpstr>
      <vt:lpstr>MathType 6.0 Equation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132</cp:revision>
  <dcterms:modified xsi:type="dcterms:W3CDTF">2019-08-28T14:39:23Z</dcterms:modified>
</cp:coreProperties>
</file>