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256" r:id="rId2"/>
    <p:sldId id="261" r:id="rId3"/>
    <p:sldId id="262" r:id="rId4"/>
    <p:sldId id="263" r:id="rId5"/>
    <p:sldId id="264" r:id="rId6"/>
    <p:sldId id="266" r:id="rId7"/>
    <p:sldId id="268" r:id="rId8"/>
    <p:sldId id="269" r:id="rId9"/>
    <p:sldId id="270" r:id="rId10"/>
    <p:sldId id="271" r:id="rId11"/>
    <p:sldId id="259" r:id="rId12"/>
    <p:sldId id="272" r:id="rId13"/>
    <p:sldId id="273" r:id="rId14"/>
    <p:sldId id="274" r:id="rId15"/>
    <p:sldId id="26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AE33-ACAD-41FD-B11E-4E01017A07BE}" type="datetimeFigureOut">
              <a:rPr lang="zh-CN" altLang="en-US" smtClean="0"/>
              <a:pPr/>
              <a:t>2019/8/28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86FCD-E439-46E1-B0CB-189834F39F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B5FCE0-1DDF-471B-805B-44403F96DA26}" type="slidenum">
              <a:rPr lang="en-US" altLang="zh-CN">
                <a:solidFill>
                  <a:prstClr val="black"/>
                </a:solidFill>
              </a:rPr>
              <a:pPr/>
              <a:t>12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12DA4D-EB3D-40C9-B53D-2F7A45675F0D}" type="slidenum">
              <a:rPr lang="en-US" altLang="zh-CN">
                <a:solidFill>
                  <a:prstClr val="black"/>
                </a:solidFill>
              </a:rPr>
              <a:pPr/>
              <a:t>13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FFFFFF"/>
                </a:solidFill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FFFFFF"/>
                </a:solidFill>
              </a:endParaRPr>
            </a:p>
          </p:txBody>
        </p:sp>
      </p:grpSp>
      <p:sp>
        <p:nvSpPr>
          <p:cNvPr id="13" name="Oval 16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8677275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66FF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>
                <a:solidFill>
                  <a:srgbClr val="008000"/>
                </a:solidFill>
                <a:latin typeface="Arial" pitchFamily="34" charset="0"/>
                <a:sym typeface="Wingdings 3" pitchFamily="18" charset="2"/>
              </a:rPr>
              <a:t></a:t>
            </a:r>
          </a:p>
        </p:txBody>
      </p:sp>
      <p:sp>
        <p:nvSpPr>
          <p:cNvPr id="14" name="Oval 1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8172450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>
                <a:solidFill>
                  <a:srgbClr val="000099"/>
                </a:solidFill>
                <a:latin typeface="Arial" pitchFamily="34" charset="0"/>
                <a:sym typeface="Wingdings 3" pitchFamily="18" charset="2"/>
              </a:rPr>
              <a:t></a:t>
            </a:r>
          </a:p>
        </p:txBody>
      </p:sp>
      <p:sp>
        <p:nvSpPr>
          <p:cNvPr id="29082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9082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5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6" name="Rectangle 1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5157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热学</a:t>
            </a:r>
          </a:p>
        </p:txBody>
      </p:sp>
      <p:sp>
        <p:nvSpPr>
          <p:cNvPr id="17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20849-8201-405D-A98B-09DB6910635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5D40A-B9B4-477F-AE20-A65851FD3CE1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F1601-7C6C-40D7-97BF-CD5CC74FEE77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FFB05-ABA0-4979-AFC0-59817E7EF4D1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FE8BA-69E1-478F-AFA4-7FF49A6AD60C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40267-6B90-475F-8BE3-059F49418BC4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DC66C-3ABE-4A6D-89EF-3C83E190CDA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ED7E3-C813-458E-866C-283523296333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94802-E750-4727-9B5F-3D5CF1BFAF15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1B6CF-7903-4D04-A9A3-E0712AE231C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A7A22-849A-4D82-B456-145A8234FBE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54608-D7DC-46C2-BB00-FE23FE2A801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D473D-0952-4B0A-BA8B-CDB6E5A0BD2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24D1A7-AC95-4AC3-A479-3FDC5899D04C}" type="slidenum">
              <a:rPr lang="en-US" altLang="zh-CN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89798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9799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9800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9801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9802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89803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FFFFFF"/>
                </a:solidFill>
              </a:endParaRPr>
            </a:p>
          </p:txBody>
        </p:sp>
        <p:sp>
          <p:nvSpPr>
            <p:cNvPr id="28980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FFFFFF"/>
                </a:solidFill>
              </a:endParaRPr>
            </a:p>
          </p:txBody>
        </p:sp>
      </p:grpSp>
      <p:sp>
        <p:nvSpPr>
          <p:cNvPr id="289805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980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9808" name="Oval 16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8677275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66FF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>
                <a:solidFill>
                  <a:srgbClr val="008000"/>
                </a:solidFill>
                <a:latin typeface="Arial" pitchFamily="34" charset="0"/>
                <a:sym typeface="Wingdings 3" pitchFamily="18" charset="2"/>
              </a:rPr>
              <a:t></a:t>
            </a:r>
          </a:p>
        </p:txBody>
      </p:sp>
      <p:sp>
        <p:nvSpPr>
          <p:cNvPr id="289809" name="Oval 1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8172450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>
                <a:solidFill>
                  <a:srgbClr val="000099"/>
                </a:solidFill>
                <a:latin typeface="Arial" pitchFamily="34" charset="0"/>
                <a:sym typeface="Wingdings 3" pitchFamily="18" charset="2"/>
              </a:rPr>
              <a:t>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2564904"/>
            <a:ext cx="6480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/>
              <a:t>理想气体物态方程</a:t>
            </a:r>
            <a:endParaRPr lang="zh-CN" altLang="en-US" sz="60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4704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采用绝对温标后，绝对温度</a:t>
            </a:r>
            <a:r>
              <a:rPr lang="en-US" altLang="zh-CN" sz="3200" b="1" dirty="0" smtClean="0"/>
              <a:t>T=273.15+t</a:t>
            </a:r>
            <a:endParaRPr lang="zh-CN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4005064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盖</a:t>
            </a:r>
            <a:r>
              <a:rPr lang="en-US" altLang="zh-CN" sz="3600" b="1" dirty="0" smtClean="0"/>
              <a:t>-</a:t>
            </a:r>
            <a:r>
              <a:rPr lang="zh-CN" altLang="en-US" sz="3600" b="1" dirty="0" smtClean="0"/>
              <a:t>吕萨克定律可写成</a:t>
            </a:r>
            <a:endParaRPr lang="zh-CN" altLang="en-US" sz="3600" b="1" dirty="0"/>
          </a:p>
        </p:txBody>
      </p:sp>
      <p:sp>
        <p:nvSpPr>
          <p:cNvPr id="5" name="矩形 4"/>
          <p:cNvSpPr/>
          <p:nvPr/>
        </p:nvSpPr>
        <p:spPr>
          <a:xfrm>
            <a:off x="1691680" y="5013176"/>
            <a:ext cx="45191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宋体" pitchFamily="2" charset="-122"/>
              </a:rPr>
              <a:t>m</a:t>
            </a:r>
            <a:r>
              <a:rPr lang="zh-CN" altLang="en-US" sz="3200" b="1" dirty="0" smtClean="0">
                <a:latin typeface="宋体" pitchFamily="2" charset="-122"/>
              </a:rPr>
              <a:t>、</a:t>
            </a:r>
            <a:r>
              <a:rPr lang="en-US" altLang="zh-CN" sz="3200" b="1" dirty="0" smtClean="0">
                <a:latin typeface="宋体" pitchFamily="2" charset="-122"/>
              </a:rPr>
              <a:t>P</a:t>
            </a:r>
            <a:r>
              <a:rPr lang="zh-CN" altLang="en-US" sz="3200" b="1" dirty="0" smtClean="0">
                <a:latin typeface="宋体" pitchFamily="2" charset="-122"/>
              </a:rPr>
              <a:t>一定     </a:t>
            </a:r>
            <a:r>
              <a:rPr lang="en-US" altLang="zh-CN" sz="3200" b="1" dirty="0" smtClean="0">
                <a:latin typeface="宋体" pitchFamily="2" charset="-122"/>
              </a:rPr>
              <a:t>V</a:t>
            </a:r>
            <a:r>
              <a:rPr lang="en-US" altLang="zh-CN" sz="3200" b="1" dirty="0" smtClean="0">
                <a:latin typeface="宋体" pitchFamily="2" charset="-122"/>
                <a:cs typeface="Arial" pitchFamily="34" charset="0"/>
              </a:rPr>
              <a:t>/T=</a:t>
            </a:r>
            <a:r>
              <a:rPr lang="zh-CN" altLang="en-US" sz="3200" b="1" dirty="0" smtClean="0"/>
              <a:t>常数</a:t>
            </a:r>
            <a:endParaRPr lang="zh-CN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6"/>
            <a:ext cx="70567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将</a:t>
            </a:r>
            <a:r>
              <a:rPr lang="el-GR" altLang="zh-CN" sz="3200" b="1" dirty="0" smtClean="0"/>
              <a:t>α</a:t>
            </a:r>
            <a:r>
              <a:rPr lang="en-US" altLang="zh-CN" sz="3200" b="1" baseline="-25000" dirty="0" smtClean="0"/>
              <a:t>p</a:t>
            </a:r>
            <a:r>
              <a:rPr lang="en-US" altLang="zh-CN" sz="3200" b="1" dirty="0" smtClean="0"/>
              <a:t> =1/273.15</a:t>
            </a:r>
            <a:r>
              <a:rPr lang="en-US" altLang="zh-CN" sz="3200" b="1" dirty="0" smtClean="0">
                <a:latin typeface="宋体"/>
              </a:rPr>
              <a:t>℃</a:t>
            </a:r>
            <a:r>
              <a:rPr lang="en-US" altLang="zh-CN" sz="3200" b="1" baseline="30000" dirty="0" smtClean="0">
                <a:latin typeface="宋体"/>
              </a:rPr>
              <a:t>-1</a:t>
            </a:r>
            <a:r>
              <a:rPr lang="zh-CN" altLang="en-US" sz="3200" b="1" dirty="0" smtClean="0">
                <a:latin typeface="宋体"/>
              </a:rPr>
              <a:t>代入查理定律表达式</a:t>
            </a:r>
            <a:endParaRPr lang="zh-CN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299695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V=V</a:t>
            </a:r>
            <a:r>
              <a:rPr lang="en-US" altLang="zh-CN" sz="3600" baseline="-25000" dirty="0" smtClean="0"/>
              <a:t>0</a:t>
            </a:r>
            <a:r>
              <a:rPr lang="en-US" altLang="zh-CN" sz="3600" dirty="0" smtClean="0"/>
              <a:t>(1+</a:t>
            </a:r>
            <a:r>
              <a:rPr lang="en-US" altLang="zh-CN" sz="3600" dirty="0" smtClean="0">
                <a:ea typeface="宋体"/>
              </a:rPr>
              <a:t>t/273.15</a:t>
            </a:r>
            <a:r>
              <a:rPr lang="en-US" altLang="zh-CN" sz="3600" dirty="0" smtClean="0"/>
              <a:t>)=V</a:t>
            </a:r>
            <a:r>
              <a:rPr lang="en-US" altLang="zh-CN" sz="3600" baseline="-25000" dirty="0" smtClean="0"/>
              <a:t>0</a:t>
            </a:r>
            <a:r>
              <a:rPr lang="en-US" altLang="zh-CN" sz="3600" dirty="0" smtClean="0"/>
              <a:t>T/ 273.15</a:t>
            </a:r>
            <a:endParaRPr lang="zh-CN" altLang="en-US" sz="36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043608" y="476672"/>
            <a:ext cx="52806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理想气体物态方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程的推导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1066800" y="1295400"/>
            <a:ext cx="1295400" cy="1752600"/>
            <a:chOff x="672" y="912"/>
            <a:chExt cx="816" cy="1104"/>
          </a:xfrm>
        </p:grpSpPr>
        <p:sp>
          <p:nvSpPr>
            <p:cNvPr id="6187" name="Line 4"/>
            <p:cNvSpPr>
              <a:spLocks noChangeShapeType="1"/>
            </p:cNvSpPr>
            <p:nvPr/>
          </p:nvSpPr>
          <p:spPr bwMode="auto">
            <a:xfrm>
              <a:off x="672" y="105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6188" name="Line 5"/>
            <p:cNvSpPr>
              <a:spLocks noChangeShapeType="1"/>
            </p:cNvSpPr>
            <p:nvPr/>
          </p:nvSpPr>
          <p:spPr bwMode="auto">
            <a:xfrm>
              <a:off x="672" y="201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6189" name="Line 6"/>
            <p:cNvSpPr>
              <a:spLocks noChangeShapeType="1"/>
            </p:cNvSpPr>
            <p:nvPr/>
          </p:nvSpPr>
          <p:spPr bwMode="auto">
            <a:xfrm flipV="1">
              <a:off x="1488" y="105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6190" name="Line 7"/>
            <p:cNvSpPr>
              <a:spLocks noChangeShapeType="1"/>
            </p:cNvSpPr>
            <p:nvPr/>
          </p:nvSpPr>
          <p:spPr bwMode="auto">
            <a:xfrm>
              <a:off x="672" y="134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6191" name="Line 8"/>
            <p:cNvSpPr>
              <a:spLocks noChangeShapeType="1"/>
            </p:cNvSpPr>
            <p:nvPr/>
          </p:nvSpPr>
          <p:spPr bwMode="auto">
            <a:xfrm>
              <a:off x="1104" y="91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6192" name="Text Box 20"/>
            <p:cNvSpPr txBox="1">
              <a:spLocks noChangeArrowheads="1"/>
            </p:cNvSpPr>
            <p:nvPr/>
          </p:nvSpPr>
          <p:spPr bwMode="auto">
            <a:xfrm>
              <a:off x="768" y="1476"/>
              <a:ext cx="67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latin typeface="Arial Narrow" pitchFamily="34" charset="0"/>
                </a:rPr>
                <a:t>P</a:t>
              </a:r>
              <a:r>
                <a:rPr lang="en-US" altLang="zh-CN" sz="2000" b="1" baseline="-25000" dirty="0">
                  <a:latin typeface="Arial Narrow" pitchFamily="34" charset="0"/>
                </a:rPr>
                <a:t>1</a:t>
              </a:r>
              <a:r>
                <a:rPr lang="en-US" altLang="zh-CN" sz="2000" b="1" dirty="0">
                  <a:latin typeface="Arial Narrow" pitchFamily="34" charset="0"/>
                </a:rPr>
                <a:t>V</a:t>
              </a:r>
              <a:r>
                <a:rPr lang="en-US" altLang="zh-CN" sz="2000" b="1" baseline="-25000" dirty="0">
                  <a:latin typeface="Arial Narrow" pitchFamily="34" charset="0"/>
                </a:rPr>
                <a:t>1</a:t>
              </a:r>
              <a:r>
                <a:rPr lang="en-US" altLang="zh-CN" sz="2000" b="1" dirty="0">
                  <a:latin typeface="Arial Narrow" pitchFamily="34" charset="0"/>
                </a:rPr>
                <a:t> T</a:t>
              </a:r>
              <a:r>
                <a:rPr lang="en-US" altLang="zh-CN" sz="2000" b="1" baseline="-25000" dirty="0"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2514600" y="1295400"/>
            <a:ext cx="2743200" cy="1752600"/>
            <a:chOff x="1584" y="912"/>
            <a:chExt cx="1728" cy="1104"/>
          </a:xfrm>
        </p:grpSpPr>
        <p:sp>
          <p:nvSpPr>
            <p:cNvPr id="6171" name="Line 9"/>
            <p:cNvSpPr>
              <a:spLocks noChangeShapeType="1"/>
            </p:cNvSpPr>
            <p:nvPr/>
          </p:nvSpPr>
          <p:spPr bwMode="auto">
            <a:xfrm>
              <a:off x="2448" y="105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6172" name="Line 10"/>
            <p:cNvSpPr>
              <a:spLocks noChangeShapeType="1"/>
            </p:cNvSpPr>
            <p:nvPr/>
          </p:nvSpPr>
          <p:spPr bwMode="auto">
            <a:xfrm>
              <a:off x="3312" y="105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6173" name="Line 11"/>
            <p:cNvSpPr>
              <a:spLocks noChangeShapeType="1"/>
            </p:cNvSpPr>
            <p:nvPr/>
          </p:nvSpPr>
          <p:spPr bwMode="auto">
            <a:xfrm>
              <a:off x="2448" y="144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6174" name="Line 12"/>
            <p:cNvSpPr>
              <a:spLocks noChangeShapeType="1"/>
            </p:cNvSpPr>
            <p:nvPr/>
          </p:nvSpPr>
          <p:spPr bwMode="auto">
            <a:xfrm>
              <a:off x="2880" y="91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6175" name="Line 18"/>
            <p:cNvSpPr>
              <a:spLocks noChangeShapeType="1"/>
            </p:cNvSpPr>
            <p:nvPr/>
          </p:nvSpPr>
          <p:spPr bwMode="auto">
            <a:xfrm>
              <a:off x="1584" y="168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6176" name="Text Box 21"/>
            <p:cNvSpPr txBox="1">
              <a:spLocks noChangeArrowheads="1"/>
            </p:cNvSpPr>
            <p:nvPr/>
          </p:nvSpPr>
          <p:spPr bwMode="auto">
            <a:xfrm>
              <a:off x="2496" y="1488"/>
              <a:ext cx="81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Arial Narrow" pitchFamily="34" charset="0"/>
                </a:rPr>
                <a:t> </a:t>
              </a:r>
              <a:r>
                <a:rPr lang="en-US" altLang="zh-CN" sz="2000" b="1" dirty="0">
                  <a:latin typeface="Arial Narrow" pitchFamily="34" charset="0"/>
                </a:rPr>
                <a:t>P</a:t>
              </a:r>
              <a:r>
                <a:rPr lang="en-US" altLang="zh-CN" sz="2000" b="1" baseline="-25000" dirty="0">
                  <a:latin typeface="Arial Narrow" pitchFamily="34" charset="0"/>
                </a:rPr>
                <a:t>2</a:t>
              </a:r>
              <a:r>
                <a:rPr lang="en-US" altLang="zh-CN" sz="2000" b="1" baseline="30000" dirty="0">
                  <a:latin typeface="Verdana" pitchFamily="34" charset="0"/>
                </a:rPr>
                <a:t>’ </a:t>
              </a:r>
              <a:r>
                <a:rPr lang="en-US" altLang="zh-CN" sz="2000" b="1" dirty="0">
                  <a:latin typeface="Arial Narrow" pitchFamily="34" charset="0"/>
                </a:rPr>
                <a:t>V</a:t>
              </a:r>
              <a:r>
                <a:rPr lang="en-US" altLang="zh-CN" sz="2000" b="1" baseline="-25000" dirty="0">
                  <a:latin typeface="Arial Narrow" pitchFamily="34" charset="0"/>
                </a:rPr>
                <a:t>2</a:t>
              </a:r>
              <a:r>
                <a:rPr lang="en-US" altLang="zh-CN" sz="2000" b="1" dirty="0">
                  <a:latin typeface="Arial Narrow" pitchFamily="34" charset="0"/>
                </a:rPr>
                <a:t>T</a:t>
              </a:r>
              <a:r>
                <a:rPr lang="en-US" altLang="zh-CN" sz="2000" b="1" baseline="-25000" dirty="0">
                  <a:latin typeface="Arial Narrow" pitchFamily="34" charset="0"/>
                </a:rPr>
                <a:t>1</a:t>
              </a:r>
            </a:p>
          </p:txBody>
        </p:sp>
        <p:sp>
          <p:nvSpPr>
            <p:cNvPr id="6177" name="Text Box 23"/>
            <p:cNvSpPr txBox="1">
              <a:spLocks noChangeArrowheads="1"/>
            </p:cNvSpPr>
            <p:nvPr/>
          </p:nvSpPr>
          <p:spPr bwMode="auto">
            <a:xfrm>
              <a:off x="1584" y="1248"/>
              <a:ext cx="67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000" b="1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6178" name="Text Box 24"/>
            <p:cNvSpPr txBox="1">
              <a:spLocks noChangeArrowheads="1"/>
            </p:cNvSpPr>
            <p:nvPr/>
          </p:nvSpPr>
          <p:spPr bwMode="auto">
            <a:xfrm>
              <a:off x="1680" y="1296"/>
              <a:ext cx="57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Arial Narrow" pitchFamily="34" charset="0"/>
                </a:rPr>
                <a:t>等温</a:t>
              </a:r>
            </a:p>
          </p:txBody>
        </p:sp>
        <p:sp>
          <p:nvSpPr>
            <p:cNvPr id="6179" name="Line 36"/>
            <p:cNvSpPr>
              <a:spLocks noChangeShapeType="1"/>
            </p:cNvSpPr>
            <p:nvPr/>
          </p:nvSpPr>
          <p:spPr bwMode="auto">
            <a:xfrm>
              <a:off x="1584" y="168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grpSp>
          <p:nvGrpSpPr>
            <p:cNvPr id="4" name="Group 38"/>
            <p:cNvGrpSpPr>
              <a:grpSpLocks/>
            </p:cNvGrpSpPr>
            <p:nvPr/>
          </p:nvGrpSpPr>
          <p:grpSpPr bwMode="auto">
            <a:xfrm>
              <a:off x="2448" y="912"/>
              <a:ext cx="864" cy="1104"/>
              <a:chOff x="2208" y="528"/>
              <a:chExt cx="864" cy="1104"/>
            </a:xfrm>
          </p:grpSpPr>
          <p:sp>
            <p:nvSpPr>
              <p:cNvPr id="6181" name="Line 39"/>
              <p:cNvSpPr>
                <a:spLocks noChangeShapeType="1"/>
              </p:cNvSpPr>
              <p:nvPr/>
            </p:nvSpPr>
            <p:spPr bwMode="auto">
              <a:xfrm>
                <a:off x="2208" y="1632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6182" name="Line 40"/>
              <p:cNvSpPr>
                <a:spLocks noChangeShapeType="1"/>
              </p:cNvSpPr>
              <p:nvPr/>
            </p:nvSpPr>
            <p:spPr bwMode="auto">
              <a:xfrm>
                <a:off x="2208" y="672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6183" name="Line 41"/>
              <p:cNvSpPr>
                <a:spLocks noChangeShapeType="1"/>
              </p:cNvSpPr>
              <p:nvPr/>
            </p:nvSpPr>
            <p:spPr bwMode="auto">
              <a:xfrm>
                <a:off x="3072" y="672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6184" name="Line 42"/>
              <p:cNvSpPr>
                <a:spLocks noChangeShapeType="1"/>
              </p:cNvSpPr>
              <p:nvPr/>
            </p:nvSpPr>
            <p:spPr bwMode="auto">
              <a:xfrm>
                <a:off x="2208" y="105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6185" name="Line 43"/>
              <p:cNvSpPr>
                <a:spLocks noChangeShapeType="1"/>
              </p:cNvSpPr>
              <p:nvPr/>
            </p:nvSpPr>
            <p:spPr bwMode="auto">
              <a:xfrm>
                <a:off x="2640" y="52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6186" name="Text Box 44"/>
              <p:cNvSpPr txBox="1">
                <a:spLocks noChangeArrowheads="1"/>
              </p:cNvSpPr>
              <p:nvPr/>
            </p:nvSpPr>
            <p:spPr bwMode="auto">
              <a:xfrm>
                <a:off x="2256" y="1104"/>
                <a:ext cx="816" cy="1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2000" b="1" baseline="-25000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</p:grpSp>
      </p:grp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5334000" y="1295400"/>
            <a:ext cx="2743200" cy="1752600"/>
            <a:chOff x="3360" y="912"/>
            <a:chExt cx="1728" cy="1104"/>
          </a:xfrm>
        </p:grpSpPr>
        <p:sp>
          <p:nvSpPr>
            <p:cNvPr id="6161" name="Line 13"/>
            <p:cNvSpPr>
              <a:spLocks noChangeShapeType="1"/>
            </p:cNvSpPr>
            <p:nvPr/>
          </p:nvSpPr>
          <p:spPr bwMode="auto">
            <a:xfrm>
              <a:off x="4272" y="105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6162" name="Line 14"/>
            <p:cNvSpPr>
              <a:spLocks noChangeShapeType="1"/>
            </p:cNvSpPr>
            <p:nvPr/>
          </p:nvSpPr>
          <p:spPr bwMode="auto">
            <a:xfrm>
              <a:off x="5088" y="105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6163" name="Line 15"/>
            <p:cNvSpPr>
              <a:spLocks noChangeShapeType="1"/>
            </p:cNvSpPr>
            <p:nvPr/>
          </p:nvSpPr>
          <p:spPr bwMode="auto">
            <a:xfrm>
              <a:off x="4272" y="201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6164" name="Line 16"/>
            <p:cNvSpPr>
              <a:spLocks noChangeShapeType="1"/>
            </p:cNvSpPr>
            <p:nvPr/>
          </p:nvSpPr>
          <p:spPr bwMode="auto">
            <a:xfrm>
              <a:off x="4272" y="14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6165" name="Line 17"/>
            <p:cNvSpPr>
              <a:spLocks noChangeShapeType="1"/>
            </p:cNvSpPr>
            <p:nvPr/>
          </p:nvSpPr>
          <p:spPr bwMode="auto">
            <a:xfrm>
              <a:off x="4704" y="91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6166" name="Line 19"/>
            <p:cNvSpPr>
              <a:spLocks noChangeShapeType="1"/>
            </p:cNvSpPr>
            <p:nvPr/>
          </p:nvSpPr>
          <p:spPr bwMode="auto">
            <a:xfrm>
              <a:off x="3360" y="168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6167" name="Text Box 22"/>
            <p:cNvSpPr txBox="1">
              <a:spLocks noChangeArrowheads="1"/>
            </p:cNvSpPr>
            <p:nvPr/>
          </p:nvSpPr>
          <p:spPr bwMode="auto">
            <a:xfrm>
              <a:off x="4320" y="1488"/>
              <a:ext cx="76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Arial Narrow" pitchFamily="34" charset="0"/>
                </a:rPr>
                <a:t> </a:t>
              </a:r>
              <a:r>
                <a:rPr lang="en-US" altLang="zh-CN" sz="2000" b="1" dirty="0">
                  <a:latin typeface="Arial Narrow" pitchFamily="34" charset="0"/>
                </a:rPr>
                <a:t>P</a:t>
              </a:r>
              <a:r>
                <a:rPr lang="en-US" altLang="zh-CN" sz="2000" b="1" baseline="-25000" dirty="0">
                  <a:latin typeface="Arial Narrow" pitchFamily="34" charset="0"/>
                </a:rPr>
                <a:t>2</a:t>
              </a:r>
              <a:r>
                <a:rPr lang="en-US" altLang="zh-CN" sz="2000" b="1" dirty="0">
                  <a:latin typeface="Arial Narrow" pitchFamily="34" charset="0"/>
                </a:rPr>
                <a:t>V</a:t>
              </a:r>
              <a:r>
                <a:rPr lang="en-US" altLang="zh-CN" sz="2000" b="1" baseline="-25000" dirty="0">
                  <a:latin typeface="Arial Narrow" pitchFamily="34" charset="0"/>
                </a:rPr>
                <a:t>2</a:t>
              </a:r>
              <a:r>
                <a:rPr lang="en-US" altLang="zh-CN" sz="2000" b="1" dirty="0">
                  <a:latin typeface="Arial Narrow" pitchFamily="34" charset="0"/>
                </a:rPr>
                <a:t>T</a:t>
              </a:r>
              <a:r>
                <a:rPr lang="en-US" altLang="zh-CN" sz="2000" b="1" baseline="-25000" dirty="0">
                  <a:latin typeface="Arial Narrow" pitchFamily="34" charset="0"/>
                </a:rPr>
                <a:t>2</a:t>
              </a:r>
            </a:p>
          </p:txBody>
        </p:sp>
        <p:sp>
          <p:nvSpPr>
            <p:cNvPr id="6168" name="Text Box 25"/>
            <p:cNvSpPr txBox="1">
              <a:spLocks noChangeArrowheads="1"/>
            </p:cNvSpPr>
            <p:nvPr/>
          </p:nvSpPr>
          <p:spPr bwMode="auto">
            <a:xfrm>
              <a:off x="3504" y="1296"/>
              <a:ext cx="62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latin typeface="Arial Narrow" pitchFamily="34" charset="0"/>
                </a:rPr>
                <a:t>等体</a:t>
              </a:r>
            </a:p>
          </p:txBody>
        </p:sp>
        <p:sp>
          <p:nvSpPr>
            <p:cNvPr id="6169" name="Line 35"/>
            <p:cNvSpPr>
              <a:spLocks noChangeShapeType="1"/>
            </p:cNvSpPr>
            <p:nvPr/>
          </p:nvSpPr>
          <p:spPr bwMode="auto">
            <a:xfrm>
              <a:off x="4704" y="91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6170" name="Line 52"/>
            <p:cNvSpPr>
              <a:spLocks noChangeShapeType="1"/>
            </p:cNvSpPr>
            <p:nvPr/>
          </p:nvSpPr>
          <p:spPr bwMode="auto">
            <a:xfrm>
              <a:off x="4704" y="91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29750" name="Object 54"/>
          <p:cNvGraphicFramePr>
            <a:graphicFrameLocks noChangeAspect="1"/>
          </p:cNvGraphicFramePr>
          <p:nvPr/>
        </p:nvGraphicFramePr>
        <p:xfrm>
          <a:off x="795338" y="3644900"/>
          <a:ext cx="2492375" cy="2016125"/>
        </p:xfrm>
        <a:graphic>
          <a:graphicData uri="http://schemas.openxmlformats.org/presentationml/2006/ole">
            <p:oleObj spid="_x0000_s3074" name="Equation" r:id="rId3" imgW="711000" imgH="711000" progId="Equation.DSMT4">
              <p:embed/>
            </p:oleObj>
          </a:graphicData>
        </a:graphic>
      </p:graphicFrame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3347864" y="4005066"/>
            <a:ext cx="5556251" cy="1447801"/>
            <a:chOff x="2016" y="2256"/>
            <a:chExt cx="3500" cy="912"/>
          </a:xfrm>
        </p:grpSpPr>
        <p:grpSp>
          <p:nvGrpSpPr>
            <p:cNvPr id="8" name="Group 60"/>
            <p:cNvGrpSpPr>
              <a:grpSpLocks/>
            </p:cNvGrpSpPr>
            <p:nvPr/>
          </p:nvGrpSpPr>
          <p:grpSpPr bwMode="auto">
            <a:xfrm>
              <a:off x="2208" y="2544"/>
              <a:ext cx="1668" cy="407"/>
              <a:chOff x="2208" y="2630"/>
              <a:chExt cx="1668" cy="407"/>
            </a:xfrm>
          </p:grpSpPr>
          <p:sp>
            <p:nvSpPr>
              <p:cNvPr id="6159" name="Text Box 55"/>
              <p:cNvSpPr txBox="1">
                <a:spLocks noChangeArrowheads="1"/>
              </p:cNvSpPr>
              <p:nvPr/>
            </p:nvSpPr>
            <p:spPr bwMode="auto">
              <a:xfrm>
                <a:off x="2208" y="2630"/>
                <a:ext cx="1668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600" b="1" dirty="0">
                    <a:latin typeface="宋体" pitchFamily="2" charset="-122"/>
                  </a:rPr>
                  <a:t>消去   得</a:t>
                </a:r>
                <a:r>
                  <a:rPr lang="zh-CN" altLang="en-US" sz="3600" b="1" dirty="0"/>
                  <a:t> </a:t>
                </a:r>
                <a:r>
                  <a:rPr lang="en-US" altLang="zh-CN" sz="3600" b="1" dirty="0"/>
                  <a:t>:</a:t>
                </a:r>
              </a:p>
            </p:txBody>
          </p:sp>
          <p:graphicFrame>
            <p:nvGraphicFramePr>
              <p:cNvPr id="6148" name="Object 56"/>
              <p:cNvGraphicFramePr>
                <a:graphicFrameLocks noChangeAspect="1"/>
              </p:cNvGraphicFramePr>
              <p:nvPr/>
            </p:nvGraphicFramePr>
            <p:xfrm>
              <a:off x="2969" y="2660"/>
              <a:ext cx="260" cy="312"/>
            </p:xfrm>
            <a:graphic>
              <a:graphicData uri="http://schemas.openxmlformats.org/presentationml/2006/ole">
                <p:oleObj spid="_x0000_s3076" name="Equation" r:id="rId4" imgW="190500" imgH="228600" progId="Equation.DSMT4">
                  <p:embed/>
                </p:oleObj>
              </a:graphicData>
            </a:graphic>
          </p:graphicFrame>
        </p:grpSp>
        <p:graphicFrame>
          <p:nvGraphicFramePr>
            <p:cNvPr id="6147" name="Object 57"/>
            <p:cNvGraphicFramePr>
              <a:graphicFrameLocks noChangeAspect="1"/>
            </p:cNvGraphicFramePr>
            <p:nvPr/>
          </p:nvGraphicFramePr>
          <p:xfrm>
            <a:off x="3876" y="2256"/>
            <a:ext cx="1640" cy="797"/>
          </p:xfrm>
          <a:graphic>
            <a:graphicData uri="http://schemas.openxmlformats.org/presentationml/2006/ole">
              <p:oleObj spid="_x0000_s3075" name="Equation" r:id="rId5" imgW="1054080" imgH="431640" progId="Equation.DSMT4">
                <p:embed/>
              </p:oleObj>
            </a:graphicData>
          </a:graphic>
        </p:graphicFrame>
        <p:sp>
          <p:nvSpPr>
            <p:cNvPr id="6158" name="AutoShape 59"/>
            <p:cNvSpPr>
              <a:spLocks/>
            </p:cNvSpPr>
            <p:nvPr/>
          </p:nvSpPr>
          <p:spPr bwMode="auto">
            <a:xfrm>
              <a:off x="2016" y="2256"/>
              <a:ext cx="192" cy="912"/>
            </a:xfrm>
            <a:prstGeom prst="rightBrace">
              <a:avLst>
                <a:gd name="adj1" fmla="val 39583"/>
                <a:gd name="adj2" fmla="val 50000"/>
              </a:avLst>
            </a:prstGeom>
            <a:noFill/>
            <a:ln w="2222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DB5F110-F6DE-417B-8B12-B238DC855955}" type="slidenum">
              <a:rPr lang="en-US" altLang="zh-CN" smtClean="0">
                <a:solidFill>
                  <a:srgbClr val="FFFFFF"/>
                </a:solidFill>
              </a:rPr>
              <a:pPr/>
              <a:t>12</a:t>
            </a:fld>
            <a:endParaRPr lang="en-US" altLang="zh-CN" smtClean="0">
              <a:solidFill>
                <a:srgbClr val="FFFFFF"/>
              </a:solidFill>
            </a:endParaRPr>
          </a:p>
        </p:txBody>
      </p:sp>
      <p:sp>
        <p:nvSpPr>
          <p:cNvPr id="415750" name="Text Box 6"/>
          <p:cNvSpPr txBox="1">
            <a:spLocks noChangeArrowheads="1"/>
          </p:cNvSpPr>
          <p:nvPr/>
        </p:nvSpPr>
        <p:spPr bwMode="auto">
          <a:xfrm>
            <a:off x="755576" y="980728"/>
            <a:ext cx="792088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FFFFCC"/>
                </a:solidFill>
                <a:latin typeface="宋体" pitchFamily="2" charset="-122"/>
                <a:ea typeface="宋体" pitchFamily="2" charset="-122"/>
              </a:rPr>
              <a:t>表明：一定质量的理想气体，不管处在什么状态，它的压强与体积之积与温度之比是一个常数，该常数与质量有关。</a:t>
            </a:r>
          </a:p>
        </p:txBody>
      </p:sp>
      <p:sp>
        <p:nvSpPr>
          <p:cNvPr id="415751" name="Text Box 7"/>
          <p:cNvSpPr txBox="1">
            <a:spLocks noChangeArrowheads="1"/>
          </p:cNvSpPr>
          <p:nvPr/>
        </p:nvSpPr>
        <p:spPr bwMode="auto">
          <a:xfrm>
            <a:off x="1331640" y="3140968"/>
            <a:ext cx="22365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FFFFCC"/>
                </a:solidFill>
                <a:latin typeface="宋体" pitchFamily="2" charset="-122"/>
                <a:ea typeface="宋体" pitchFamily="2" charset="-122"/>
              </a:rPr>
              <a:t>式可表示成</a:t>
            </a:r>
          </a:p>
        </p:txBody>
      </p:sp>
      <p:graphicFrame>
        <p:nvGraphicFramePr>
          <p:cNvPr id="415757" name="Object 13"/>
          <p:cNvGraphicFramePr>
            <a:graphicFrameLocks noChangeAspect="1"/>
          </p:cNvGraphicFramePr>
          <p:nvPr/>
        </p:nvGraphicFramePr>
        <p:xfrm>
          <a:off x="3995936" y="2924944"/>
          <a:ext cx="1462935" cy="1008112"/>
        </p:xfrm>
        <a:graphic>
          <a:graphicData uri="http://schemas.openxmlformats.org/presentationml/2006/ole">
            <p:oleObj spid="_x0000_s44038" name="Equation" r:id="rId4" imgW="571320" imgH="393480" progId="Equation.DSMT4">
              <p:embed/>
            </p:oleObj>
          </a:graphicData>
        </a:graphic>
      </p:graphicFrame>
      <p:sp>
        <p:nvSpPr>
          <p:cNvPr id="19473" name="Text Box 8"/>
          <p:cNvSpPr txBox="1">
            <a:spLocks noChangeArrowheads="1"/>
          </p:cNvSpPr>
          <p:nvPr/>
        </p:nvSpPr>
        <p:spPr bwMode="auto">
          <a:xfrm>
            <a:off x="755576" y="4293098"/>
            <a:ext cx="712566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FFFFCC"/>
                </a:solidFill>
                <a:latin typeface="宋体" pitchFamily="2" charset="-122"/>
                <a:ea typeface="宋体" pitchFamily="2" charset="-122"/>
              </a:rPr>
              <a:t>对</a:t>
            </a:r>
            <a:r>
              <a:rPr kumimoji="1" lang="en-US" altLang="zh-CN" sz="3200" b="1" dirty="0" smtClean="0">
                <a:solidFill>
                  <a:srgbClr val="FFFFCC"/>
                </a:solidFill>
                <a:latin typeface="宋体" pitchFamily="2" charset="-122"/>
                <a:ea typeface="宋体" pitchFamily="2" charset="-122"/>
              </a:rPr>
              <a:t>1mol</a:t>
            </a:r>
            <a:r>
              <a:rPr kumimoji="1" lang="zh-CN" altLang="en-US" sz="3200" b="1" dirty="0" smtClean="0">
                <a:solidFill>
                  <a:srgbClr val="FFFFCC"/>
                </a:solidFill>
                <a:latin typeface="宋体" pitchFamily="2" charset="-122"/>
                <a:ea typeface="宋体" pitchFamily="2" charset="-122"/>
              </a:rPr>
              <a:t>的理想气体，体积为</a:t>
            </a:r>
            <a:r>
              <a:rPr kumimoji="1" lang="en-US" altLang="zh-CN" sz="3200" b="1" dirty="0" smtClean="0">
                <a:solidFill>
                  <a:srgbClr val="FFFFCC"/>
                </a:solidFill>
                <a:latin typeface="宋体" pitchFamily="2" charset="-122"/>
                <a:ea typeface="宋体" pitchFamily="2" charset="-122"/>
              </a:rPr>
              <a:t>V</a:t>
            </a:r>
            <a:r>
              <a:rPr kumimoji="1" lang="en-US" altLang="zh-CN" sz="3200" b="1" baseline="-25000" dirty="0" smtClean="0">
                <a:solidFill>
                  <a:srgbClr val="FFFFCC"/>
                </a:solidFill>
                <a:latin typeface="宋体" pitchFamily="2" charset="-122"/>
                <a:ea typeface="宋体" pitchFamily="2" charset="-122"/>
              </a:rPr>
              <a:t>m</a:t>
            </a:r>
            <a:r>
              <a:rPr kumimoji="1" lang="zh-CN" altLang="en-US" sz="3200" b="1" dirty="0" smtClean="0">
                <a:solidFill>
                  <a:srgbClr val="FFFFCC"/>
                </a:solidFill>
                <a:latin typeface="宋体" pitchFamily="2" charset="-122"/>
                <a:ea typeface="宋体" pitchFamily="2" charset="-122"/>
              </a:rPr>
              <a:t> ，则式</a:t>
            </a:r>
            <a:endParaRPr kumimoji="1" lang="en-US" altLang="zh-CN" sz="3200" b="1" dirty="0" smtClean="0">
              <a:solidFill>
                <a:srgbClr val="FFFFCC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FFFFCC"/>
                </a:solidFill>
                <a:latin typeface="宋体" pitchFamily="2" charset="-122"/>
                <a:ea typeface="宋体" pitchFamily="2" charset="-122"/>
              </a:rPr>
              <a:t>可表示成</a:t>
            </a:r>
          </a:p>
        </p:txBody>
      </p:sp>
      <p:graphicFrame>
        <p:nvGraphicFramePr>
          <p:cNvPr id="415759" name="Object 15"/>
          <p:cNvGraphicFramePr>
            <a:graphicFrameLocks noChangeAspect="1"/>
          </p:cNvGraphicFramePr>
          <p:nvPr/>
        </p:nvGraphicFramePr>
        <p:xfrm>
          <a:off x="3419872" y="5157192"/>
          <a:ext cx="1867272" cy="1258835"/>
        </p:xfrm>
        <a:graphic>
          <a:graphicData uri="http://schemas.openxmlformats.org/presentationml/2006/ole">
            <p:oleObj spid="_x0000_s44039" name="Equation" r:id="rId5" imgW="583920" imgH="393480" progId="Equation.DSMT4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5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5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5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5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5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5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51" grpId="0"/>
      <p:bldP spid="1947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3F4EE1C-8894-449D-8268-E08F04095D57}" type="slidenum">
              <a:rPr lang="en-US" altLang="zh-CN" smtClean="0">
                <a:solidFill>
                  <a:srgbClr val="FFFFFF"/>
                </a:solidFill>
              </a:rPr>
              <a:pPr/>
              <a:t>13</a:t>
            </a:fld>
            <a:endParaRPr lang="en-US" altLang="zh-CN" smtClean="0">
              <a:solidFill>
                <a:srgbClr val="FFFFFF"/>
              </a:solidFill>
            </a:endParaRPr>
          </a:p>
        </p:txBody>
      </p:sp>
      <p:sp>
        <p:nvSpPr>
          <p:cNvPr id="417794" name="Text Box 2"/>
          <p:cNvSpPr txBox="1">
            <a:spLocks noChangeArrowheads="1"/>
          </p:cNvSpPr>
          <p:nvPr/>
        </p:nvSpPr>
        <p:spPr bwMode="auto">
          <a:xfrm>
            <a:off x="539552" y="908720"/>
            <a:ext cx="784887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FFFFCC"/>
                </a:solidFill>
                <a:latin typeface="+mj-ea"/>
                <a:ea typeface="+mj-ea"/>
              </a:rPr>
              <a:t>根据阿伏伽德罗定律，温度和压强相等的</a:t>
            </a:r>
            <a:r>
              <a:rPr kumimoji="1" lang="en-US" altLang="zh-CN" sz="2800" b="1" dirty="0" smtClean="0">
                <a:solidFill>
                  <a:srgbClr val="FFFFCC"/>
                </a:solidFill>
                <a:latin typeface="+mj-ea"/>
                <a:ea typeface="+mj-ea"/>
              </a:rPr>
              <a:t>1mol</a:t>
            </a:r>
            <a:r>
              <a:rPr kumimoji="1" lang="zh-CN" altLang="en-US" sz="2800" b="1" dirty="0" smtClean="0">
                <a:solidFill>
                  <a:srgbClr val="FFFFCC"/>
                </a:solidFill>
                <a:latin typeface="+mj-ea"/>
                <a:ea typeface="+mj-ea"/>
              </a:rPr>
              <a:t>任何气体，都具有相同的体积，故上式中的</a:t>
            </a:r>
            <a:r>
              <a:rPr kumimoji="1" lang="en-US" altLang="zh-CN" sz="2800" b="1" dirty="0" smtClean="0">
                <a:solidFill>
                  <a:srgbClr val="FFFFCC"/>
                </a:solidFill>
                <a:latin typeface="+mj-ea"/>
                <a:ea typeface="+mj-ea"/>
              </a:rPr>
              <a:t>R</a:t>
            </a:r>
            <a:r>
              <a:rPr kumimoji="1" lang="zh-CN" altLang="en-US" sz="2800" b="1" dirty="0" smtClean="0">
                <a:solidFill>
                  <a:srgbClr val="FFFFCC"/>
                </a:solidFill>
                <a:latin typeface="+mj-ea"/>
                <a:ea typeface="+mj-ea"/>
              </a:rPr>
              <a:t>是一个与气体性质无关的常数，称为摩尔气体常数。</a:t>
            </a:r>
          </a:p>
        </p:txBody>
      </p:sp>
      <p:graphicFrame>
        <p:nvGraphicFramePr>
          <p:cNvPr id="20482" name="Object 5"/>
          <p:cNvGraphicFramePr>
            <a:graphicFrameLocks noChangeAspect="1"/>
          </p:cNvGraphicFramePr>
          <p:nvPr/>
        </p:nvGraphicFramePr>
        <p:xfrm>
          <a:off x="6007100" y="2222500"/>
          <a:ext cx="114300" cy="177800"/>
        </p:xfrm>
        <a:graphic>
          <a:graphicData uri="http://schemas.openxmlformats.org/presentationml/2006/ole">
            <p:oleObj spid="_x0000_s45058" name="Equation" r:id="rId4" imgW="114120" imgH="177480" progId="Equation.DSMT4">
              <p:embed/>
            </p:oleObj>
          </a:graphicData>
        </a:graphic>
      </p:graphicFrame>
      <p:sp>
        <p:nvSpPr>
          <p:cNvPr id="20490" name="Text Box 3"/>
          <p:cNvSpPr txBox="1">
            <a:spLocks noChangeArrowheads="1"/>
          </p:cNvSpPr>
          <p:nvPr/>
        </p:nvSpPr>
        <p:spPr bwMode="auto">
          <a:xfrm>
            <a:off x="395536" y="2708920"/>
            <a:ext cx="82089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FFFFCC"/>
                </a:solidFill>
                <a:latin typeface="宋体" pitchFamily="2" charset="-122"/>
                <a:ea typeface="宋体" pitchFamily="2" charset="-122"/>
              </a:rPr>
              <a:t>因为任何气体在标准状态（压强为</a:t>
            </a:r>
            <a:r>
              <a:rPr kumimoji="1" lang="en-US" altLang="zh-CN" sz="2800" b="1" dirty="0" smtClean="0">
                <a:solidFill>
                  <a:srgbClr val="FFFFCC"/>
                </a:solidFill>
                <a:latin typeface="宋体" pitchFamily="2" charset="-122"/>
                <a:ea typeface="宋体" pitchFamily="2" charset="-122"/>
              </a:rPr>
              <a:t>1.01325×10</a:t>
            </a:r>
            <a:r>
              <a:rPr kumimoji="1" lang="en-US" altLang="zh-CN" sz="2800" b="1" baseline="30000" dirty="0" smtClean="0">
                <a:solidFill>
                  <a:srgbClr val="FFFFCC"/>
                </a:solidFill>
                <a:latin typeface="宋体" pitchFamily="2" charset="-122"/>
                <a:ea typeface="宋体" pitchFamily="2" charset="-122"/>
              </a:rPr>
              <a:t>5</a:t>
            </a:r>
            <a:r>
              <a:rPr kumimoji="1" lang="en-US" altLang="zh-CN" sz="2800" b="1" dirty="0" smtClean="0">
                <a:solidFill>
                  <a:srgbClr val="FFFFCC"/>
                </a:solidFill>
                <a:latin typeface="宋体" pitchFamily="2" charset="-122"/>
                <a:ea typeface="宋体" pitchFamily="2" charset="-122"/>
              </a:rPr>
              <a:t>Pa</a:t>
            </a:r>
            <a:r>
              <a:rPr kumimoji="1" lang="zh-CN" altLang="en-US" sz="2800" b="1" dirty="0" smtClean="0">
                <a:solidFill>
                  <a:srgbClr val="FFFFCC"/>
                </a:solidFill>
                <a:latin typeface="宋体" pitchFamily="2" charset="-122"/>
                <a:ea typeface="宋体" pitchFamily="2" charset="-122"/>
              </a:rPr>
              <a:t>，             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FFFFCC"/>
                </a:solidFill>
                <a:latin typeface="宋体" pitchFamily="2" charset="-122"/>
                <a:ea typeface="宋体" pitchFamily="2" charset="-122"/>
              </a:rPr>
              <a:t>温度为</a:t>
            </a:r>
            <a:r>
              <a:rPr kumimoji="1" lang="en-US" altLang="zh-CN" sz="2800" b="1" dirty="0" smtClean="0">
                <a:solidFill>
                  <a:srgbClr val="FFFFCC"/>
                </a:solidFill>
                <a:latin typeface="宋体" pitchFamily="2" charset="-122"/>
                <a:ea typeface="宋体" pitchFamily="2" charset="-122"/>
              </a:rPr>
              <a:t>273.15K</a:t>
            </a:r>
            <a:r>
              <a:rPr kumimoji="1" lang="zh-CN" altLang="en-US" sz="2800" b="1" dirty="0" smtClean="0">
                <a:solidFill>
                  <a:srgbClr val="FFFFCC"/>
                </a:solidFill>
                <a:latin typeface="宋体" pitchFamily="2" charset="-122"/>
                <a:ea typeface="宋体" pitchFamily="2" charset="-122"/>
              </a:rPr>
              <a:t>）时的体积为</a:t>
            </a:r>
            <a:r>
              <a:rPr kumimoji="1" lang="en-US" altLang="zh-CN" sz="2800" b="1" dirty="0" smtClean="0">
                <a:solidFill>
                  <a:srgbClr val="FFFFCC"/>
                </a:solidFill>
                <a:latin typeface="宋体" pitchFamily="2" charset="-122"/>
                <a:ea typeface="宋体" pitchFamily="2" charset="-122"/>
              </a:rPr>
              <a:t>22.414L, </a:t>
            </a:r>
            <a:r>
              <a:rPr kumimoji="1" lang="zh-CN" altLang="en-US" sz="2800" b="1" dirty="0" smtClean="0">
                <a:solidFill>
                  <a:srgbClr val="FFFFCC"/>
                </a:solidFill>
                <a:latin typeface="宋体" pitchFamily="2" charset="-122"/>
                <a:ea typeface="宋体" pitchFamily="2" charset="-122"/>
              </a:rPr>
              <a:t>所以</a:t>
            </a:r>
          </a:p>
        </p:txBody>
      </p:sp>
      <p:graphicFrame>
        <p:nvGraphicFramePr>
          <p:cNvPr id="417799" name="Object 7"/>
          <p:cNvGraphicFramePr>
            <a:graphicFrameLocks noChangeAspect="1"/>
          </p:cNvGraphicFramePr>
          <p:nvPr/>
        </p:nvGraphicFramePr>
        <p:xfrm>
          <a:off x="611560" y="4221088"/>
          <a:ext cx="7776864" cy="1574175"/>
        </p:xfrm>
        <a:graphic>
          <a:graphicData uri="http://schemas.openxmlformats.org/presentationml/2006/ole">
            <p:oleObj spid="_x0000_s45059" name="Equation" r:id="rId5" imgW="2717640" imgH="634680" progId="Equation.DSMT4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04AC13-6F25-44CB-85C2-ED59136DC160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 l="21303" t="38016" r="23354" b="22610"/>
          <a:stretch>
            <a:fillRect/>
          </a:stretch>
        </p:blipFill>
        <p:spPr bwMode="auto">
          <a:xfrm>
            <a:off x="0" y="548680"/>
            <a:ext cx="900100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83568" y="4581128"/>
            <a:ext cx="36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不同温度下</a:t>
            </a:r>
            <a:r>
              <a:rPr lang="en-US" altLang="zh-CN" sz="3200" b="1" dirty="0" smtClean="0"/>
              <a:t>CO</a:t>
            </a:r>
            <a:r>
              <a:rPr lang="en-US" altLang="zh-CN" sz="3200" b="1" baseline="-25000" dirty="0" smtClean="0"/>
              <a:t>2 </a:t>
            </a:r>
            <a:r>
              <a:rPr lang="en-US" altLang="zh-CN" sz="3200" b="1" dirty="0" smtClean="0"/>
              <a:t> </a:t>
            </a:r>
            <a:r>
              <a:rPr lang="zh-CN" altLang="en-US" sz="3200" b="1" dirty="0" smtClean="0"/>
              <a:t>气体实验结果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581128"/>
            <a:ext cx="36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相同温度下不同气体的实验结果</a:t>
            </a:r>
            <a:endParaRPr lang="zh-CN" altLang="en-US" sz="32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2163763" y="2357438"/>
          <a:ext cx="5227637" cy="693737"/>
        </p:xfrm>
        <a:graphic>
          <a:graphicData uri="http://schemas.openxmlformats.org/presentationml/2006/ole">
            <p:oleObj spid="_x0000_s4098" r:id="rId3" imgW="1727200" imgH="228600" progId="Equation.3">
              <p:embed/>
            </p:oleObj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104900" y="762000"/>
            <a:ext cx="6286500" cy="598488"/>
            <a:chOff x="696" y="624"/>
            <a:chExt cx="3960" cy="377"/>
          </a:xfrm>
        </p:grpSpPr>
        <p:graphicFrame>
          <p:nvGraphicFramePr>
            <p:cNvPr id="7171" name="Object 3"/>
            <p:cNvGraphicFramePr>
              <a:graphicFrameLocks noChangeAspect="1"/>
            </p:cNvGraphicFramePr>
            <p:nvPr/>
          </p:nvGraphicFramePr>
          <p:xfrm>
            <a:off x="3264" y="624"/>
            <a:ext cx="1392" cy="377"/>
          </p:xfrm>
          <a:graphic>
            <a:graphicData uri="http://schemas.openxmlformats.org/presentationml/2006/ole">
              <p:oleObj spid="_x0000_s4099" r:id="rId4" imgW="672808" imgH="203112" progId="Equation.3">
                <p:embed/>
              </p:oleObj>
            </a:graphicData>
          </a:graphic>
        </p:graphicFrame>
        <p:sp>
          <p:nvSpPr>
            <p:cNvPr id="7180" name="Rectangle 5"/>
            <p:cNvSpPr>
              <a:spLocks noChangeArrowheads="1"/>
            </p:cNvSpPr>
            <p:nvPr/>
          </p:nvSpPr>
          <p:spPr bwMode="auto">
            <a:xfrm>
              <a:off x="696" y="640"/>
              <a:ext cx="194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 dirty="0"/>
                <a:t>若为 </a:t>
              </a:r>
              <a:r>
                <a:rPr lang="zh-CN" altLang="en-US" sz="2800" b="1" dirty="0">
                  <a:sym typeface="Math1Mono" pitchFamily="18" charset="2"/>
                </a:rPr>
                <a:t> </a:t>
              </a:r>
              <a:r>
                <a:rPr lang="en-US" altLang="zh-CN" sz="2800" b="1" dirty="0">
                  <a:sym typeface="Math1Mono" pitchFamily="18" charset="2"/>
                </a:rPr>
                <a:t>mol</a:t>
              </a:r>
              <a:r>
                <a:rPr lang="zh-CN" altLang="en-US" sz="2800" b="1" dirty="0">
                  <a:sym typeface="Math1Mono" pitchFamily="18" charset="2"/>
                </a:rPr>
                <a:t>，则有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800100" y="1600200"/>
            <a:ext cx="4076700" cy="519113"/>
            <a:chOff x="504" y="1152"/>
            <a:chExt cx="2568" cy="327"/>
          </a:xfrm>
        </p:grpSpPr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706" y="1152"/>
              <a:ext cx="23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  <a:defRPr/>
              </a:pPr>
              <a:r>
                <a:rPr lang="zh-CN" altLang="en-US" sz="2800" b="1" dirty="0">
                  <a:sym typeface="Math1Mono" pitchFamily="18" charset="2"/>
                </a:rPr>
                <a:t>混合理想气体物态方程</a:t>
              </a:r>
            </a:p>
          </p:txBody>
        </p:sp>
        <p:sp>
          <p:nvSpPr>
            <p:cNvPr id="30727" name="AutoShape 7"/>
            <p:cNvSpPr>
              <a:spLocks noChangeArrowheads="1"/>
            </p:cNvSpPr>
            <p:nvPr/>
          </p:nvSpPr>
          <p:spPr bwMode="auto">
            <a:xfrm>
              <a:off x="504" y="1239"/>
              <a:ext cx="192" cy="192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187624" y="3140968"/>
            <a:ext cx="6278563" cy="1789112"/>
            <a:chOff x="732" y="2209"/>
            <a:chExt cx="3955" cy="1127"/>
          </a:xfrm>
        </p:grpSpPr>
        <p:sp>
          <p:nvSpPr>
            <p:cNvPr id="7176" name="Text Box 2"/>
            <p:cNvSpPr txBox="1">
              <a:spLocks noChangeArrowheads="1"/>
            </p:cNvSpPr>
            <p:nvPr/>
          </p:nvSpPr>
          <p:spPr bwMode="auto">
            <a:xfrm>
              <a:off x="1231" y="2572"/>
              <a:ext cx="3456" cy="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i="1" dirty="0">
                  <a:sym typeface="Math1Mono" pitchFamily="18" charset="2"/>
                </a:rPr>
                <a:t>P= </a:t>
              </a:r>
              <a:r>
                <a:rPr lang="en-US" altLang="zh-CN" sz="2800" i="1" baseline="-25000" dirty="0">
                  <a:sym typeface="Math1Mono" pitchFamily="18" charset="2"/>
                </a:rPr>
                <a:t>1</a:t>
              </a:r>
              <a:r>
                <a:rPr lang="en-US" altLang="zh-CN" sz="2800" i="1" dirty="0">
                  <a:sym typeface="Math1Mono" pitchFamily="18" charset="2"/>
                </a:rPr>
                <a:t>RT</a:t>
              </a:r>
              <a:r>
                <a:rPr lang="en-US" altLang="zh-CN" sz="2800" i="1" dirty="0">
                  <a:cs typeface="Arial" pitchFamily="34" charset="0"/>
                  <a:sym typeface="Math1Mono" pitchFamily="18" charset="2"/>
                </a:rPr>
                <a:t>/V+ </a:t>
              </a:r>
              <a:r>
                <a:rPr lang="en-US" altLang="zh-CN" sz="2800" i="1" dirty="0">
                  <a:sym typeface="Math1Mono" pitchFamily="18" charset="2"/>
                </a:rPr>
                <a:t></a:t>
              </a:r>
              <a:r>
                <a:rPr lang="en-US" altLang="zh-CN" sz="2800" i="1" baseline="-25000" dirty="0">
                  <a:sym typeface="Math1Mono" pitchFamily="18" charset="2"/>
                </a:rPr>
                <a:t>2</a:t>
              </a:r>
              <a:r>
                <a:rPr lang="en-US" altLang="zh-CN" sz="2800" i="1" dirty="0">
                  <a:sym typeface="Math1Mono" pitchFamily="18" charset="2"/>
                </a:rPr>
                <a:t>RT</a:t>
              </a:r>
              <a:r>
                <a:rPr lang="en-US" altLang="zh-CN" sz="2800" i="1" dirty="0">
                  <a:cs typeface="Arial" pitchFamily="34" charset="0"/>
                  <a:sym typeface="Math1Mono" pitchFamily="18" charset="2"/>
                </a:rPr>
                <a:t>/V+ ··· +</a:t>
              </a:r>
              <a:r>
                <a:rPr lang="en-US" altLang="zh-CN" sz="2800" i="1" dirty="0">
                  <a:sym typeface="Math1Mono" pitchFamily="18" charset="2"/>
                </a:rPr>
                <a:t></a:t>
              </a:r>
              <a:r>
                <a:rPr lang="en-US" altLang="zh-CN" sz="2800" i="1" baseline="-25000" dirty="0">
                  <a:latin typeface="+mn-ea"/>
                  <a:sym typeface="Math1Mono" pitchFamily="18" charset="2"/>
                </a:rPr>
                <a:t>n</a:t>
              </a:r>
              <a:r>
                <a:rPr lang="en-US" altLang="zh-CN" sz="2800" i="1" dirty="0">
                  <a:latin typeface="+mn-ea"/>
                  <a:sym typeface="Math1Mono" pitchFamily="18" charset="2"/>
                </a:rPr>
                <a:t>RT</a:t>
              </a:r>
              <a:r>
                <a:rPr lang="en-US" altLang="zh-CN" sz="2800" i="1" dirty="0">
                  <a:latin typeface="+mn-ea"/>
                  <a:cs typeface="Arial" pitchFamily="34" charset="0"/>
                  <a:sym typeface="Math1Mono" pitchFamily="18" charset="2"/>
                </a:rPr>
                <a:t>/V</a:t>
              </a:r>
            </a:p>
            <a:p>
              <a:pPr>
                <a:lnSpc>
                  <a:spcPct val="12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i="1" dirty="0">
                  <a:solidFill>
                    <a:srgbClr val="0000CC"/>
                  </a:solidFill>
                  <a:cs typeface="Arial" pitchFamily="34" charset="0"/>
                  <a:sym typeface="Math1Mono" pitchFamily="18" charset="2"/>
                </a:rPr>
                <a:t>   </a:t>
              </a:r>
              <a:r>
                <a:rPr lang="en-US" altLang="zh-CN" sz="2800" i="1" dirty="0">
                  <a:cs typeface="Arial" pitchFamily="34" charset="0"/>
                  <a:sym typeface="Math1Mono" pitchFamily="18" charset="2"/>
                </a:rPr>
                <a:t>=P</a:t>
              </a:r>
              <a:r>
                <a:rPr lang="en-US" altLang="zh-CN" sz="2800" i="1" baseline="-25000" dirty="0">
                  <a:cs typeface="Arial" pitchFamily="34" charset="0"/>
                  <a:sym typeface="Math1Mono" pitchFamily="18" charset="2"/>
                </a:rPr>
                <a:t>1</a:t>
              </a:r>
              <a:r>
                <a:rPr lang="en-US" altLang="zh-CN" sz="2800" i="1" dirty="0">
                  <a:cs typeface="Arial" pitchFamily="34" charset="0"/>
                  <a:sym typeface="Math1Mono" pitchFamily="18" charset="2"/>
                </a:rPr>
                <a:t>+P</a:t>
              </a:r>
              <a:r>
                <a:rPr lang="en-US" altLang="zh-CN" sz="2800" i="1" baseline="-25000" dirty="0">
                  <a:cs typeface="Arial" pitchFamily="34" charset="0"/>
                  <a:sym typeface="Math1Mono" pitchFamily="18" charset="2"/>
                </a:rPr>
                <a:t>2</a:t>
              </a:r>
              <a:r>
                <a:rPr lang="en-US" altLang="zh-CN" sz="2800" i="1" dirty="0">
                  <a:cs typeface="Arial" pitchFamily="34" charset="0"/>
                  <a:sym typeface="Math1Mono" pitchFamily="18" charset="2"/>
                </a:rPr>
                <a:t>+ ···+P</a:t>
              </a:r>
              <a:r>
                <a:rPr lang="en-US" altLang="zh-CN" sz="2800" i="1" baseline="-25000" dirty="0">
                  <a:cs typeface="Arial" pitchFamily="34" charset="0"/>
                  <a:sym typeface="Math1Mono" pitchFamily="18" charset="2"/>
                </a:rPr>
                <a:t>n</a:t>
              </a:r>
              <a:r>
                <a:rPr lang="en-US" altLang="zh-CN" sz="2800" i="1" dirty="0">
                  <a:cs typeface="Arial" pitchFamily="34" charset="0"/>
                  <a:sym typeface="Math1Mono" pitchFamily="18" charset="2"/>
                </a:rPr>
                <a:t> </a:t>
              </a:r>
              <a:r>
                <a:rPr lang="en-US" altLang="zh-CN" sz="2800" i="1" dirty="0">
                  <a:sym typeface="Math1Mono" pitchFamily="18" charset="2"/>
                </a:rPr>
                <a:t> </a:t>
              </a:r>
            </a:p>
          </p:txBody>
        </p:sp>
        <p:sp>
          <p:nvSpPr>
            <p:cNvPr id="7177" name="Rectangle 8"/>
            <p:cNvSpPr>
              <a:spLocks noChangeArrowheads="1"/>
            </p:cNvSpPr>
            <p:nvPr/>
          </p:nvSpPr>
          <p:spPr bwMode="auto">
            <a:xfrm>
              <a:off x="732" y="2209"/>
              <a:ext cx="154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ym typeface="Math1Mono" pitchFamily="18" charset="2"/>
                </a:rPr>
                <a:t>变形除 </a:t>
              </a:r>
              <a:r>
                <a:rPr lang="en-US" altLang="zh-CN" sz="2800" b="1" dirty="0">
                  <a:sym typeface="Math1Mono" pitchFamily="18" charset="2"/>
                </a:rPr>
                <a:t>V </a:t>
              </a:r>
              <a:r>
                <a:rPr lang="zh-CN" altLang="en-US" sz="2800" b="1" dirty="0">
                  <a:sym typeface="Math1Mono" pitchFamily="18" charset="2"/>
                </a:rPr>
                <a:t>得：</a:t>
              </a:r>
            </a:p>
          </p:txBody>
        </p:sp>
      </p:grp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1115616" y="5229200"/>
            <a:ext cx="7234237" cy="107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00000"/>
                </a:solidFill>
                <a:sym typeface="Math1Mono" pitchFamily="18" charset="2"/>
              </a:rPr>
              <a:t>       </a:t>
            </a:r>
            <a:r>
              <a:rPr lang="zh-CN" altLang="en-US" sz="2800" b="1" dirty="0">
                <a:sym typeface="Math1Mono" pitchFamily="18" charset="2"/>
              </a:rPr>
              <a:t>上式叫做道尔顿分压定律。</a:t>
            </a:r>
            <a:r>
              <a:rPr lang="zh-CN" altLang="en-US" sz="2800" b="1" dirty="0">
                <a:latin typeface="Garamond" pitchFamily="18" charset="0"/>
                <a:sym typeface="Math1Mono" pitchFamily="18" charset="2"/>
              </a:rPr>
              <a:t>只有在压强趋于零时才准确地成立。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556792"/>
            <a:ext cx="8064896" cy="4600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 smtClean="0"/>
              <a:t>     气体的状态方程来源于早期气体状态的几个实验定律，它们分别是：玻意耳</a:t>
            </a:r>
            <a:r>
              <a:rPr lang="en-US" altLang="zh-CN" sz="4000" b="1" dirty="0" smtClean="0"/>
              <a:t>—</a:t>
            </a:r>
            <a:r>
              <a:rPr lang="zh-CN" altLang="en-US" sz="4000" b="1" dirty="0" smtClean="0"/>
              <a:t>马略特定律、盖</a:t>
            </a:r>
            <a:r>
              <a:rPr lang="en-US" altLang="zh-CN" sz="4000" b="1" dirty="0" smtClean="0"/>
              <a:t>·</a:t>
            </a:r>
            <a:r>
              <a:rPr lang="zh-CN" altLang="en-US" sz="4000" b="1" dirty="0" smtClean="0"/>
              <a:t>吕萨克定律和查理定律。</a:t>
            </a:r>
            <a:endParaRPr lang="en-US" altLang="zh-CN" sz="4000" b="1" dirty="0" smtClean="0"/>
          </a:p>
          <a:p>
            <a:pPr>
              <a:lnSpc>
                <a:spcPct val="150000"/>
              </a:lnSpc>
            </a:pPr>
            <a:endParaRPr lang="zh-CN" altLang="en-US" sz="40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1412776"/>
            <a:ext cx="79928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    气体状态的研究是从恒温开始的，玻意耳</a:t>
            </a:r>
            <a:r>
              <a:rPr lang="en-US" altLang="zh-CN" sz="2800" b="1" dirty="0" smtClean="0"/>
              <a:t>(Boyle)</a:t>
            </a:r>
            <a:r>
              <a:rPr lang="zh-CN" altLang="en-US" sz="2800" b="1" dirty="0" smtClean="0"/>
              <a:t>和马略特</a:t>
            </a:r>
            <a:r>
              <a:rPr lang="en-US" altLang="zh-CN" sz="2800" b="1" dirty="0" smtClean="0"/>
              <a:t>(Mariotte)</a:t>
            </a:r>
            <a:r>
              <a:rPr lang="zh-CN" altLang="en-US" sz="2800" b="1" dirty="0" smtClean="0"/>
              <a:t>各自独立地研究了在常温的恒温条件下气体的压缩和膨胀现象，在气体的压强不太大的情况下，得到了玻意耳</a:t>
            </a:r>
            <a:r>
              <a:rPr lang="en-US" altLang="zh-CN" sz="2800" b="1" dirty="0" smtClean="0"/>
              <a:t>—</a:t>
            </a:r>
            <a:r>
              <a:rPr lang="zh-CN" altLang="en-US" sz="2800" b="1" dirty="0" smtClean="0"/>
              <a:t>马略特定律。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539552" y="548680"/>
            <a:ext cx="48333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．玻意耳</a:t>
            </a:r>
            <a:r>
              <a:rPr lang="en-US" altLang="zh-CN" sz="3200" b="1" dirty="0" smtClean="0"/>
              <a:t>—</a:t>
            </a:r>
            <a:r>
              <a:rPr lang="zh-CN" altLang="en-US" sz="3200" b="1" dirty="0" smtClean="0"/>
              <a:t>马略特定律 </a:t>
            </a:r>
            <a:endParaRPr lang="zh-CN" altLang="en-US" sz="3200" b="1" dirty="0"/>
          </a:p>
        </p:txBody>
      </p:sp>
      <p:sp>
        <p:nvSpPr>
          <p:cNvPr id="4" name="矩形 3"/>
          <p:cNvSpPr/>
          <p:nvPr/>
        </p:nvSpPr>
        <p:spPr>
          <a:xfrm>
            <a:off x="1115616" y="3861048"/>
            <a:ext cx="65527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表述为：一定质量的气体在温度不变时，它的压强和体积的乘积为恒量，即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1763688" y="5301208"/>
            <a:ext cx="52421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+mj-ea"/>
                <a:ea typeface="+mj-ea"/>
              </a:rPr>
              <a:t> </a:t>
            </a:r>
            <a:r>
              <a:rPr lang="en-US" altLang="zh-CN" sz="2800" b="1" dirty="0" smtClean="0">
                <a:latin typeface="+mj-ea"/>
                <a:ea typeface="+mj-ea"/>
              </a:rPr>
              <a:t>m</a:t>
            </a:r>
            <a:r>
              <a:rPr lang="zh-CN" altLang="en-US" sz="2800" b="1" dirty="0" smtClean="0">
                <a:latin typeface="+mj-ea"/>
                <a:ea typeface="+mj-ea"/>
              </a:rPr>
              <a:t>、</a:t>
            </a:r>
            <a:r>
              <a:rPr lang="en-US" altLang="zh-CN" sz="2800" b="1" dirty="0" smtClean="0">
                <a:latin typeface="+mj-ea"/>
                <a:ea typeface="+mj-ea"/>
              </a:rPr>
              <a:t>T</a:t>
            </a:r>
            <a:r>
              <a:rPr lang="zh-CN" altLang="en-US" sz="2800" b="1" dirty="0" smtClean="0">
                <a:latin typeface="+mj-ea"/>
                <a:ea typeface="+mj-ea"/>
              </a:rPr>
              <a:t>一定       </a:t>
            </a:r>
            <a:r>
              <a:rPr lang="en-US" altLang="zh-CN" sz="2800" b="1" dirty="0" smtClean="0">
                <a:latin typeface="+mj-ea"/>
                <a:ea typeface="+mj-ea"/>
              </a:rPr>
              <a:t>PV=C</a:t>
            </a:r>
            <a:r>
              <a:rPr lang="zh-CN" altLang="en-US" sz="2800" b="1" dirty="0" smtClean="0">
                <a:latin typeface="+mj-ea"/>
                <a:ea typeface="+mj-ea"/>
              </a:rPr>
              <a:t>（恒量）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836712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式中的</a:t>
            </a:r>
            <a:r>
              <a:rPr lang="en-US" altLang="zh-CN" sz="3200" b="1" dirty="0" smtClean="0"/>
              <a:t>C</a:t>
            </a:r>
            <a:r>
              <a:rPr lang="zh-CN" altLang="en-US" sz="3200" b="1" dirty="0" smtClean="0"/>
              <a:t>随气体的质量和温度而变。</a:t>
            </a:r>
            <a:endParaRPr lang="zh-CN" altLang="en-US" sz="3200" b="1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 l="50362" t="33094" r="21966" b="17688"/>
          <a:stretch>
            <a:fillRect/>
          </a:stretch>
        </p:blipFill>
        <p:spPr bwMode="auto">
          <a:xfrm>
            <a:off x="5220072" y="1916832"/>
            <a:ext cx="3312368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611560" y="1772816"/>
            <a:ext cx="39549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宋体"/>
              </a:rPr>
              <a:t>PV=C</a:t>
            </a:r>
            <a:r>
              <a:rPr lang="zh-CN" altLang="en-US" sz="2800" b="1" dirty="0" smtClean="0">
                <a:latin typeface="宋体"/>
              </a:rPr>
              <a:t>在</a:t>
            </a:r>
            <a:r>
              <a:rPr lang="en-US" altLang="zh-CN" sz="2800" b="1" dirty="0" smtClean="0">
                <a:latin typeface="宋体"/>
              </a:rPr>
              <a:t>P-V</a:t>
            </a:r>
            <a:r>
              <a:rPr lang="zh-CN" altLang="en-US" sz="2800" b="1" dirty="0" smtClean="0">
                <a:latin typeface="宋体"/>
              </a:rPr>
              <a:t>图上是一条双</a:t>
            </a:r>
            <a:endParaRPr lang="en-US" altLang="zh-CN" sz="2800" b="1" dirty="0" smtClean="0">
              <a:latin typeface="宋体"/>
            </a:endParaRPr>
          </a:p>
          <a:p>
            <a:r>
              <a:rPr lang="zh-CN" altLang="en-US" sz="2800" b="1" dirty="0" smtClean="0">
                <a:latin typeface="宋体"/>
              </a:rPr>
              <a:t>曲线，叫做等温线。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068960"/>
            <a:ext cx="410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随着温度的升高，就得到多条等温线，叫等温线族（右图所示）。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4725144"/>
            <a:ext cx="44644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等温线离原点越远，温度越高。</a:t>
            </a:r>
            <a:endParaRPr lang="zh-CN" altLang="en-US" sz="3200" b="1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796136" y="2852936"/>
            <a:ext cx="136815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692696"/>
            <a:ext cx="3062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2</a:t>
            </a:r>
            <a:r>
              <a:rPr lang="zh-CN" altLang="en-US" sz="3600" b="1" dirty="0" smtClean="0"/>
              <a:t>．查理定律 </a:t>
            </a:r>
            <a:endParaRPr lang="zh-CN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416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查理定律：一定质量的气体，在体积不变时，它的压强随温度直线变化。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924944"/>
            <a:ext cx="7272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如果气体在</a:t>
            </a:r>
            <a:r>
              <a:rPr lang="en-US" altLang="zh-CN" sz="3200" b="1" dirty="0" smtClean="0"/>
              <a:t>0</a:t>
            </a:r>
            <a:r>
              <a:rPr lang="en-US" altLang="zh-CN" sz="3200" b="1" dirty="0" smtClean="0">
                <a:latin typeface="宋体"/>
                <a:ea typeface="宋体"/>
              </a:rPr>
              <a:t>℃</a:t>
            </a:r>
            <a:r>
              <a:rPr lang="zh-CN" altLang="en-US" sz="3200" b="1" dirty="0" smtClean="0">
                <a:latin typeface="宋体"/>
                <a:ea typeface="宋体"/>
              </a:rPr>
              <a:t>的压强为</a:t>
            </a:r>
            <a:r>
              <a:rPr lang="en-US" altLang="zh-CN" sz="3200" b="1" dirty="0" smtClean="0">
                <a:latin typeface="宋体"/>
                <a:ea typeface="宋体"/>
              </a:rPr>
              <a:t>p</a:t>
            </a:r>
            <a:r>
              <a:rPr lang="en-US" altLang="zh-CN" sz="3200" b="1" baseline="-25000" dirty="0" smtClean="0">
                <a:latin typeface="宋体"/>
                <a:ea typeface="宋体"/>
              </a:rPr>
              <a:t>0</a:t>
            </a:r>
            <a:r>
              <a:rPr lang="zh-CN" altLang="en-US" sz="3200" b="1" dirty="0" smtClean="0">
                <a:latin typeface="宋体"/>
                <a:ea typeface="宋体"/>
              </a:rPr>
              <a:t>，那么在</a:t>
            </a:r>
            <a:r>
              <a:rPr lang="en-US" altLang="zh-CN" sz="3200" b="1" dirty="0" smtClean="0">
                <a:latin typeface="宋体"/>
                <a:ea typeface="宋体"/>
              </a:rPr>
              <a:t>t℃</a:t>
            </a:r>
            <a:r>
              <a:rPr lang="zh-CN" altLang="en-US" sz="3200" b="1" dirty="0" smtClean="0">
                <a:latin typeface="宋体"/>
                <a:ea typeface="宋体"/>
              </a:rPr>
              <a:t>的压强为</a:t>
            </a:r>
            <a:endParaRPr lang="zh-CN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27784" y="4365104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p=p</a:t>
            </a:r>
            <a:r>
              <a:rPr lang="en-US" altLang="zh-CN" sz="4000" baseline="-25000" dirty="0" smtClean="0"/>
              <a:t>0</a:t>
            </a:r>
            <a:r>
              <a:rPr lang="en-US" altLang="zh-CN" sz="4000" dirty="0" smtClean="0"/>
              <a:t>(1+</a:t>
            </a:r>
            <a:r>
              <a:rPr lang="el-GR" altLang="zh-CN" sz="4000" dirty="0" smtClean="0">
                <a:ea typeface="宋体"/>
              </a:rPr>
              <a:t>α</a:t>
            </a:r>
            <a:r>
              <a:rPr lang="en-US" altLang="zh-CN" sz="4000" baseline="-25000" dirty="0" smtClean="0">
                <a:ea typeface="宋体"/>
              </a:rPr>
              <a:t>v</a:t>
            </a:r>
            <a:r>
              <a:rPr lang="en-US" altLang="zh-CN" sz="4000" dirty="0" smtClean="0">
                <a:ea typeface="宋体"/>
              </a:rPr>
              <a:t>t</a:t>
            </a:r>
            <a:r>
              <a:rPr lang="en-US" altLang="zh-CN" sz="4000" dirty="0" smtClean="0"/>
              <a:t>)</a:t>
            </a:r>
            <a:endParaRPr lang="zh-CN" altLang="en-US" sz="40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 l="43441" t="39000" r="23353" b="16704"/>
          <a:stretch>
            <a:fillRect/>
          </a:stretch>
        </p:blipFill>
        <p:spPr bwMode="auto">
          <a:xfrm>
            <a:off x="4823520" y="1628800"/>
            <a:ext cx="432048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39552" y="692696"/>
            <a:ext cx="42484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l-GR" altLang="zh-CN" sz="3200" b="1" dirty="0" smtClean="0">
                <a:ea typeface="宋体"/>
              </a:rPr>
              <a:t>α</a:t>
            </a:r>
            <a:r>
              <a:rPr lang="en-US" altLang="zh-CN" sz="3200" b="1" baseline="-25000" dirty="0" smtClean="0">
                <a:ea typeface="宋体"/>
              </a:rPr>
              <a:t>v</a:t>
            </a:r>
            <a:r>
              <a:rPr lang="en-US" altLang="zh-CN" sz="3200" b="1" dirty="0" smtClean="0">
                <a:ea typeface="宋体"/>
              </a:rPr>
              <a:t> </a:t>
            </a:r>
            <a:r>
              <a:rPr lang="zh-CN" altLang="en-US" sz="3200" b="1" dirty="0" smtClean="0">
                <a:ea typeface="宋体"/>
              </a:rPr>
              <a:t>称作等容气体压强系数，精确值为</a:t>
            </a:r>
            <a:r>
              <a:rPr lang="el-GR" altLang="zh-CN" sz="3200" b="1" dirty="0" smtClean="0"/>
              <a:t>α</a:t>
            </a:r>
            <a:r>
              <a:rPr lang="en-US" altLang="zh-CN" sz="3200" b="1" baseline="-25000" dirty="0" smtClean="0"/>
              <a:t>v</a:t>
            </a:r>
            <a:r>
              <a:rPr lang="en-US" altLang="zh-CN" sz="3200" b="1" dirty="0" smtClean="0"/>
              <a:t> =1/273.15</a:t>
            </a:r>
            <a:r>
              <a:rPr lang="en-US" altLang="zh-CN" sz="3200" b="1" dirty="0" smtClean="0">
                <a:latin typeface="宋体"/>
                <a:ea typeface="宋体"/>
              </a:rPr>
              <a:t>℃</a:t>
            </a:r>
            <a:r>
              <a:rPr lang="en-US" altLang="zh-CN" sz="3200" b="1" baseline="30000" dirty="0" smtClean="0">
                <a:latin typeface="宋体"/>
                <a:ea typeface="宋体"/>
              </a:rPr>
              <a:t>-1</a:t>
            </a:r>
            <a:r>
              <a:rPr lang="en-US" altLang="zh-CN" sz="3200" b="1" dirty="0" smtClean="0">
                <a:latin typeface="宋体"/>
                <a:ea typeface="宋体"/>
              </a:rPr>
              <a:t> ,</a:t>
            </a:r>
            <a:r>
              <a:rPr lang="zh-CN" altLang="en-US" sz="3200" b="1" dirty="0" smtClean="0">
                <a:latin typeface="宋体"/>
                <a:ea typeface="宋体"/>
              </a:rPr>
              <a:t>负</a:t>
            </a:r>
            <a:r>
              <a:rPr lang="en-US" altLang="zh-CN" sz="3200" b="1" dirty="0" smtClean="0">
                <a:latin typeface="宋体"/>
                <a:ea typeface="宋体"/>
              </a:rPr>
              <a:t>273.15℃</a:t>
            </a:r>
            <a:r>
              <a:rPr lang="zh-CN" altLang="en-US" sz="3200" b="1" dirty="0" smtClean="0">
                <a:latin typeface="宋体"/>
                <a:ea typeface="宋体"/>
              </a:rPr>
              <a:t>可由右图外推求得（气体压强不可能为零）。</a:t>
            </a:r>
            <a:endParaRPr lang="zh-CN" altLang="en-US" sz="32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20688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采用绝对温标后，绝对温度</a:t>
            </a:r>
            <a:r>
              <a:rPr lang="en-US" altLang="zh-CN" sz="3200" b="1" dirty="0" smtClean="0"/>
              <a:t>T=273.15+t</a:t>
            </a:r>
            <a:endParaRPr lang="zh-CN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47664" y="3933056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查理定律可写成</a:t>
            </a:r>
            <a:endParaRPr lang="zh-CN" altLang="en-US" sz="3600" b="1" dirty="0"/>
          </a:p>
        </p:txBody>
      </p:sp>
      <p:sp>
        <p:nvSpPr>
          <p:cNvPr id="4" name="矩形 3"/>
          <p:cNvSpPr/>
          <p:nvPr/>
        </p:nvSpPr>
        <p:spPr>
          <a:xfrm>
            <a:off x="1763688" y="5013176"/>
            <a:ext cx="46330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/>
              <a:t> </a:t>
            </a:r>
            <a:r>
              <a:rPr lang="en-US" altLang="zh-CN" sz="3200" b="1" dirty="0" smtClean="0">
                <a:latin typeface="宋体" pitchFamily="2" charset="-122"/>
              </a:rPr>
              <a:t>m</a:t>
            </a:r>
            <a:r>
              <a:rPr lang="zh-CN" altLang="en-US" sz="3200" b="1" dirty="0" smtClean="0">
                <a:latin typeface="宋体" pitchFamily="2" charset="-122"/>
              </a:rPr>
              <a:t>、</a:t>
            </a:r>
            <a:r>
              <a:rPr lang="en-US" altLang="zh-CN" sz="3200" b="1" dirty="0" smtClean="0">
                <a:latin typeface="宋体" pitchFamily="2" charset="-122"/>
              </a:rPr>
              <a:t>V</a:t>
            </a:r>
            <a:r>
              <a:rPr lang="zh-CN" altLang="en-US" sz="3200" b="1" dirty="0" smtClean="0">
                <a:latin typeface="宋体" pitchFamily="2" charset="-122"/>
              </a:rPr>
              <a:t>一定     </a:t>
            </a:r>
            <a:r>
              <a:rPr lang="en-US" altLang="zh-CN" sz="3200" b="1" dirty="0" smtClean="0">
                <a:latin typeface="宋体" pitchFamily="2" charset="-122"/>
              </a:rPr>
              <a:t>P</a:t>
            </a:r>
            <a:r>
              <a:rPr lang="en-US" altLang="zh-CN" sz="3200" b="1" dirty="0" smtClean="0">
                <a:latin typeface="宋体" pitchFamily="2" charset="-122"/>
                <a:cs typeface="Arial" pitchFamily="34" charset="0"/>
              </a:rPr>
              <a:t>/T=</a:t>
            </a:r>
            <a:r>
              <a:rPr lang="zh-CN" altLang="en-US" sz="3200" b="1" dirty="0" smtClean="0"/>
              <a:t>常数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556792"/>
            <a:ext cx="70567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将</a:t>
            </a:r>
            <a:r>
              <a:rPr lang="el-GR" altLang="zh-CN" sz="3200" b="1" dirty="0" smtClean="0"/>
              <a:t>α</a:t>
            </a:r>
            <a:r>
              <a:rPr lang="en-US" altLang="zh-CN" sz="3200" b="1" baseline="-25000" dirty="0" smtClean="0"/>
              <a:t>v</a:t>
            </a:r>
            <a:r>
              <a:rPr lang="en-US" altLang="zh-CN" sz="3200" b="1" dirty="0" smtClean="0"/>
              <a:t> =1/273.15</a:t>
            </a:r>
            <a:r>
              <a:rPr lang="en-US" altLang="zh-CN" sz="3200" b="1" dirty="0" smtClean="0">
                <a:latin typeface="宋体"/>
              </a:rPr>
              <a:t>℃</a:t>
            </a:r>
            <a:r>
              <a:rPr lang="en-US" altLang="zh-CN" sz="3200" b="1" baseline="30000" dirty="0" smtClean="0">
                <a:latin typeface="宋体"/>
              </a:rPr>
              <a:t>-1</a:t>
            </a:r>
            <a:r>
              <a:rPr lang="zh-CN" altLang="en-US" sz="3200" b="1" dirty="0" smtClean="0">
                <a:latin typeface="宋体"/>
              </a:rPr>
              <a:t>代入查理定律表达式</a:t>
            </a:r>
            <a:endParaRPr lang="zh-CN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85293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p=p</a:t>
            </a:r>
            <a:r>
              <a:rPr lang="en-US" altLang="zh-CN" sz="3600" baseline="-25000" dirty="0" smtClean="0"/>
              <a:t>0</a:t>
            </a:r>
            <a:r>
              <a:rPr lang="en-US" altLang="zh-CN" sz="3600" dirty="0" smtClean="0"/>
              <a:t>(1+</a:t>
            </a:r>
            <a:r>
              <a:rPr lang="en-US" altLang="zh-CN" sz="3600" dirty="0" smtClean="0">
                <a:ea typeface="宋体"/>
              </a:rPr>
              <a:t>t/273.15</a:t>
            </a:r>
            <a:r>
              <a:rPr lang="en-US" altLang="zh-CN" sz="3600" dirty="0" smtClean="0"/>
              <a:t>)=p</a:t>
            </a:r>
            <a:r>
              <a:rPr lang="en-US" altLang="zh-CN" sz="3600" baseline="-25000" dirty="0" smtClean="0"/>
              <a:t>0</a:t>
            </a:r>
            <a:r>
              <a:rPr lang="en-US" altLang="zh-CN" sz="3600" dirty="0" smtClean="0"/>
              <a:t>T/ 273.15</a:t>
            </a:r>
            <a:endParaRPr lang="zh-CN" altLang="en-US" sz="36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556792"/>
            <a:ext cx="7416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盖</a:t>
            </a:r>
            <a:r>
              <a:rPr lang="en-US" altLang="zh-CN" sz="3200" b="1" dirty="0" smtClean="0"/>
              <a:t>-</a:t>
            </a:r>
            <a:r>
              <a:rPr lang="zh-CN" altLang="en-US" sz="3200" b="1" dirty="0" smtClean="0"/>
              <a:t>吕萨克定律：一定质量的气体，在压强不变时，它的体积随温度直线变化。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924944"/>
            <a:ext cx="7272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如果气体在</a:t>
            </a:r>
            <a:r>
              <a:rPr lang="en-US" altLang="zh-CN" sz="3200" b="1" dirty="0" smtClean="0"/>
              <a:t>0</a:t>
            </a:r>
            <a:r>
              <a:rPr lang="en-US" altLang="zh-CN" sz="3200" b="1" dirty="0" smtClean="0">
                <a:latin typeface="宋体"/>
                <a:ea typeface="宋体"/>
              </a:rPr>
              <a:t>℃</a:t>
            </a:r>
            <a:r>
              <a:rPr lang="zh-CN" altLang="en-US" sz="3200" b="1" dirty="0" smtClean="0">
                <a:latin typeface="宋体"/>
                <a:ea typeface="宋体"/>
              </a:rPr>
              <a:t>的体积为</a:t>
            </a:r>
            <a:r>
              <a:rPr lang="en-US" altLang="zh-CN" sz="3200" b="1" dirty="0" smtClean="0">
                <a:latin typeface="宋体"/>
                <a:ea typeface="宋体"/>
              </a:rPr>
              <a:t>V</a:t>
            </a:r>
            <a:r>
              <a:rPr lang="en-US" altLang="zh-CN" sz="3200" b="1" baseline="-25000" dirty="0" smtClean="0">
                <a:latin typeface="宋体"/>
                <a:ea typeface="宋体"/>
              </a:rPr>
              <a:t>0</a:t>
            </a:r>
            <a:r>
              <a:rPr lang="zh-CN" altLang="en-US" sz="3200" b="1" dirty="0" smtClean="0">
                <a:latin typeface="宋体"/>
                <a:ea typeface="宋体"/>
              </a:rPr>
              <a:t>，那么在</a:t>
            </a:r>
            <a:r>
              <a:rPr lang="en-US" altLang="zh-CN" sz="3200" b="1" dirty="0" smtClean="0">
                <a:latin typeface="宋体"/>
                <a:ea typeface="宋体"/>
              </a:rPr>
              <a:t>t℃</a:t>
            </a:r>
            <a:r>
              <a:rPr lang="zh-CN" altLang="en-US" sz="3200" b="1" dirty="0" smtClean="0">
                <a:latin typeface="宋体"/>
                <a:ea typeface="宋体"/>
              </a:rPr>
              <a:t>的体积</a:t>
            </a:r>
            <a:r>
              <a:rPr lang="en-US" altLang="zh-CN" sz="3200" b="1" dirty="0" smtClean="0">
                <a:latin typeface="宋体"/>
                <a:ea typeface="宋体"/>
              </a:rPr>
              <a:t>V</a:t>
            </a:r>
            <a:r>
              <a:rPr lang="zh-CN" altLang="en-US" sz="3200" b="1" dirty="0" smtClean="0">
                <a:latin typeface="宋体"/>
                <a:ea typeface="宋体"/>
              </a:rPr>
              <a:t>为</a:t>
            </a:r>
            <a:endParaRPr lang="zh-CN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27784" y="4365104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V=V</a:t>
            </a:r>
            <a:r>
              <a:rPr lang="en-US" altLang="zh-CN" sz="4000" baseline="-25000" dirty="0" smtClean="0"/>
              <a:t>0</a:t>
            </a:r>
            <a:r>
              <a:rPr lang="en-US" altLang="zh-CN" sz="4000" dirty="0" smtClean="0"/>
              <a:t>(1+</a:t>
            </a:r>
            <a:r>
              <a:rPr lang="el-GR" altLang="zh-CN" sz="4000" dirty="0" smtClean="0">
                <a:ea typeface="宋体"/>
              </a:rPr>
              <a:t>α</a:t>
            </a:r>
            <a:r>
              <a:rPr lang="en-US" altLang="zh-CN" sz="4000" baseline="-25000" dirty="0" smtClean="0">
                <a:ea typeface="宋体"/>
              </a:rPr>
              <a:t>p</a:t>
            </a:r>
            <a:r>
              <a:rPr lang="en-US" altLang="zh-CN" sz="4000" dirty="0" smtClean="0">
                <a:ea typeface="宋体"/>
              </a:rPr>
              <a:t>t</a:t>
            </a:r>
            <a:r>
              <a:rPr lang="en-US" altLang="zh-CN" sz="4000" dirty="0" smtClean="0"/>
              <a:t>)</a:t>
            </a:r>
            <a:endParaRPr lang="zh-CN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395536" y="692696"/>
            <a:ext cx="40927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/>
              <a:t> 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．</a:t>
            </a:r>
            <a:r>
              <a:rPr lang="zh-CN" altLang="en-US" sz="3600" b="1" dirty="0" smtClean="0"/>
              <a:t>盖</a:t>
            </a:r>
            <a:r>
              <a:rPr lang="en-US" altLang="zh-CN" sz="3600" b="1" dirty="0" smtClean="0"/>
              <a:t>-</a:t>
            </a:r>
            <a:r>
              <a:rPr lang="zh-CN" altLang="en-US" sz="3600" b="1" dirty="0" smtClean="0"/>
              <a:t>吕萨克定律</a:t>
            </a:r>
            <a:r>
              <a:rPr lang="zh-CN" altLang="en-US" sz="3600" dirty="0" smtClean="0"/>
              <a:t> </a:t>
            </a:r>
            <a:endParaRPr lang="zh-CN" altLang="en-US" sz="36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1124744"/>
            <a:ext cx="42484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l-GR" altLang="zh-CN" sz="3200" b="1" dirty="0" smtClean="0">
                <a:ea typeface="宋体"/>
              </a:rPr>
              <a:t>α</a:t>
            </a:r>
            <a:r>
              <a:rPr lang="en-US" altLang="zh-CN" sz="3200" b="1" baseline="-25000" dirty="0" smtClean="0">
                <a:ea typeface="宋体"/>
              </a:rPr>
              <a:t>p</a:t>
            </a:r>
            <a:r>
              <a:rPr lang="en-US" altLang="zh-CN" sz="3200" b="1" dirty="0" smtClean="0">
                <a:ea typeface="宋体"/>
              </a:rPr>
              <a:t> </a:t>
            </a:r>
            <a:r>
              <a:rPr lang="zh-CN" altLang="en-US" sz="3200" b="1" dirty="0" smtClean="0">
                <a:ea typeface="宋体"/>
              </a:rPr>
              <a:t>称作等压气体膨胀系数，精确值为</a:t>
            </a:r>
            <a:r>
              <a:rPr lang="el-GR" altLang="zh-CN" sz="3200" b="1" dirty="0" smtClean="0"/>
              <a:t>α</a:t>
            </a:r>
            <a:r>
              <a:rPr lang="en-US" altLang="zh-CN" sz="3200" b="1" baseline="-25000" dirty="0" smtClean="0"/>
              <a:t>p</a:t>
            </a:r>
            <a:r>
              <a:rPr lang="en-US" altLang="zh-CN" sz="3200" b="1" dirty="0" smtClean="0"/>
              <a:t> =1/273.15</a:t>
            </a:r>
            <a:r>
              <a:rPr lang="en-US" altLang="zh-CN" sz="3200" b="1" dirty="0" smtClean="0">
                <a:latin typeface="宋体"/>
                <a:ea typeface="宋体"/>
              </a:rPr>
              <a:t>℃</a:t>
            </a:r>
            <a:r>
              <a:rPr lang="en-US" altLang="zh-CN" sz="3200" b="1" baseline="30000" dirty="0" smtClean="0">
                <a:latin typeface="宋体"/>
                <a:ea typeface="宋体"/>
              </a:rPr>
              <a:t>-1</a:t>
            </a:r>
            <a:r>
              <a:rPr lang="en-US" altLang="zh-CN" sz="3200" b="1" dirty="0" smtClean="0">
                <a:latin typeface="宋体"/>
                <a:ea typeface="宋体"/>
              </a:rPr>
              <a:t> ,</a:t>
            </a:r>
            <a:r>
              <a:rPr lang="zh-CN" altLang="en-US" sz="3200" b="1" dirty="0" smtClean="0">
                <a:latin typeface="宋体"/>
              </a:rPr>
              <a:t>负</a:t>
            </a:r>
            <a:r>
              <a:rPr lang="en-US" altLang="zh-CN" sz="3200" b="1" dirty="0" smtClean="0">
                <a:latin typeface="宋体"/>
              </a:rPr>
              <a:t>273.15℃</a:t>
            </a:r>
            <a:r>
              <a:rPr lang="zh-CN" altLang="en-US" sz="3200" b="1" dirty="0" smtClean="0">
                <a:latin typeface="宋体"/>
              </a:rPr>
              <a:t>可由右图外推求得（气体体积不可能为零）。</a:t>
            </a:r>
            <a:endParaRPr lang="zh-CN" altLang="en-US" sz="3200" b="1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 l="31818" t="20297" r="32762" b="27532"/>
          <a:stretch>
            <a:fillRect/>
          </a:stretch>
        </p:blipFill>
        <p:spPr bwMode="auto">
          <a:xfrm>
            <a:off x="4860032" y="2060848"/>
            <a:ext cx="3960440" cy="327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1_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911</Words>
  <Application>Microsoft Office PowerPoint</Application>
  <PresentationFormat>全屏显示(4:3)</PresentationFormat>
  <Paragraphs>58</Paragraphs>
  <Slides>15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1_Stream</vt:lpstr>
      <vt:lpstr>Equation</vt:lpstr>
      <vt:lpstr>Microsoft Equation 3.0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82</cp:revision>
  <dcterms:modified xsi:type="dcterms:W3CDTF">2019-08-28T14:43:17Z</dcterms:modified>
</cp:coreProperties>
</file>