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8"/>
  </p:notesMasterIdLst>
  <p:handoutMasterIdLst>
    <p:handoutMasterId r:id="rId9"/>
  </p:handoutMasterIdLst>
  <p:sldIdLst>
    <p:sldId id="609" r:id="rId2"/>
    <p:sldId id="1009" r:id="rId3"/>
    <p:sldId id="1010" r:id="rId4"/>
    <p:sldId id="1012" r:id="rId5"/>
    <p:sldId id="1015" r:id="rId6"/>
    <p:sldId id="1014" r:id="rId7"/>
  </p:sldIdLst>
  <p:sldSz cx="9144000" cy="6858000" type="screen4x3"/>
  <p:notesSz cx="7099300" cy="10234613"/>
  <p:defaultTextStyle>
    <a:defPPr>
      <a:defRPr lang="zh-CN"/>
    </a:defPPr>
    <a:lvl1pPr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0">
          <p15:clr>
            <a:srgbClr val="A4A3A4"/>
          </p15:clr>
        </p15:guide>
        <p15:guide id="2" pos="280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00"/>
    <a:srgbClr val="993366"/>
    <a:srgbClr val="AA3871"/>
    <a:srgbClr val="BF3F7F"/>
    <a:srgbClr val="842C58"/>
    <a:srgbClr val="00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565" autoAdjust="0"/>
    <p:restoredTop sz="94660" autoAdjust="0"/>
  </p:normalViewPr>
  <p:slideViewPr>
    <p:cSldViewPr>
      <p:cViewPr varScale="1">
        <p:scale>
          <a:sx n="108" d="100"/>
          <a:sy n="108" d="100"/>
        </p:scale>
        <p:origin x="1536" y="102"/>
      </p:cViewPr>
      <p:guideLst>
        <p:guide orient="horz" pos="2290"/>
        <p:guide pos="2806"/>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B486F5AB-0274-42A2-96F3-8F23619FFBDF}"/>
              </a:ext>
            </a:extLst>
          </p:cNvPr>
          <p:cNvSpPr>
            <a:spLocks noGrp="1"/>
          </p:cNvSpPr>
          <p:nvPr>
            <p:ph type="hdr" sz="quarter"/>
          </p:nvPr>
        </p:nvSpPr>
        <p:spPr>
          <a:xfrm>
            <a:off x="0" y="0"/>
            <a:ext cx="3184525" cy="574675"/>
          </a:xfrm>
          <a:prstGeom prst="rect">
            <a:avLst/>
          </a:prstGeom>
        </p:spPr>
        <p:txBody>
          <a:bodyPr vert="horz" lIns="91440" tIns="45720" rIns="91440" bIns="45720" rtlCol="0"/>
          <a:lstStyle>
            <a:lvl1pPr algn="l">
              <a:defRPr sz="1285" noProof="1"/>
            </a:lvl1pPr>
          </a:lstStyle>
          <a:p>
            <a:endParaRPr lang="zh-CN" altLang="en-US"/>
          </a:p>
        </p:txBody>
      </p:sp>
      <p:sp>
        <p:nvSpPr>
          <p:cNvPr id="3" name="日期占位符 2">
            <a:extLst>
              <a:ext uri="{FF2B5EF4-FFF2-40B4-BE49-F238E27FC236}">
                <a16:creationId xmlns:a16="http://schemas.microsoft.com/office/drawing/2014/main" id="{3A97B10E-8A09-4038-89B3-B1D6CBE6F13F}"/>
              </a:ext>
            </a:extLst>
          </p:cNvPr>
          <p:cNvSpPr>
            <a:spLocks noGrp="1"/>
          </p:cNvSpPr>
          <p:nvPr>
            <p:ph type="dt" sz="quarter" idx="1"/>
          </p:nvPr>
        </p:nvSpPr>
        <p:spPr>
          <a:xfrm>
            <a:off x="4162425" y="0"/>
            <a:ext cx="3184525" cy="574675"/>
          </a:xfrm>
          <a:prstGeom prst="rect">
            <a:avLst/>
          </a:prstGeom>
        </p:spPr>
        <p:txBody>
          <a:bodyPr vert="horz" lIns="91440" tIns="45720" rIns="91440" bIns="45720" rtlCol="0"/>
          <a:lstStyle>
            <a:lvl1pPr algn="r">
              <a:defRPr sz="1285" noProof="1" smtClean="0"/>
            </a:lvl1pPr>
          </a:lstStyle>
          <a:p>
            <a:fld id="{0F9B84EA-7D68-4D60-9CB1-D50884785D1C}" type="datetimeFigureOut">
              <a:rPr lang="zh-CN" altLang="en-US"/>
              <a:pPr/>
              <a:t>2019/8/28</a:t>
            </a:fld>
            <a:endParaRPr lang="zh-CN" altLang="en-US"/>
          </a:p>
        </p:txBody>
      </p:sp>
      <p:sp>
        <p:nvSpPr>
          <p:cNvPr id="4" name="页脚占位符 3">
            <a:extLst>
              <a:ext uri="{FF2B5EF4-FFF2-40B4-BE49-F238E27FC236}">
                <a16:creationId xmlns:a16="http://schemas.microsoft.com/office/drawing/2014/main" id="{89B82885-71E9-4570-98ED-EE952FA2E22B}"/>
              </a:ext>
            </a:extLst>
          </p:cNvPr>
          <p:cNvSpPr>
            <a:spLocks noGrp="1"/>
          </p:cNvSpPr>
          <p:nvPr>
            <p:ph type="ftr" sz="quarter" idx="2"/>
          </p:nvPr>
        </p:nvSpPr>
        <p:spPr>
          <a:xfrm>
            <a:off x="0" y="10880725"/>
            <a:ext cx="3184525" cy="574675"/>
          </a:xfrm>
          <a:prstGeom prst="rect">
            <a:avLst/>
          </a:prstGeom>
        </p:spPr>
        <p:txBody>
          <a:bodyPr vert="horz" lIns="91440" tIns="45720" rIns="91440" bIns="45720" rtlCol="0" anchor="b"/>
          <a:lstStyle>
            <a:lvl1pPr algn="l">
              <a:defRPr sz="1285" noProof="1"/>
            </a:lvl1pPr>
          </a:lstStyle>
          <a:p>
            <a:endParaRPr lang="zh-CN" altLang="en-US"/>
          </a:p>
        </p:txBody>
      </p:sp>
      <p:sp>
        <p:nvSpPr>
          <p:cNvPr id="5" name="灯片编号占位符 4">
            <a:extLst>
              <a:ext uri="{FF2B5EF4-FFF2-40B4-BE49-F238E27FC236}">
                <a16:creationId xmlns:a16="http://schemas.microsoft.com/office/drawing/2014/main" id="{657AB9A2-3E40-4C56-9FB5-62C8085A00C7}"/>
              </a:ext>
            </a:extLst>
          </p:cNvPr>
          <p:cNvSpPr>
            <a:spLocks noGrp="1"/>
          </p:cNvSpPr>
          <p:nvPr>
            <p:ph type="sldNum" sz="quarter" idx="3"/>
          </p:nvPr>
        </p:nvSpPr>
        <p:spPr>
          <a:xfrm>
            <a:off x="4162425" y="10880725"/>
            <a:ext cx="3184525" cy="574675"/>
          </a:xfrm>
          <a:prstGeom prst="rect">
            <a:avLst/>
          </a:prstGeom>
        </p:spPr>
        <p:txBody>
          <a:bodyPr vert="horz" lIns="91440" tIns="45720" rIns="91440" bIns="45720" rtlCol="0" anchor="b"/>
          <a:lstStyle>
            <a:lvl1pPr algn="r">
              <a:defRPr sz="1285" noProof="1" smtClean="0"/>
            </a:lvl1pPr>
          </a:lstStyle>
          <a:p>
            <a:fld id="{ECA181A8-CD0C-4EAB-A3EC-AF6BDD14C9A1}" type="slidenum">
              <a:rPr lang="zh-CN" altLang="en-US"/>
              <a:pPr/>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页眉占位符 3073">
            <a:extLst>
              <a:ext uri="{FF2B5EF4-FFF2-40B4-BE49-F238E27FC236}">
                <a16:creationId xmlns:a16="http://schemas.microsoft.com/office/drawing/2014/main" id="{09C1703E-58CF-4FD4-8436-4AE592E8139A}"/>
              </a:ext>
            </a:extLst>
          </p:cNvPr>
          <p:cNvSpPr>
            <a:spLocks noGrp="1"/>
          </p:cNvSpPr>
          <p:nvPr>
            <p:ph type="hdr" sz="quarter"/>
          </p:nvPr>
        </p:nvSpPr>
        <p:spPr>
          <a:xfrm>
            <a:off x="0" y="0"/>
            <a:ext cx="3076575" cy="511175"/>
          </a:xfrm>
          <a:prstGeom prst="rect">
            <a:avLst/>
          </a:prstGeom>
          <a:noFill/>
          <a:ln w="9525">
            <a:noFill/>
          </a:ln>
        </p:spPr>
        <p:txBody>
          <a:bodyPr lIns="99048" tIns="49524" rIns="99048" bIns="49524"/>
          <a:lstStyle>
            <a:lvl1pPr defTabSz="990600">
              <a:defRPr sz="1300" b="0" noProof="1" dirty="0"/>
            </a:lvl1pPr>
          </a:lstStyle>
          <a:p>
            <a:endParaRPr lang="zh-CN" altLang="en-US"/>
          </a:p>
        </p:txBody>
      </p:sp>
      <p:sp>
        <p:nvSpPr>
          <p:cNvPr id="3075" name="日期占位符 3074">
            <a:extLst>
              <a:ext uri="{FF2B5EF4-FFF2-40B4-BE49-F238E27FC236}">
                <a16:creationId xmlns:a16="http://schemas.microsoft.com/office/drawing/2014/main" id="{2CCF1A3A-B995-45EC-B727-02D755CCB93C}"/>
              </a:ext>
            </a:extLst>
          </p:cNvPr>
          <p:cNvSpPr>
            <a:spLocks noGrp="1"/>
          </p:cNvSpPr>
          <p:nvPr>
            <p:ph type="dt" idx="1"/>
          </p:nvPr>
        </p:nvSpPr>
        <p:spPr>
          <a:xfrm>
            <a:off x="4021138" y="0"/>
            <a:ext cx="3076575" cy="511175"/>
          </a:xfrm>
          <a:prstGeom prst="rect">
            <a:avLst/>
          </a:prstGeom>
          <a:noFill/>
          <a:ln w="9525">
            <a:noFill/>
          </a:ln>
        </p:spPr>
        <p:txBody>
          <a:bodyPr lIns="99048" tIns="49524" rIns="99048" bIns="49524"/>
          <a:lstStyle>
            <a:lvl1pPr algn="r" defTabSz="990600">
              <a:defRPr sz="1300" b="0" noProof="1" dirty="0"/>
            </a:lvl1pPr>
          </a:lstStyle>
          <a:p>
            <a:endParaRPr lang="zh-CN" altLang="en-US"/>
          </a:p>
        </p:txBody>
      </p:sp>
      <p:sp>
        <p:nvSpPr>
          <p:cNvPr id="3076" name="幻灯片图像占位符 3075">
            <a:extLst>
              <a:ext uri="{FF2B5EF4-FFF2-40B4-BE49-F238E27FC236}">
                <a16:creationId xmlns:a16="http://schemas.microsoft.com/office/drawing/2014/main" id="{767AB927-4CA8-4409-A01B-E358529AD212}"/>
              </a:ext>
            </a:extLst>
          </p:cNvPr>
          <p:cNvSpPr>
            <a:spLocks noGrp="1" noRot="1" noChangeArrowheads="1"/>
          </p:cNvSpPr>
          <p:nvPr>
            <p:ph type="sldImg" idx="4294967295"/>
          </p:nvPr>
        </p:nvSpPr>
        <p:spPr bwMode="auto">
          <a:xfrm>
            <a:off x="990600" y="768350"/>
            <a:ext cx="5118100" cy="383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文本占位符 3076">
            <a:extLst>
              <a:ext uri="{FF2B5EF4-FFF2-40B4-BE49-F238E27FC236}">
                <a16:creationId xmlns:a16="http://schemas.microsoft.com/office/drawing/2014/main" id="{D55B3DC0-FFC5-4F3A-95E3-A64BC8137231}"/>
              </a:ext>
            </a:extLst>
          </p:cNvPr>
          <p:cNvSpPr>
            <a:spLocks noGrp="1" noRot="1" noChangeArrowheads="1"/>
          </p:cNvSpPr>
          <p:nvPr>
            <p:ph type="body" sz="quarter" idx="4294967295"/>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ctr"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078" name="页脚占位符 3077">
            <a:extLst>
              <a:ext uri="{FF2B5EF4-FFF2-40B4-BE49-F238E27FC236}">
                <a16:creationId xmlns:a16="http://schemas.microsoft.com/office/drawing/2014/main" id="{4312FD89-83E7-474F-BD26-D5E32B9AD8CE}"/>
              </a:ext>
            </a:extLst>
          </p:cNvPr>
          <p:cNvSpPr>
            <a:spLocks noGrp="1"/>
          </p:cNvSpPr>
          <p:nvPr>
            <p:ph type="ftr" sz="quarter" idx="4"/>
          </p:nvPr>
        </p:nvSpPr>
        <p:spPr>
          <a:xfrm>
            <a:off x="0" y="9721850"/>
            <a:ext cx="3076575" cy="511175"/>
          </a:xfrm>
          <a:prstGeom prst="rect">
            <a:avLst/>
          </a:prstGeom>
          <a:noFill/>
          <a:ln w="9525">
            <a:noFill/>
          </a:ln>
        </p:spPr>
        <p:txBody>
          <a:bodyPr lIns="99048" tIns="49524" rIns="99048" bIns="49524" anchor="b"/>
          <a:lstStyle>
            <a:lvl1pPr defTabSz="990600">
              <a:defRPr sz="1300" b="0" noProof="1" dirty="0"/>
            </a:lvl1pPr>
          </a:lstStyle>
          <a:p>
            <a:endParaRPr lang="zh-CN" altLang="en-US"/>
          </a:p>
        </p:txBody>
      </p:sp>
      <p:sp>
        <p:nvSpPr>
          <p:cNvPr id="3079" name="灯片编号占位符 3078">
            <a:extLst>
              <a:ext uri="{FF2B5EF4-FFF2-40B4-BE49-F238E27FC236}">
                <a16:creationId xmlns:a16="http://schemas.microsoft.com/office/drawing/2014/main" id="{251E00CC-F5AE-4DA8-A997-BDC294E2FDAC}"/>
              </a:ext>
            </a:extLst>
          </p:cNvPr>
          <p:cNvSpPr>
            <a:spLocks noGrp="1"/>
          </p:cNvSpPr>
          <p:nvPr>
            <p:ph type="sldNum" sz="quarter" idx="5"/>
          </p:nvPr>
        </p:nvSpPr>
        <p:spPr>
          <a:xfrm>
            <a:off x="4021138" y="9721850"/>
            <a:ext cx="3076575" cy="511175"/>
          </a:xfrm>
          <a:prstGeom prst="rect">
            <a:avLst/>
          </a:prstGeom>
          <a:noFill/>
          <a:ln w="9525">
            <a:noFill/>
          </a:ln>
        </p:spPr>
        <p:txBody>
          <a:bodyPr lIns="99048" tIns="49524" rIns="99048" bIns="49524" anchor="b"/>
          <a:lstStyle>
            <a:lvl1pPr algn="r" defTabSz="990600">
              <a:defRPr sz="1300" b="0" noProof="1" dirty="0"/>
            </a:lvl1pPr>
          </a:lstStyle>
          <a:p>
            <a:fld id="{8BDE0CB7-2CD0-4BEC-B975-4995B4BE8986}"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1pPr>
    <a:lvl2pPr marL="457200" lvl="1"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2pPr>
    <a:lvl3pPr marL="914400" lvl="2"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3pPr>
    <a:lvl4pPr marL="1371600" lvl="3"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4pPr>
    <a:lvl5pPr marL="1828800" lvl="4"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defRPr>
    </a:lvl5pPr>
    <a:lvl6pPr marL="2286000" lvl="5"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6pPr>
    <a:lvl7pPr marL="2743200" lvl="6"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7pPr>
    <a:lvl8pPr marL="3200400" lvl="7"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8pPr>
    <a:lvl9pPr marL="3657600" lvl="8" indent="0" algn="l" defTabSz="914400" rtl="0" eaLnBrk="1" fontAlgn="base" latinLnBrk="0" hangingPunct="1">
      <a:lnSpc>
        <a:spcPct val="100000"/>
      </a:lnSpc>
      <a:spcBef>
        <a:spcPct val="30000"/>
      </a:spcBef>
      <a:spcAft>
        <a:spcPct val="0"/>
      </a:spcAft>
      <a:buNone/>
      <a:defRPr sz="1200" b="0" i="0" u="none" kern="1200" baseline="0">
        <a:solidFill>
          <a:schemeClr val="tx1"/>
        </a:solidFill>
        <a:latin typeface="Arial" panose="020B0604020202020204" pitchFamily="34" charset="0"/>
        <a:ea typeface="宋体" panose="02010600030101010101" pitchFamily="2" charset="-122"/>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noProof="1"/>
              <a:t>单击此处编辑母版标题样式</a:t>
            </a:r>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noProof="1"/>
              <a:t>单击此处编辑母版副标题样式</a:t>
            </a:r>
          </a:p>
        </p:txBody>
      </p:sp>
    </p:spTree>
    <p:extLst>
      <p:ext uri="{BB962C8B-B14F-4D97-AF65-F5344CB8AC3E}">
        <p14:creationId xmlns:p14="http://schemas.microsoft.com/office/powerpoint/2010/main" val="1940110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751473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8724231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365125"/>
            <a:ext cx="7886700" cy="581183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18755397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p:txBody>
          <a:bodyPr/>
          <a:lstStyle/>
          <a:p>
            <a:r>
              <a:rPr lang="zh-CN" altLang="en-US" noProof="1"/>
              <a:t>单击此处编辑母版标题样式</a:t>
            </a:r>
          </a:p>
        </p:txBody>
      </p:sp>
      <p:sp>
        <p:nvSpPr>
          <p:cNvPr id="3" name="内容占位符 2"/>
          <p:cNvSpPr>
            <a:spLocks noGrp="1"/>
          </p:cNvSpPr>
          <p:nvPr>
            <p:ph sz="quarter" idx="1"/>
          </p:nvPr>
        </p:nvSpPr>
        <p:spPr>
          <a:xfrm>
            <a:off x="6286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29150" y="1825625"/>
            <a:ext cx="3886200" cy="20986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6286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内容占位符 5"/>
          <p:cNvSpPr>
            <a:spLocks noGrp="1"/>
          </p:cNvSpPr>
          <p:nvPr>
            <p:ph sz="quarter" idx="4"/>
          </p:nvPr>
        </p:nvSpPr>
        <p:spPr>
          <a:xfrm>
            <a:off x="4629150" y="4076700"/>
            <a:ext cx="3886200" cy="2100263"/>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32140520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7864586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noProof="1"/>
              <a:t>单击此处编辑母版标题样式</a:t>
            </a:r>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noProof="1"/>
              <a:t>单击此处编辑母版文本样式</a:t>
            </a:r>
          </a:p>
        </p:txBody>
      </p:sp>
    </p:spTree>
    <p:extLst>
      <p:ext uri="{BB962C8B-B14F-4D97-AF65-F5344CB8AC3E}">
        <p14:creationId xmlns:p14="http://schemas.microsoft.com/office/powerpoint/2010/main" val="2432548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4247367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noProof="1"/>
              <a:t>单击此处编辑母版标题样式</a:t>
            </a:r>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noProof="1"/>
              <a:t>单击此处编辑母版文本样式</a:t>
            </a:r>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Tree>
    <p:extLst>
      <p:ext uri="{BB962C8B-B14F-4D97-AF65-F5344CB8AC3E}">
        <p14:creationId xmlns:p14="http://schemas.microsoft.com/office/powerpoint/2010/main" val="2410907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noProof="1"/>
              <a:t>单击此处编辑母版标题样式</a:t>
            </a:r>
          </a:p>
        </p:txBody>
      </p:sp>
    </p:spTree>
    <p:extLst>
      <p:ext uri="{BB962C8B-B14F-4D97-AF65-F5344CB8AC3E}">
        <p14:creationId xmlns:p14="http://schemas.microsoft.com/office/powerpoint/2010/main" val="2467010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823756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noProof="1"/>
              <a:t>单击此处编辑母版标题样式</a:t>
            </a:r>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noProof="1"/>
              <a:t>单击此处编辑母版文本样式</a:t>
            </a:r>
          </a:p>
        </p:txBody>
      </p:sp>
    </p:spTree>
    <p:extLst>
      <p:ext uri="{BB962C8B-B14F-4D97-AF65-F5344CB8AC3E}">
        <p14:creationId xmlns:p14="http://schemas.microsoft.com/office/powerpoint/2010/main" val="33956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noProof="1"/>
              <a:t>单击此处编辑母版标题样式</a:t>
            </a:r>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noProof="1"/>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noProof="1"/>
              <a:t>单击此处编辑母版文本样式</a:t>
            </a:r>
          </a:p>
        </p:txBody>
      </p:sp>
    </p:spTree>
    <p:extLst>
      <p:ext uri="{BB962C8B-B14F-4D97-AF65-F5344CB8AC3E}">
        <p14:creationId xmlns:p14="http://schemas.microsoft.com/office/powerpoint/2010/main" val="3543056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hyperlink" Target="../../../&#28909;&#32479;&#35838;&#20214;/1-0%20&#25945;&#23398;&#22522;&#26412;&#35201;&#27714;.ppt#-1,2,&#24187;&#28783;&#29255; 2" TargetMode="Externa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椭圆 1027">
            <a:extLst>
              <a:ext uri="{FF2B5EF4-FFF2-40B4-BE49-F238E27FC236}">
                <a16:creationId xmlns:a16="http://schemas.microsoft.com/office/drawing/2014/main" id="{FF3FD062-4F14-4CF2-97DA-B1F58CC94D9D}"/>
              </a:ext>
            </a:extLst>
          </p:cNvPr>
          <p:cNvSpPr>
            <a:spLocks noChangeArrowheads="1"/>
          </p:cNvSpPr>
          <p:nvPr userDrawn="1"/>
        </p:nvSpPr>
        <p:spPr bwMode="auto">
          <a:xfrm>
            <a:off x="2700338" y="6092825"/>
            <a:ext cx="3384550" cy="73025"/>
          </a:xfrm>
          <a:prstGeom prst="ellipse">
            <a:avLst/>
          </a:prstGeom>
          <a:gradFill rotWithShape="1">
            <a:gsLst>
              <a:gs pos="0">
                <a:schemeClr val="bg1"/>
              </a:gs>
              <a:gs pos="50000">
                <a:srgbClr val="993366">
                  <a:alpha val="98999"/>
                </a:srgbClr>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1027" name="文本框 1028">
            <a:hlinkClick r:id="rId15" action="ppaction://hlinkpres?slideindex=2&amp;slidetitle=幻灯片 2"/>
            <a:extLst>
              <a:ext uri="{FF2B5EF4-FFF2-40B4-BE49-F238E27FC236}">
                <a16:creationId xmlns:a16="http://schemas.microsoft.com/office/drawing/2014/main" id="{69B28847-CDF8-4DFA-A5C3-8E08E2B60159}"/>
              </a:ext>
            </a:extLst>
          </p:cNvPr>
          <p:cNvSpPr txBox="1">
            <a:spLocks noChangeArrowheads="1"/>
          </p:cNvSpPr>
          <p:nvPr userDrawn="1"/>
        </p:nvSpPr>
        <p:spPr bwMode="auto">
          <a:xfrm>
            <a:off x="-30163" y="114300"/>
            <a:ext cx="893763"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600">
                <a:solidFill>
                  <a:schemeClr val="bg1"/>
                </a:solidFill>
                <a:ea typeface="楷体_GB2312" panose="02010609030101010101" pitchFamily="49" charset="-122"/>
              </a:rPr>
              <a:t>物理学</a:t>
            </a:r>
          </a:p>
          <a:p>
            <a:pPr algn="ctr">
              <a:lnSpc>
                <a:spcPct val="120000"/>
              </a:lnSpc>
            </a:pPr>
            <a:r>
              <a:rPr lang="zh-CN" altLang="en-US" sz="1200">
                <a:solidFill>
                  <a:schemeClr val="bg1"/>
                </a:solidFill>
                <a:ea typeface="楷体_GB2312" panose="02010609030101010101" pitchFamily="49" charset="-122"/>
              </a:rPr>
              <a:t>第五版</a:t>
            </a:r>
          </a:p>
        </p:txBody>
      </p:sp>
      <p:sp>
        <p:nvSpPr>
          <p:cNvPr id="1028" name="椭圆 1036">
            <a:extLst>
              <a:ext uri="{FF2B5EF4-FFF2-40B4-BE49-F238E27FC236}">
                <a16:creationId xmlns:a16="http://schemas.microsoft.com/office/drawing/2014/main" id="{FE96DFAE-A346-4E1D-B000-DBB5C3E4EB4A}"/>
              </a:ext>
            </a:extLst>
          </p:cNvPr>
          <p:cNvSpPr>
            <a:spLocks noChangeArrowheads="1"/>
          </p:cNvSpPr>
          <p:nvPr userDrawn="1"/>
        </p:nvSpPr>
        <p:spPr bwMode="auto">
          <a:xfrm>
            <a:off x="5580063" y="549275"/>
            <a:ext cx="2449512" cy="73025"/>
          </a:xfrm>
          <a:prstGeom prst="ellipse">
            <a:avLst/>
          </a:prstGeom>
          <a:gradFill rotWithShape="1">
            <a:gsLst>
              <a:gs pos="0">
                <a:schemeClr val="bg1"/>
              </a:gs>
              <a:gs pos="50000">
                <a:srgbClr val="993366"/>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0" r:id="rId2"/>
    <p:sldLayoutId id="2147483659" r:id="rId3"/>
    <p:sldLayoutId id="2147483658" r:id="rId4"/>
    <p:sldLayoutId id="2147483657" r:id="rId5"/>
    <p:sldLayoutId id="2147483656" r:id="rId6"/>
    <p:sldLayoutId id="2147483655" r:id="rId7"/>
    <p:sldLayoutId id="2147483654" r:id="rId8"/>
    <p:sldLayoutId id="2147483653" r:id="rId9"/>
    <p:sldLayoutId id="2147483652" r:id="rId10"/>
    <p:sldLayoutId id="2147483651" r:id="rId11"/>
    <p:sldLayoutId id="2147483650" r:id="rId12"/>
    <p:sldLayoutId id="2147483649" r:id="rId13"/>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lvl="1" indent="-285750" algn="l" rtl="0" fontAlgn="base">
        <a:spcBef>
          <a:spcPct val="20000"/>
        </a:spcBef>
        <a:spcAft>
          <a:spcPct val="0"/>
        </a:spcAft>
        <a:buChar char="–"/>
        <a:defRPr sz="2800" kern="1200">
          <a:solidFill>
            <a:schemeClr val="tx1"/>
          </a:solidFill>
          <a:latin typeface="+mn-lt"/>
          <a:ea typeface="+mn-ea"/>
          <a:cs typeface="+mn-cs"/>
        </a:defRPr>
      </a:lvl2pPr>
      <a:lvl3pPr marL="1143000" lvl="2" indent="-228600" algn="l" rtl="0" fontAlgn="base">
        <a:spcBef>
          <a:spcPct val="20000"/>
        </a:spcBef>
        <a:spcAft>
          <a:spcPct val="0"/>
        </a:spcAft>
        <a:buChar char="•"/>
        <a:defRPr sz="2400" kern="1200">
          <a:solidFill>
            <a:schemeClr val="tx1"/>
          </a:solidFill>
          <a:latin typeface="+mn-lt"/>
          <a:ea typeface="+mn-ea"/>
          <a:cs typeface="+mn-cs"/>
        </a:defRPr>
      </a:lvl3pPr>
      <a:lvl4pPr marL="1600200" lvl="3" indent="-228600" algn="l" rtl="0" fontAlgn="base">
        <a:spcBef>
          <a:spcPct val="20000"/>
        </a:spcBef>
        <a:spcAft>
          <a:spcPct val="0"/>
        </a:spcAft>
        <a:buChar char="–"/>
        <a:defRPr sz="2000" kern="1200">
          <a:solidFill>
            <a:schemeClr val="tx1"/>
          </a:solidFill>
          <a:latin typeface="+mn-lt"/>
          <a:ea typeface="+mn-ea"/>
          <a:cs typeface="+mn-cs"/>
        </a:defRPr>
      </a:lvl4pPr>
      <a:lvl5pPr marL="2057400" lvl="4" indent="-228600" algn="l" rtl="0" fontAlgn="base">
        <a:spcBef>
          <a:spcPct val="20000"/>
        </a:spcBef>
        <a:spcAft>
          <a:spcPct val="0"/>
        </a:spcAft>
        <a:buChar char="»"/>
        <a:defRPr sz="2000" kern="120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000" b="1" i="0" u="none" kern="1200" baseline="0">
          <a:solidFill>
            <a:schemeClr val="tx1"/>
          </a:solidFill>
          <a:latin typeface="Arial" panose="020B0604020202020204" pitchFamily="34"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5" Type="http://schemas.openxmlformats.org/officeDocument/2006/relationships/image" Target="../media/image10.png"/><Relationship Id="rId4" Type="http://schemas.openxmlformats.org/officeDocument/2006/relationships/image" Target="../media/image9.wmf"/></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标题 1">
            <a:extLst>
              <a:ext uri="{FF2B5EF4-FFF2-40B4-BE49-F238E27FC236}">
                <a16:creationId xmlns:a16="http://schemas.microsoft.com/office/drawing/2014/main" id="{0BBD0044-9D52-4DB1-A154-9AD7F51CE1ED}"/>
              </a:ext>
            </a:extLst>
          </p:cNvPr>
          <p:cNvSpPr>
            <a:spLocks noGrp="1" noChangeArrowheads="1"/>
          </p:cNvSpPr>
          <p:nvPr>
            <p:ph type="ctr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0" compatLnSpc="1">
            <a:prstTxWarp prst="textNoShape">
              <a:avLst/>
            </a:prstTxWarp>
          </a:bodyPr>
          <a:lstStyle/>
          <a:p>
            <a:r>
              <a:rPr lang="zh-CN" altLang="en-US" b="1" dirty="0"/>
              <a:t>绝热过程的应用：大气的垂直温度梯度</a:t>
            </a: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文本框 1">
            <a:extLst>
              <a:ext uri="{FF2B5EF4-FFF2-40B4-BE49-F238E27FC236}">
                <a16:creationId xmlns:a16="http://schemas.microsoft.com/office/drawing/2014/main" id="{5D06F107-0876-4F96-B9BD-361E57C42057}"/>
              </a:ext>
            </a:extLst>
          </p:cNvPr>
          <p:cNvSpPr txBox="1">
            <a:spLocks noChangeArrowheads="1"/>
          </p:cNvSpPr>
          <p:nvPr/>
        </p:nvSpPr>
        <p:spPr bwMode="auto">
          <a:xfrm>
            <a:off x="958850" y="1419225"/>
            <a:ext cx="6632575"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绝热大气模型：因为实际对流气体上升缓慢，过程可视为准静态，又因为干燥空气导热性能非常差，则过程视为绝热的。所以干燥大气的温度垂直分布用准静态绝热过程模型描述，</a:t>
            </a:r>
          </a:p>
          <a:p>
            <a:endParaRPr lang="zh-CN" altLang="en-US" sz="2400"/>
          </a:p>
        </p:txBody>
      </p:sp>
      <p:sp>
        <p:nvSpPr>
          <p:cNvPr id="5122" name="文本框 3">
            <a:extLst>
              <a:ext uri="{FF2B5EF4-FFF2-40B4-BE49-F238E27FC236}">
                <a16:creationId xmlns:a16="http://schemas.microsoft.com/office/drawing/2014/main" id="{2E2279D8-9C5E-49AD-80D4-A0A6EEA46392}"/>
              </a:ext>
            </a:extLst>
          </p:cNvPr>
          <p:cNvSpPr txBox="1">
            <a:spLocks noChangeArrowheads="1"/>
          </p:cNvSpPr>
          <p:nvPr/>
        </p:nvSpPr>
        <p:spPr bwMode="auto">
          <a:xfrm>
            <a:off x="958851" y="3357563"/>
            <a:ext cx="685351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在绝热大气模型下推导大气的垂直温度梯度的表达式是这节课的主要任务。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145" name="对象 -2147482613">
                <a:extLst>
                  <a:ext uri="{FF2B5EF4-FFF2-40B4-BE49-F238E27FC236}">
                    <a16:creationId xmlns:a16="http://schemas.microsoft.com/office/drawing/2014/main" id="{DACAD642-5A52-4B2B-9936-222E0CFF8FB1}"/>
                  </a:ext>
                </a:extLst>
              </p:cNvPr>
              <p:cNvSpPr txBox="1"/>
              <p:nvPr/>
            </p:nvSpPr>
            <p:spPr bwMode="auto">
              <a:xfrm>
                <a:off x="233363" y="498475"/>
                <a:ext cx="4116387" cy="6524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绝热方程：</m:t>
                      </m:r>
                      <m:r>
                        <a:rPr lang="zh-CN" altLang="en-US" sz="2400" i="1">
                          <a:solidFill>
                            <a:srgbClr val="000000"/>
                          </a:solidFill>
                          <a:latin typeface="Cambria Math" panose="02040503050406030204" pitchFamily="18" charset="0"/>
                        </a:rPr>
                        <m:t>𝑝</m:t>
                      </m:r>
                      <m:sSup>
                        <m:sSupPr>
                          <m:ctrlPr>
                            <a:rPr lang="zh-CN" altLang="en-US" sz="2400" i="1">
                              <a:solidFill>
                                <a:srgbClr val="000000"/>
                              </a:solidFill>
                              <a:latin typeface="Cambria Math" panose="02040503050406030204" pitchFamily="18" charset="0"/>
                            </a:rPr>
                          </m:ctrlPr>
                        </m:sSupPr>
                        <m:e>
                          <m:r>
                            <a:rPr lang="zh-CN" altLang="en-US" sz="2400" i="1">
                              <a:solidFill>
                                <a:srgbClr val="000000"/>
                              </a:solidFill>
                              <a:latin typeface="Cambria Math" panose="02040503050406030204" pitchFamily="18" charset="0"/>
                            </a:rPr>
                            <m:t>𝑉</m:t>
                          </m:r>
                        </m:e>
                        <m:sup>
                          <m:r>
                            <a:rPr lang="zh-CN" altLang="en-US" sz="2400" i="1">
                              <a:solidFill>
                                <a:srgbClr val="000000"/>
                              </a:solidFill>
                              <a:latin typeface="Cambria Math" panose="02040503050406030204" pitchFamily="18" charset="0"/>
                            </a:rPr>
                            <m:t>𝛾</m:t>
                          </m:r>
                        </m:sup>
                      </m:sSup>
                      <m:r>
                        <a:rPr lang="zh-CN" altLang="en-US" sz="2400" i="1">
                          <a:solidFill>
                            <a:srgbClr val="000000"/>
                          </a:solidFill>
                          <a:latin typeface="Cambria Math" panose="02040503050406030204" pitchFamily="18" charset="0"/>
                        </a:rPr>
                        <m:t>=</m:t>
                      </m:r>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𝑝</m:t>
                          </m:r>
                        </m:e>
                        <m:sub>
                          <m:r>
                            <a:rPr lang="zh-CN" altLang="en-US" sz="2400" i="1">
                              <a:solidFill>
                                <a:srgbClr val="000000"/>
                              </a:solidFill>
                              <a:latin typeface="Cambria Math" panose="02040503050406030204" pitchFamily="18" charset="0"/>
                            </a:rPr>
                            <m:t>0</m:t>
                          </m:r>
                        </m:sub>
                      </m:sSub>
                      <m:sSubSup>
                        <m:sSubSupPr>
                          <m:ctrlPr>
                            <a:rPr lang="zh-CN" altLang="en-US" sz="2400" i="1">
                              <a:solidFill>
                                <a:srgbClr val="000000"/>
                              </a:solidFill>
                              <a:latin typeface="Cambria Math" panose="02040503050406030204" pitchFamily="18" charset="0"/>
                            </a:rPr>
                          </m:ctrlPr>
                        </m:sSubSupPr>
                        <m:e>
                          <m:r>
                            <a:rPr lang="zh-CN" altLang="en-US" sz="2400" i="1">
                              <a:solidFill>
                                <a:srgbClr val="000000"/>
                              </a:solidFill>
                              <a:latin typeface="Cambria Math" panose="02040503050406030204" pitchFamily="18" charset="0"/>
                            </a:rPr>
                            <m:t>𝑉</m:t>
                          </m:r>
                        </m:e>
                        <m:sub>
                          <m:r>
                            <a:rPr lang="zh-CN" altLang="en-US" sz="2400" i="1">
                              <a:solidFill>
                                <a:srgbClr val="000000"/>
                              </a:solidFill>
                              <a:latin typeface="Cambria Math" panose="02040503050406030204" pitchFamily="18" charset="0"/>
                            </a:rPr>
                            <m:t>0</m:t>
                          </m:r>
                        </m:sub>
                        <m:sup>
                          <m:r>
                            <a:rPr lang="zh-CN" altLang="en-US" sz="2400" i="1">
                              <a:solidFill>
                                <a:srgbClr val="000000"/>
                              </a:solidFill>
                              <a:latin typeface="Cambria Math" panose="02040503050406030204" pitchFamily="18" charset="0"/>
                            </a:rPr>
                            <m:t>𝛾</m:t>
                          </m:r>
                        </m:sup>
                      </m:sSubSup>
                    </m:oMath>
                  </m:oMathPara>
                </a14:m>
                <a:endParaRPr lang="zh-CN" altLang="en-US" sz="2400" dirty="0"/>
              </a:p>
            </p:txBody>
          </p:sp>
        </mc:Choice>
        <mc:Fallback>
          <p:sp>
            <p:nvSpPr>
              <p:cNvPr id="6145" name="对象 -2147482613">
                <a:extLst>
                  <a:ext uri="{FF2B5EF4-FFF2-40B4-BE49-F238E27FC236}">
                    <a16:creationId xmlns:a16="http://schemas.microsoft.com/office/drawing/2014/main" id="{DACAD642-5A52-4B2B-9936-222E0CFF8FB1}"/>
                  </a:ext>
                </a:extLst>
              </p:cNvPr>
              <p:cNvSpPr txBox="1">
                <a:spLocks noRot="1" noChangeAspect="1" noMove="1" noResize="1" noEditPoints="1" noAdjustHandles="1" noChangeArrowheads="1" noChangeShapeType="1" noTextEdit="1"/>
              </p:cNvSpPr>
              <p:nvPr/>
            </p:nvSpPr>
            <p:spPr bwMode="auto">
              <a:xfrm>
                <a:off x="233363" y="498475"/>
                <a:ext cx="4116387" cy="652463"/>
              </a:xfrm>
              <a:prstGeom prst="rect">
                <a:avLst/>
              </a:prstGeom>
              <a:blipFill>
                <a:blip r:embed="rId2"/>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6" name="对象 -2147482623">
                <a:extLst>
                  <a:ext uri="{FF2B5EF4-FFF2-40B4-BE49-F238E27FC236}">
                    <a16:creationId xmlns:a16="http://schemas.microsoft.com/office/drawing/2014/main" id="{245B3DF5-4B54-453D-8605-0B23D8DD6078}"/>
                  </a:ext>
                </a:extLst>
              </p:cNvPr>
              <p:cNvSpPr txBox="1"/>
              <p:nvPr/>
            </p:nvSpPr>
            <p:spPr bwMode="auto">
              <a:xfrm>
                <a:off x="211137" y="1225991"/>
                <a:ext cx="8721725" cy="6985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理想气体</m:t>
                      </m:r>
                      <m:r>
                        <a:rPr lang="zh-CN" altLang="en-US" sz="2400" i="1">
                          <a:solidFill>
                            <a:srgbClr val="000000"/>
                          </a:solidFill>
                          <a:latin typeface="Cambria Math" panose="02040503050406030204" pitchFamily="18" charset="0"/>
                        </a:rPr>
                        <m:t>物态</m:t>
                      </m:r>
                      <m:r>
                        <a:rPr lang="zh-CN" altLang="en-US" sz="2400" i="1">
                          <a:solidFill>
                            <a:srgbClr val="000000"/>
                          </a:solidFill>
                          <a:latin typeface="Cambria Math" panose="02040503050406030204" pitchFamily="18" charset="0"/>
                        </a:rPr>
                        <m:t>方程：</m:t>
                      </m:r>
                      <m:r>
                        <a:rPr lang="en-US" altLang="zh-CN" sz="2400" b="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𝑉</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𝜈</m:t>
                      </m:r>
                      <m:r>
                        <a:rPr lang="zh-CN" altLang="en-US" sz="2400" i="1">
                          <a:solidFill>
                            <a:srgbClr val="000000"/>
                          </a:solidFill>
                          <a:latin typeface="Cambria Math" panose="02040503050406030204" pitchFamily="18" charset="0"/>
                        </a:rPr>
                        <m:t>𝑅𝑇</m:t>
                      </m:r>
                    </m:oMath>
                  </m:oMathPara>
                </a14:m>
                <a:endParaRPr lang="zh-CN" altLang="en-US" sz="2400" dirty="0"/>
              </a:p>
            </p:txBody>
          </p:sp>
        </mc:Choice>
        <mc:Fallback>
          <p:sp>
            <p:nvSpPr>
              <p:cNvPr id="6146" name="对象 -2147482623">
                <a:extLst>
                  <a:ext uri="{FF2B5EF4-FFF2-40B4-BE49-F238E27FC236}">
                    <a16:creationId xmlns:a16="http://schemas.microsoft.com/office/drawing/2014/main" id="{245B3DF5-4B54-453D-8605-0B23D8DD6078}"/>
                  </a:ext>
                </a:extLst>
              </p:cNvPr>
              <p:cNvSpPr txBox="1">
                <a:spLocks noRot="1" noChangeAspect="1" noMove="1" noResize="1" noEditPoints="1" noAdjustHandles="1" noChangeArrowheads="1" noChangeShapeType="1" noTextEdit="1"/>
              </p:cNvSpPr>
              <p:nvPr/>
            </p:nvSpPr>
            <p:spPr bwMode="auto">
              <a:xfrm>
                <a:off x="211137" y="1225991"/>
                <a:ext cx="8721725" cy="698500"/>
              </a:xfrm>
              <a:prstGeom prst="rect">
                <a:avLst/>
              </a:prstGeom>
              <a:blipFill>
                <a:blip r:embed="rId3"/>
                <a:stretch>
                  <a:fillRect l="-629"/>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8" name="对象 -2147482621">
                <a:extLst>
                  <a:ext uri="{FF2B5EF4-FFF2-40B4-BE49-F238E27FC236}">
                    <a16:creationId xmlns:a16="http://schemas.microsoft.com/office/drawing/2014/main" id="{0E40EF07-97CC-44F0-9E5D-ABE511E786A3}"/>
                  </a:ext>
                </a:extLst>
              </p:cNvPr>
              <p:cNvSpPr txBox="1"/>
              <p:nvPr/>
            </p:nvSpPr>
            <p:spPr bwMode="auto">
              <a:xfrm>
                <a:off x="233363" y="3645024"/>
                <a:ext cx="7506989" cy="75752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理想气体</m:t>
                      </m:r>
                      <m:r>
                        <a:rPr lang="zh-CN" altLang="en-US" sz="2400" i="1">
                          <a:solidFill>
                            <a:srgbClr val="000000"/>
                          </a:solidFill>
                          <a:latin typeface="Cambria Math" panose="02040503050406030204" pitchFamily="18" charset="0"/>
                        </a:rPr>
                        <m:t>物态</m:t>
                      </m:r>
                      <m:r>
                        <a:rPr lang="zh-CN" altLang="en-US" sz="2400" i="1">
                          <a:solidFill>
                            <a:srgbClr val="000000"/>
                          </a:solidFill>
                          <a:latin typeface="Cambria Math" panose="02040503050406030204" pitchFamily="18" charset="0"/>
                        </a:rPr>
                        <m:t>方程</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𝜌</m:t>
                      </m:r>
                      <m:r>
                        <a:rPr lang="zh-CN" altLang="en-US" sz="2400" i="1">
                          <a:solidFill>
                            <a:srgbClr val="000000"/>
                          </a:solidFill>
                          <a:latin typeface="Cambria Math" panose="02040503050406030204" pitchFamily="18" charset="0"/>
                        </a:rPr>
                        <m:t>𝑅𝑇</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𝑀</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𝜌</m:t>
                      </m:r>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𝑝𝑀</m:t>
                          </m:r>
                        </m:num>
                        <m:den>
                          <m:r>
                            <a:rPr lang="zh-CN" altLang="en-US" sz="2400" i="1">
                              <a:solidFill>
                                <a:srgbClr val="000000"/>
                              </a:solidFill>
                              <a:latin typeface="Cambria Math" panose="02040503050406030204" pitchFamily="18" charset="0"/>
                            </a:rPr>
                            <m:t>𝑅𝑇</m:t>
                          </m:r>
                        </m:den>
                      </m:f>
                    </m:oMath>
                  </m:oMathPara>
                </a14:m>
                <a:endParaRPr lang="zh-CN" altLang="en-US" sz="2400" dirty="0"/>
              </a:p>
            </p:txBody>
          </p:sp>
        </mc:Choice>
        <mc:Fallback>
          <p:sp>
            <p:nvSpPr>
              <p:cNvPr id="6148" name="对象 -2147482621">
                <a:extLst>
                  <a:ext uri="{FF2B5EF4-FFF2-40B4-BE49-F238E27FC236}">
                    <a16:creationId xmlns:a16="http://schemas.microsoft.com/office/drawing/2014/main" id="{0E40EF07-97CC-44F0-9E5D-ABE511E786A3}"/>
                  </a:ext>
                </a:extLst>
              </p:cNvPr>
              <p:cNvSpPr txBox="1">
                <a:spLocks noRot="1" noChangeAspect="1" noMove="1" noResize="1" noEditPoints="1" noAdjustHandles="1" noChangeArrowheads="1" noChangeShapeType="1" noTextEdit="1"/>
              </p:cNvSpPr>
              <p:nvPr/>
            </p:nvSpPr>
            <p:spPr bwMode="auto">
              <a:xfrm>
                <a:off x="233363" y="3645024"/>
                <a:ext cx="7506989" cy="757522"/>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49" name="对象 -2147482612">
                <a:extLst>
                  <a:ext uri="{FF2B5EF4-FFF2-40B4-BE49-F238E27FC236}">
                    <a16:creationId xmlns:a16="http://schemas.microsoft.com/office/drawing/2014/main" id="{19253BE1-02B0-43F8-9FB6-09337CD29369}"/>
                  </a:ext>
                </a:extLst>
              </p:cNvPr>
              <p:cNvSpPr txBox="1"/>
              <p:nvPr/>
            </p:nvSpPr>
            <p:spPr bwMode="auto">
              <a:xfrm>
                <a:off x="2335716" y="1890304"/>
                <a:ext cx="2930525" cy="1150938"/>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𝑑𝑇</m:t>
                          </m:r>
                        </m:num>
                        <m:den>
                          <m:r>
                            <a:rPr lang="zh-CN" altLang="en-US" sz="2400" i="1">
                              <a:solidFill>
                                <a:srgbClr val="000000"/>
                              </a:solidFill>
                              <a:latin typeface="Cambria Math" panose="02040503050406030204" pitchFamily="18" charset="0"/>
                            </a:rPr>
                            <m:t>𝑇</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𝛾</m:t>
                          </m:r>
                          <m:r>
                            <a:rPr lang="zh-CN" altLang="en-US" sz="2400" i="1">
                              <a:solidFill>
                                <a:srgbClr val="000000"/>
                              </a:solidFill>
                              <a:latin typeface="Cambria Math" panose="02040503050406030204" pitchFamily="18" charset="0"/>
                            </a:rPr>
                            <m:t>−1</m:t>
                          </m:r>
                        </m:num>
                        <m:den>
                          <m:r>
                            <a:rPr lang="zh-CN" altLang="en-US" sz="2400" i="1">
                              <a:solidFill>
                                <a:srgbClr val="000000"/>
                              </a:solidFill>
                              <a:latin typeface="Cambria Math" panose="02040503050406030204" pitchFamily="18" charset="0"/>
                            </a:rPr>
                            <m:t>𝛾</m:t>
                          </m:r>
                        </m:den>
                      </m:f>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𝑑𝑝</m:t>
                          </m:r>
                        </m:num>
                        <m:den>
                          <m:r>
                            <a:rPr lang="zh-CN" altLang="en-US" sz="2400" i="1">
                              <a:solidFill>
                                <a:srgbClr val="000000"/>
                              </a:solidFill>
                              <a:latin typeface="Cambria Math" panose="02040503050406030204" pitchFamily="18" charset="0"/>
                            </a:rPr>
                            <m:t>𝑝</m:t>
                          </m:r>
                        </m:den>
                      </m:f>
                    </m:oMath>
                  </m:oMathPara>
                </a14:m>
                <a:endParaRPr lang="zh-CN" altLang="en-US" sz="2400" dirty="0"/>
              </a:p>
            </p:txBody>
          </p:sp>
        </mc:Choice>
        <mc:Fallback>
          <p:sp>
            <p:nvSpPr>
              <p:cNvPr id="6149" name="对象 -2147482612">
                <a:extLst>
                  <a:ext uri="{FF2B5EF4-FFF2-40B4-BE49-F238E27FC236}">
                    <a16:creationId xmlns:a16="http://schemas.microsoft.com/office/drawing/2014/main" id="{19253BE1-02B0-43F8-9FB6-09337CD29369}"/>
                  </a:ext>
                </a:extLst>
              </p:cNvPr>
              <p:cNvSpPr txBox="1">
                <a:spLocks noRot="1" noChangeAspect="1" noMove="1" noResize="1" noEditPoints="1" noAdjustHandles="1" noChangeArrowheads="1" noChangeShapeType="1" noTextEdit="1"/>
              </p:cNvSpPr>
              <p:nvPr/>
            </p:nvSpPr>
            <p:spPr bwMode="auto">
              <a:xfrm>
                <a:off x="2335716" y="1890304"/>
                <a:ext cx="2930525" cy="1150938"/>
              </a:xfrm>
              <a:prstGeom prst="rect">
                <a:avLst/>
              </a:prstGeom>
              <a:blipFill>
                <a:blip r:embed="rId5"/>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50" name="对象 -2147482619">
                <a:extLst>
                  <a:ext uri="{FF2B5EF4-FFF2-40B4-BE49-F238E27FC236}">
                    <a16:creationId xmlns:a16="http://schemas.microsoft.com/office/drawing/2014/main" id="{9AFFBFB3-8D6A-4EB7-B165-CB2B63489761}"/>
                  </a:ext>
                </a:extLst>
              </p:cNvPr>
              <p:cNvSpPr txBox="1"/>
              <p:nvPr/>
            </p:nvSpPr>
            <p:spPr bwMode="auto">
              <a:xfrm>
                <a:off x="211137" y="3015277"/>
                <a:ext cx="3543300" cy="55245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sz="2400" i="1">
                          <a:solidFill>
                            <a:srgbClr val="000000"/>
                          </a:solidFill>
                          <a:latin typeface="Cambria Math" panose="02040503050406030204" pitchFamily="18" charset="0"/>
                        </a:rPr>
                        <m:t>压强差：</m:t>
                      </m:r>
                      <m:r>
                        <a:rPr lang="zh-CN" altLang="en-US" sz="2400" i="1">
                          <a:solidFill>
                            <a:srgbClr val="000000"/>
                          </a:solidFill>
                          <a:latin typeface="Cambria Math" panose="02040503050406030204" pitchFamily="18" charset="0"/>
                        </a:rPr>
                        <m:t>𝑑𝑝</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𝜌</m:t>
                      </m:r>
                      <m:r>
                        <a:rPr lang="zh-CN" altLang="en-US" sz="2400" i="1">
                          <a:solidFill>
                            <a:srgbClr val="000000"/>
                          </a:solidFill>
                          <a:latin typeface="Cambria Math" panose="02040503050406030204" pitchFamily="18" charset="0"/>
                        </a:rPr>
                        <m:t>𝑔𝑑𝑧</m:t>
                      </m:r>
                    </m:oMath>
                  </m:oMathPara>
                </a14:m>
                <a:endParaRPr lang="zh-CN" altLang="en-US" sz="2400" dirty="0"/>
              </a:p>
            </p:txBody>
          </p:sp>
        </mc:Choice>
        <mc:Fallback>
          <p:sp>
            <p:nvSpPr>
              <p:cNvPr id="6150" name="对象 -2147482619">
                <a:extLst>
                  <a:ext uri="{FF2B5EF4-FFF2-40B4-BE49-F238E27FC236}">
                    <a16:creationId xmlns:a16="http://schemas.microsoft.com/office/drawing/2014/main" id="{9AFFBFB3-8D6A-4EB7-B165-CB2B63489761}"/>
                  </a:ext>
                </a:extLst>
              </p:cNvPr>
              <p:cNvSpPr txBox="1">
                <a:spLocks noRot="1" noChangeAspect="1" noMove="1" noResize="1" noEditPoints="1" noAdjustHandles="1" noChangeArrowheads="1" noChangeShapeType="1" noTextEdit="1"/>
              </p:cNvSpPr>
              <p:nvPr/>
            </p:nvSpPr>
            <p:spPr bwMode="auto">
              <a:xfrm>
                <a:off x="211137" y="3015277"/>
                <a:ext cx="3543300" cy="552450"/>
              </a:xfrm>
              <a:prstGeom prst="rect">
                <a:avLst/>
              </a:prstGeom>
              <a:blipFill>
                <a:blip r:embed="rId6"/>
                <a:stretch>
                  <a:fillRect l="-1377" b="-1111"/>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51" name="对象 -2147482618">
                <a:extLst>
                  <a:ext uri="{FF2B5EF4-FFF2-40B4-BE49-F238E27FC236}">
                    <a16:creationId xmlns:a16="http://schemas.microsoft.com/office/drawing/2014/main" id="{DE4022C2-89D7-4549-B28F-4B0558518291}"/>
                  </a:ext>
                </a:extLst>
              </p:cNvPr>
              <p:cNvSpPr txBox="1"/>
              <p:nvPr/>
            </p:nvSpPr>
            <p:spPr bwMode="auto">
              <a:xfrm>
                <a:off x="6732240" y="3140968"/>
                <a:ext cx="2592288" cy="1368152"/>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
                        <m:fPr>
                          <m:ctrlPr>
                            <a:rPr lang="zh-CN" altLang="en-US" sz="2400" i="1" smtClean="0">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𝑑𝑝</m:t>
                          </m:r>
                        </m:num>
                        <m:den>
                          <m:r>
                            <a:rPr lang="zh-CN" altLang="en-US" sz="2400" i="1">
                              <a:solidFill>
                                <a:srgbClr val="000000"/>
                              </a:solidFill>
                              <a:latin typeface="Cambria Math" panose="02040503050406030204" pitchFamily="18" charset="0"/>
                            </a:rPr>
                            <m:t>𝑝</m:t>
                          </m:r>
                        </m:den>
                      </m:f>
                      <m:r>
                        <a:rPr lang="zh-CN" altLang="en-US" sz="2400" i="1">
                          <a:solidFill>
                            <a:srgbClr val="000000"/>
                          </a:solidFill>
                          <a:latin typeface="Cambria Math" panose="02040503050406030204" pitchFamily="18" charset="0"/>
                        </a:rPr>
                        <m:t>=−</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𝑀𝑔</m:t>
                          </m:r>
                        </m:num>
                        <m:den>
                          <m:r>
                            <a:rPr lang="zh-CN" altLang="en-US" sz="2400" i="1">
                              <a:solidFill>
                                <a:srgbClr val="000000"/>
                              </a:solidFill>
                              <a:latin typeface="Cambria Math" panose="02040503050406030204" pitchFamily="18" charset="0"/>
                            </a:rPr>
                            <m:t>𝑅𝑇</m:t>
                          </m:r>
                        </m:den>
                      </m:f>
                      <m:r>
                        <a:rPr lang="zh-CN" altLang="en-US" sz="2400" i="1">
                          <a:solidFill>
                            <a:srgbClr val="000000"/>
                          </a:solidFill>
                          <a:latin typeface="Cambria Math" panose="02040503050406030204" pitchFamily="18" charset="0"/>
                        </a:rPr>
                        <m:t>𝑑𝑧</m:t>
                      </m:r>
                    </m:oMath>
                  </m:oMathPara>
                </a14:m>
                <a:endParaRPr lang="zh-CN" altLang="en-US" sz="2400" dirty="0"/>
              </a:p>
            </p:txBody>
          </p:sp>
        </mc:Choice>
        <mc:Fallback>
          <p:sp>
            <p:nvSpPr>
              <p:cNvPr id="6151" name="对象 -2147482618">
                <a:extLst>
                  <a:ext uri="{FF2B5EF4-FFF2-40B4-BE49-F238E27FC236}">
                    <a16:creationId xmlns:a16="http://schemas.microsoft.com/office/drawing/2014/main" id="{DE4022C2-89D7-4549-B28F-4B0558518291}"/>
                  </a:ext>
                </a:extLst>
              </p:cNvPr>
              <p:cNvSpPr txBox="1">
                <a:spLocks noRot="1" noChangeAspect="1" noMove="1" noResize="1" noEditPoints="1" noAdjustHandles="1" noChangeArrowheads="1" noChangeShapeType="1" noTextEdit="1"/>
              </p:cNvSpPr>
              <p:nvPr/>
            </p:nvSpPr>
            <p:spPr bwMode="auto">
              <a:xfrm>
                <a:off x="6732240" y="3140968"/>
                <a:ext cx="2592288" cy="1368152"/>
              </a:xfrm>
              <a:prstGeom prst="rect">
                <a:avLst/>
              </a:prstGeom>
              <a:blipFill>
                <a:blip r:embed="rId7"/>
                <a:stretch>
                  <a:fillRect/>
                </a:stretch>
              </a:blipFill>
              <a:ln>
                <a:noFill/>
              </a:ln>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a:extLst>
                  <a:ext uri="{FF2B5EF4-FFF2-40B4-BE49-F238E27FC236}">
                    <a16:creationId xmlns:a16="http://schemas.microsoft.com/office/drawing/2014/main" id="{AC1301F7-F58D-4D48-A985-3A2AAF8C46E0}"/>
                  </a:ext>
                </a:extLst>
              </p:cNvPr>
              <p:cNvSpPr/>
              <p:nvPr/>
            </p:nvSpPr>
            <p:spPr>
              <a:xfrm>
                <a:off x="5076056" y="771071"/>
                <a:ext cx="3326680" cy="400110"/>
              </a:xfrm>
              <a:prstGeom prst="rect">
                <a:avLst/>
              </a:prstGeom>
            </p:spPr>
            <p:txBody>
              <a:bodyPr wrap="none">
                <a:spAutoFit/>
              </a:bodyPr>
              <a:lstStyle/>
              <a:p>
                <a:r>
                  <a:rPr lang="zh-CN" altLang="en-US" b="0" dirty="0">
                    <a:solidFill>
                      <a:srgbClr val="000000"/>
                    </a:solidFill>
                  </a:rPr>
                  <a:t>上面</a:t>
                </a:r>
                <a14:m>
                  <m:oMath xmlns:m="http://schemas.openxmlformats.org/officeDocument/2006/math">
                    <m:r>
                      <a:rPr lang="zh-CN" altLang="en-US" i="1">
                        <a:solidFill>
                          <a:srgbClr val="000000"/>
                        </a:solidFill>
                        <a:latin typeface="Cambria Math" panose="02040503050406030204" pitchFamily="18" charset="0"/>
                      </a:rPr>
                      <m:t>两</m:t>
                    </m:r>
                    <m:r>
                      <a:rPr lang="zh-CN" altLang="en-US" i="1">
                        <a:solidFill>
                          <a:srgbClr val="000000"/>
                        </a:solidFill>
                        <a:latin typeface="Cambria Math" panose="02040503050406030204" pitchFamily="18" charset="0"/>
                      </a:rPr>
                      <m:t>式</m:t>
                    </m:r>
                    <m:r>
                      <a:rPr lang="zh-CN" altLang="en-US" i="1">
                        <a:solidFill>
                          <a:srgbClr val="000000"/>
                        </a:solidFill>
                        <a:latin typeface="Cambria Math" panose="02040503050406030204" pitchFamily="18" charset="0"/>
                      </a:rPr>
                      <m:t>同时</m:t>
                    </m:r>
                    <m:r>
                      <a:rPr lang="zh-CN" altLang="en-US" i="1">
                        <a:solidFill>
                          <a:srgbClr val="000000"/>
                        </a:solidFill>
                        <a:latin typeface="Cambria Math" panose="02040503050406030204" pitchFamily="18" charset="0"/>
                      </a:rPr>
                      <m:t>微分</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消去</m:t>
                    </m:r>
                    <m:r>
                      <a:rPr lang="en-US" altLang="zh-CN" b="0" i="1">
                        <a:solidFill>
                          <a:srgbClr val="000000"/>
                        </a:solidFill>
                        <a:latin typeface="Cambria Math" panose="02040503050406030204" pitchFamily="18" charset="0"/>
                      </a:rPr>
                      <m:t>𝑑𝑉</m:t>
                    </m:r>
                  </m:oMath>
                </a14:m>
                <a:endParaRPr lang="en-US" altLang="zh-CN" b="0" i="1" dirty="0">
                  <a:solidFill>
                    <a:srgbClr val="000000"/>
                  </a:solidFill>
                  <a:latin typeface="Cambria Math" panose="02040503050406030204" pitchFamily="18" charset="0"/>
                </a:endParaRPr>
              </a:p>
            </p:txBody>
          </p:sp>
        </mc:Choice>
        <mc:Fallback>
          <p:sp>
            <p:nvSpPr>
              <p:cNvPr id="6" name="矩形 5">
                <a:extLst>
                  <a:ext uri="{FF2B5EF4-FFF2-40B4-BE49-F238E27FC236}">
                    <a16:creationId xmlns:a16="http://schemas.microsoft.com/office/drawing/2014/main" id="{AC1301F7-F58D-4D48-A985-3A2AAF8C46E0}"/>
                  </a:ext>
                </a:extLst>
              </p:cNvPr>
              <p:cNvSpPr>
                <a:spLocks noRot="1" noChangeAspect="1" noMove="1" noResize="1" noEditPoints="1" noAdjustHandles="1" noChangeArrowheads="1" noChangeShapeType="1" noTextEdit="1"/>
              </p:cNvSpPr>
              <p:nvPr/>
            </p:nvSpPr>
            <p:spPr>
              <a:xfrm>
                <a:off x="5076056" y="771071"/>
                <a:ext cx="3326680" cy="400110"/>
              </a:xfrm>
              <a:prstGeom prst="rect">
                <a:avLst/>
              </a:prstGeom>
              <a:blipFill>
                <a:blip r:embed="rId8"/>
                <a:stretch>
                  <a:fillRect l="-2018" t="-10606" b="-2272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8" name="矩形 17">
                <a:extLst>
                  <a:ext uri="{FF2B5EF4-FFF2-40B4-BE49-F238E27FC236}">
                    <a16:creationId xmlns:a16="http://schemas.microsoft.com/office/drawing/2014/main" id="{02400F0C-6406-4E55-BCBD-65971C156270}"/>
                  </a:ext>
                </a:extLst>
              </p:cNvPr>
              <p:cNvSpPr/>
              <p:nvPr/>
            </p:nvSpPr>
            <p:spPr>
              <a:xfrm>
                <a:off x="2003348" y="4875298"/>
                <a:ext cx="5137304" cy="982898"/>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𝑑𝑇</m:t>
                          </m:r>
                        </m:num>
                        <m:den>
                          <m:r>
                            <a:rPr lang="zh-CN" altLang="en-US" sz="2800" i="1">
                              <a:solidFill>
                                <a:srgbClr val="000000"/>
                              </a:solidFill>
                              <a:latin typeface="Cambria Math" panose="02040503050406030204" pitchFamily="18" charset="0"/>
                            </a:rPr>
                            <m:t>𝑇</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𝛾</m:t>
                          </m:r>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𝛾</m:t>
                          </m:r>
                        </m:den>
                      </m:f>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𝑑𝑝</m:t>
                          </m:r>
                        </m:num>
                        <m:den>
                          <m:r>
                            <a:rPr lang="zh-CN" altLang="en-US" sz="2800" i="1">
                              <a:solidFill>
                                <a:srgbClr val="000000"/>
                              </a:solidFill>
                              <a:latin typeface="Cambria Math" panose="02040503050406030204" pitchFamily="18" charset="0"/>
                            </a:rPr>
                            <m:t>𝑝</m:t>
                          </m:r>
                        </m:den>
                      </m:f>
                      <m:r>
                        <a:rPr lang="zh-CN" altLang="en-US" sz="2800" i="1">
                          <a:solidFill>
                            <a:srgbClr val="000000"/>
                          </a:solidFill>
                          <a:latin typeface="Cambria Math" panose="02040503050406030204" pitchFamily="18" charset="0"/>
                        </a:rPr>
                        <m:t>=−</m:t>
                      </m:r>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𝑀𝑔</m:t>
                          </m:r>
                        </m:num>
                        <m:den>
                          <m:r>
                            <a:rPr lang="zh-CN" altLang="en-US" sz="2800" i="1">
                              <a:solidFill>
                                <a:srgbClr val="000000"/>
                              </a:solidFill>
                              <a:latin typeface="Cambria Math" panose="02040503050406030204" pitchFamily="18" charset="0"/>
                            </a:rPr>
                            <m:t>𝑅𝑇</m:t>
                          </m:r>
                        </m:den>
                      </m:f>
                      <m:f>
                        <m:fPr>
                          <m:ctrlPr>
                            <a:rPr lang="zh-CN" altLang="en-US" sz="2800" i="1">
                              <a:solidFill>
                                <a:srgbClr val="000000"/>
                              </a:solidFill>
                              <a:latin typeface="Cambria Math" panose="02040503050406030204" pitchFamily="18" charset="0"/>
                            </a:rPr>
                          </m:ctrlPr>
                        </m:fPr>
                        <m:num>
                          <m:r>
                            <a:rPr lang="zh-CN" altLang="en-US" sz="2800" i="1">
                              <a:solidFill>
                                <a:srgbClr val="000000"/>
                              </a:solidFill>
                              <a:latin typeface="Cambria Math" panose="02040503050406030204" pitchFamily="18" charset="0"/>
                            </a:rPr>
                            <m:t>𝛾</m:t>
                          </m:r>
                          <m:r>
                            <a:rPr lang="zh-CN" altLang="en-US" sz="2800" i="1">
                              <a:solidFill>
                                <a:srgbClr val="000000"/>
                              </a:solidFill>
                              <a:latin typeface="Cambria Math" panose="02040503050406030204" pitchFamily="18" charset="0"/>
                            </a:rPr>
                            <m:t>−1</m:t>
                          </m:r>
                        </m:num>
                        <m:den>
                          <m:r>
                            <a:rPr lang="zh-CN" altLang="en-US" sz="2800" i="1">
                              <a:solidFill>
                                <a:srgbClr val="000000"/>
                              </a:solidFill>
                              <a:latin typeface="Cambria Math" panose="02040503050406030204" pitchFamily="18" charset="0"/>
                            </a:rPr>
                            <m:t>𝛾</m:t>
                          </m:r>
                        </m:den>
                      </m:f>
                      <m:r>
                        <a:rPr lang="zh-CN" altLang="en-US" sz="2800" i="1">
                          <a:solidFill>
                            <a:srgbClr val="000000"/>
                          </a:solidFill>
                          <a:latin typeface="Cambria Math" panose="02040503050406030204" pitchFamily="18" charset="0"/>
                        </a:rPr>
                        <m:t>𝑑𝑧</m:t>
                      </m:r>
                    </m:oMath>
                  </m:oMathPara>
                </a14:m>
                <a:endParaRPr lang="zh-CN" altLang="en-US" sz="2800" dirty="0"/>
              </a:p>
            </p:txBody>
          </p:sp>
        </mc:Choice>
        <mc:Fallback>
          <p:sp>
            <p:nvSpPr>
              <p:cNvPr id="18" name="矩形 17">
                <a:extLst>
                  <a:ext uri="{FF2B5EF4-FFF2-40B4-BE49-F238E27FC236}">
                    <a16:creationId xmlns:a16="http://schemas.microsoft.com/office/drawing/2014/main" id="{02400F0C-6406-4E55-BCBD-65971C156270}"/>
                  </a:ext>
                </a:extLst>
              </p:cNvPr>
              <p:cNvSpPr>
                <a:spLocks noRot="1" noChangeAspect="1" noMove="1" noResize="1" noEditPoints="1" noAdjustHandles="1" noChangeArrowheads="1" noChangeShapeType="1" noTextEdit="1"/>
              </p:cNvSpPr>
              <p:nvPr/>
            </p:nvSpPr>
            <p:spPr>
              <a:xfrm>
                <a:off x="2003348" y="4875298"/>
                <a:ext cx="5137304" cy="982898"/>
              </a:xfrm>
              <a:prstGeom prst="rect">
                <a:avLst/>
              </a:prstGeom>
              <a:blipFill>
                <a:blip r:embed="rId9"/>
                <a:stretch>
                  <a:fillRect/>
                </a:stretch>
              </a:blipFill>
            </p:spPr>
            <p:txBody>
              <a:bodyPr/>
              <a:lstStyle/>
              <a:p>
                <a:r>
                  <a:rPr lang="zh-CN" altLang="en-US">
                    <a:noFill/>
                  </a:rPr>
                  <a:t> </a:t>
                </a:r>
              </a:p>
            </p:txBody>
          </p:sp>
        </mc:Fallback>
      </mc:AlternateContent>
      <p:sp>
        <p:nvSpPr>
          <p:cNvPr id="20" name="右大括号 19">
            <a:extLst>
              <a:ext uri="{FF2B5EF4-FFF2-40B4-BE49-F238E27FC236}">
                <a16:creationId xmlns:a16="http://schemas.microsoft.com/office/drawing/2014/main" id="{58305032-E695-4F0C-BFA2-5FFFFF52F28F}"/>
              </a:ext>
            </a:extLst>
          </p:cNvPr>
          <p:cNvSpPr/>
          <p:nvPr/>
        </p:nvSpPr>
        <p:spPr>
          <a:xfrm>
            <a:off x="4572000" y="404664"/>
            <a:ext cx="504056" cy="1150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0" name="右大括号 29">
            <a:extLst>
              <a:ext uri="{FF2B5EF4-FFF2-40B4-BE49-F238E27FC236}">
                <a16:creationId xmlns:a16="http://schemas.microsoft.com/office/drawing/2014/main" id="{C7FED75A-A553-4D58-BC63-AD59470ECA52}"/>
              </a:ext>
            </a:extLst>
          </p:cNvPr>
          <p:cNvSpPr/>
          <p:nvPr/>
        </p:nvSpPr>
        <p:spPr>
          <a:xfrm>
            <a:off x="6228184" y="3070150"/>
            <a:ext cx="504056" cy="1150938"/>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14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1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149"/>
                                        </p:tgtEl>
                                        <p:attrNameLst>
                                          <p:attrName>style.visibility</p:attrName>
                                        </p:attrNameLst>
                                      </p:cBhvr>
                                      <p:to>
                                        <p:strVal val="visible"/>
                                      </p:to>
                                    </p:set>
                                    <p:animEffect transition="in" filter="fade">
                                      <p:cBhvr>
                                        <p:cTn id="23" dur="500"/>
                                        <p:tgtEl>
                                          <p:spTgt spid="6149"/>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6150"/>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148"/>
                                        </p:tgtEl>
                                        <p:attrNameLst>
                                          <p:attrName>style.visibility</p:attrName>
                                        </p:attrNameLst>
                                      </p:cBhvr>
                                      <p:to>
                                        <p:strVal val="visible"/>
                                      </p:to>
                                    </p:set>
                                    <p:animEffect transition="in" filter="fade">
                                      <p:cBhvr>
                                        <p:cTn id="32" dur="500"/>
                                        <p:tgtEl>
                                          <p:spTgt spid="6148"/>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15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 grpId="0"/>
      <p:bldP spid="6146" grpId="0"/>
      <p:bldP spid="6148" grpId="0"/>
      <p:bldP spid="6149" grpId="0"/>
      <p:bldP spid="6150" grpId="0"/>
      <p:bldP spid="6151" grpId="0"/>
      <p:bldP spid="6" grpId="0"/>
      <p:bldP spid="18" grpId="0"/>
      <p:bldP spid="20" grpId="0" animBg="1"/>
      <p:bldP spid="3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69" name="对象 -2147482617">
            <a:extLst>
              <a:ext uri="{FF2B5EF4-FFF2-40B4-BE49-F238E27FC236}">
                <a16:creationId xmlns:a16="http://schemas.microsoft.com/office/drawing/2014/main" id="{3DAFE410-46C6-4EF7-9D3C-C54B5C6C2899}"/>
              </a:ext>
            </a:extLst>
          </p:cNvPr>
          <p:cNvGraphicFramePr>
            <a:graphicFrameLocks noChangeAspect="1"/>
          </p:cNvGraphicFramePr>
          <p:nvPr>
            <p:extLst>
              <p:ext uri="{D42A27DB-BD31-4B8C-83A1-F6EECF244321}">
                <p14:modId xmlns:p14="http://schemas.microsoft.com/office/powerpoint/2010/main" val="2169710897"/>
              </p:ext>
            </p:extLst>
          </p:nvPr>
        </p:nvGraphicFramePr>
        <p:xfrm>
          <a:off x="2915816" y="1134149"/>
          <a:ext cx="2278063" cy="884237"/>
        </p:xfrm>
        <a:graphic>
          <a:graphicData uri="http://schemas.openxmlformats.org/presentationml/2006/ole">
            <mc:AlternateContent xmlns:mc="http://schemas.openxmlformats.org/markup-compatibility/2006">
              <mc:Choice xmlns:v="urn:schemas-microsoft-com:vml" Requires="v">
                <p:oleObj spid="_x0000_s7191" r:id="rId3" imgW="1079280" imgH="419040" progId="Equation.KSEE3">
                  <p:embed/>
                </p:oleObj>
              </mc:Choice>
              <mc:Fallback>
                <p:oleObj r:id="rId3" imgW="1079280" imgH="419040" progId="Equation.KSEE3">
                  <p:embed/>
                  <p:pic>
                    <p:nvPicPr>
                      <p:cNvPr id="0" name="对象 -21474826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5816" y="1134149"/>
                        <a:ext cx="2278063" cy="884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7170" name="文本框 4">
            <a:extLst>
              <a:ext uri="{FF2B5EF4-FFF2-40B4-BE49-F238E27FC236}">
                <a16:creationId xmlns:a16="http://schemas.microsoft.com/office/drawing/2014/main" id="{B81019E4-B3E5-412B-8424-E92C5C47EBDB}"/>
              </a:ext>
            </a:extLst>
          </p:cNvPr>
          <p:cNvSpPr txBox="1">
            <a:spLocks noChangeArrowheads="1"/>
          </p:cNvSpPr>
          <p:nvPr/>
        </p:nvSpPr>
        <p:spPr bwMode="auto">
          <a:xfrm>
            <a:off x="342924" y="2410905"/>
            <a:ext cx="672306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不饱和大气的绝热递减率</a:t>
            </a:r>
            <a:endParaRPr lang="zh-CN" altLang="en-US" sz="2400" dirty="0">
              <a:sym typeface="宋体" panose="02010600030101010101" pitchFamily="2" charset="-122"/>
            </a:endParaRPr>
          </a:p>
        </p:txBody>
      </p:sp>
      <p:sp>
        <p:nvSpPr>
          <p:cNvPr id="7171" name="文本框 5">
            <a:extLst>
              <a:ext uri="{FF2B5EF4-FFF2-40B4-BE49-F238E27FC236}">
                <a16:creationId xmlns:a16="http://schemas.microsoft.com/office/drawing/2014/main" id="{37B479BF-6296-4619-890F-F4C54FE46ED9}"/>
              </a:ext>
            </a:extLst>
          </p:cNvPr>
          <p:cNvSpPr txBox="1">
            <a:spLocks noChangeArrowheads="1"/>
          </p:cNvSpPr>
          <p:nvPr/>
        </p:nvSpPr>
        <p:spPr bwMode="auto">
          <a:xfrm>
            <a:off x="952500" y="3255938"/>
            <a:ext cx="551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常温下空气视为刚性双原子分子，有</a:t>
            </a:r>
          </a:p>
        </p:txBody>
      </p:sp>
      <mc:AlternateContent xmlns:mc="http://schemas.openxmlformats.org/markup-compatibility/2006">
        <mc:Choice xmlns:a14="http://schemas.microsoft.com/office/drawing/2010/main" Requires="a14">
          <p:sp>
            <p:nvSpPr>
              <p:cNvPr id="7172" name="对象 -2147482612">
                <a:extLst>
                  <a:ext uri="{FF2B5EF4-FFF2-40B4-BE49-F238E27FC236}">
                    <a16:creationId xmlns:a16="http://schemas.microsoft.com/office/drawing/2014/main" id="{DC4FB336-0562-46B7-8113-B131569B72D8}"/>
                  </a:ext>
                </a:extLst>
              </p:cNvPr>
              <p:cNvSpPr txBox="1"/>
              <p:nvPr/>
            </p:nvSpPr>
            <p:spPr bwMode="auto">
              <a:xfrm>
                <a:off x="901700" y="3716338"/>
                <a:ext cx="7702748" cy="936798"/>
              </a:xfrm>
              <a:prstGeom prst="rect">
                <a:avLst/>
              </a:prstGeom>
              <a:no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sz="2400" i="1" smtClean="0">
                          <a:solidFill>
                            <a:srgbClr val="000000"/>
                          </a:solidFill>
                          <a:latin typeface="Cambria Math" panose="02040503050406030204" pitchFamily="18" charset="0"/>
                        </a:rPr>
                        <m:t>𝛾</m:t>
                      </m:r>
                      <m:r>
                        <a:rPr lang="zh-CN" altLang="en-US" sz="2400" i="1" smtClean="0">
                          <a:solidFill>
                            <a:srgbClr val="000000"/>
                          </a:solidFill>
                          <a:latin typeface="Cambria Math" panose="02040503050406030204" pitchFamily="18" charset="0"/>
                        </a:rPr>
                        <m:t>=1.4,</m:t>
                      </m:r>
                      <m:r>
                        <a:rPr lang="zh-CN" altLang="en-US" sz="2400" i="1" smtClean="0">
                          <a:solidFill>
                            <a:srgbClr val="000000"/>
                          </a:solidFill>
                          <a:latin typeface="Cambria Math" panose="02040503050406030204" pitchFamily="18" charset="0"/>
                        </a:rPr>
                        <m:t>𝑀</m:t>
                      </m:r>
                      <m:r>
                        <a:rPr lang="zh-CN" altLang="en-US" sz="2400" i="1" smtClean="0">
                          <a:solidFill>
                            <a:srgbClr val="000000"/>
                          </a:solidFill>
                          <a:latin typeface="Cambria Math" panose="02040503050406030204" pitchFamily="18" charset="0"/>
                        </a:rPr>
                        <m:t>≈29</m:t>
                      </m:r>
                      <m:r>
                        <a:rPr lang="en-US" altLang="zh-CN" sz="2400" b="1"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𝑔</m:t>
                      </m:r>
                      <m:r>
                        <a:rPr lang="en-US" altLang="zh-CN" sz="2400" i="1" smtClean="0">
                          <a:solidFill>
                            <a:srgbClr val="000000"/>
                          </a:solidFill>
                          <a:latin typeface="Cambria Math" panose="02040503050406030204" pitchFamily="18" charset="0"/>
                        </a:rPr>
                        <m:t>/</m:t>
                      </m:r>
                      <m:r>
                        <m:rPr>
                          <m:sty m:val="p"/>
                        </m:rPr>
                        <a:rPr lang="en-US" altLang="zh-CN" sz="2400" i="1">
                          <a:solidFill>
                            <a:srgbClr val="000000"/>
                          </a:solidFill>
                          <a:latin typeface="Cambria Math" panose="02040503050406030204" pitchFamily="18" charset="0"/>
                        </a:rPr>
                        <m:t>mol</m:t>
                      </m:r>
                      <m:r>
                        <a:rPr lang="zh-CN" altLang="en-US" sz="2400" i="1">
                          <a:solidFill>
                            <a:srgbClr val="000000"/>
                          </a:solidFill>
                          <a:latin typeface="Cambria Math" panose="02040503050406030204" pitchFamily="18" charset="0"/>
                        </a:rPr>
                        <m:t>，则：</m:t>
                      </m:r>
                      <m:f>
                        <m:fPr>
                          <m:ctrlPr>
                            <a:rPr lang="zh-CN" altLang="en-US" sz="2400" i="1">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𝑑𝑇</m:t>
                          </m:r>
                        </m:num>
                        <m:den>
                          <m:r>
                            <a:rPr lang="zh-CN" altLang="en-US" sz="2400" i="1">
                              <a:solidFill>
                                <a:srgbClr val="000000"/>
                              </a:solidFill>
                              <a:latin typeface="Cambria Math" panose="02040503050406030204" pitchFamily="18" charset="0"/>
                            </a:rPr>
                            <m:t>𝑑𝑧</m:t>
                          </m:r>
                        </m:den>
                      </m:f>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9.8</m:t>
                      </m:r>
                      <m:r>
                        <a:rPr lang="en-US" altLang="zh-CN" sz="2400" i="1">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𝐾</m:t>
                      </m:r>
                      <m:r>
                        <a:rPr lang="en-US" altLang="zh-CN" sz="2400" i="1">
                          <a:solidFill>
                            <a:srgbClr val="000000"/>
                          </a:solidFill>
                          <a:latin typeface="Cambria Math" panose="02040503050406030204" pitchFamily="18" charset="0"/>
                        </a:rPr>
                        <m:t>/</m:t>
                      </m:r>
                      <m:r>
                        <a:rPr lang="en-US" altLang="zh-CN" sz="2400" b="0" i="1">
                          <a:solidFill>
                            <a:srgbClr val="000000"/>
                          </a:solidFill>
                          <a:latin typeface="Cambria Math" panose="02040503050406030204" pitchFamily="18" charset="0"/>
                        </a:rPr>
                        <m:t>𝑘</m:t>
                      </m:r>
                      <m:r>
                        <m:rPr>
                          <m:sty m:val="p"/>
                        </m:rPr>
                        <a:rPr lang="en-US" altLang="zh-CN" sz="2400" i="1">
                          <a:solidFill>
                            <a:srgbClr val="000000"/>
                          </a:solidFill>
                          <a:latin typeface="Cambria Math" panose="02040503050406030204" pitchFamily="18" charset="0"/>
                        </a:rPr>
                        <m:t>m</m:t>
                      </m:r>
                      <m:r>
                        <a:rPr lang="zh-CN" altLang="en-US" sz="2400" i="1">
                          <a:solidFill>
                            <a:srgbClr val="000000"/>
                          </a:solidFill>
                          <a:latin typeface="Cambria Math" panose="02040503050406030204" pitchFamily="18" charset="0"/>
                        </a:rPr>
                        <m:t>≈−10</m:t>
                      </m:r>
                      <m:r>
                        <a:rPr lang="en-US" altLang="zh-CN" sz="2400" b="1"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𝐾</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𝑘𝑚</m:t>
                      </m:r>
                    </m:oMath>
                  </m:oMathPara>
                </a14:m>
                <a:endParaRPr lang="zh-CN" altLang="en-US" sz="2400" dirty="0"/>
              </a:p>
            </p:txBody>
          </p:sp>
        </mc:Choice>
        <mc:Fallback>
          <p:sp>
            <p:nvSpPr>
              <p:cNvPr id="7172" name="对象 -2147482612">
                <a:extLst>
                  <a:ext uri="{FF2B5EF4-FFF2-40B4-BE49-F238E27FC236}">
                    <a16:creationId xmlns:a16="http://schemas.microsoft.com/office/drawing/2014/main" id="{DC4FB336-0562-46B7-8113-B131569B72D8}"/>
                  </a:ext>
                </a:extLst>
              </p:cNvPr>
              <p:cNvSpPr txBox="1">
                <a:spLocks noRot="1" noChangeAspect="1" noMove="1" noResize="1" noEditPoints="1" noAdjustHandles="1" noChangeArrowheads="1" noChangeShapeType="1" noTextEdit="1"/>
              </p:cNvSpPr>
              <p:nvPr/>
            </p:nvSpPr>
            <p:spPr bwMode="auto">
              <a:xfrm>
                <a:off x="901700" y="3716338"/>
                <a:ext cx="7702748" cy="936798"/>
              </a:xfrm>
              <a:prstGeom prst="rect">
                <a:avLst/>
              </a:prstGeom>
              <a:blipFill>
                <a:blip r:embed="rId5"/>
                <a:stretch>
                  <a:fillRect/>
                </a:stretch>
              </a:blipFill>
              <a:ln>
                <a:noFill/>
              </a:ln>
            </p:spPr>
            <p:txBody>
              <a:bodyPr/>
              <a:lstStyle/>
              <a:p>
                <a:r>
                  <a:rPr lang="zh-CN" altLang="en-US">
                    <a:noFill/>
                  </a:rPr>
                  <a:t> </a:t>
                </a:r>
              </a:p>
            </p:txBody>
          </p:sp>
        </mc:Fallback>
      </mc:AlternateContent>
      <p:sp>
        <p:nvSpPr>
          <p:cNvPr id="7173" name="文本框 6">
            <a:extLst>
              <a:ext uri="{FF2B5EF4-FFF2-40B4-BE49-F238E27FC236}">
                <a16:creationId xmlns:a16="http://schemas.microsoft.com/office/drawing/2014/main" id="{909FA216-8071-49CF-9DBF-3E1B9EFC43A7}"/>
              </a:ext>
            </a:extLst>
          </p:cNvPr>
          <p:cNvSpPr txBox="1">
            <a:spLocks noChangeArrowheads="1"/>
          </p:cNvSpPr>
          <p:nvPr/>
        </p:nvSpPr>
        <p:spPr bwMode="auto">
          <a:xfrm>
            <a:off x="635000" y="4768825"/>
            <a:ext cx="787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表示当不饱和气团上升时，每上升</a:t>
            </a:r>
            <a:r>
              <a:rPr lang="zh-CN" altLang="en-US" sz="2400" dirty="0">
                <a:latin typeface="Times New Roman" panose="02020603050405020304" pitchFamily="18" charset="0"/>
                <a:cs typeface="Times New Roman" panose="02020603050405020304" pitchFamily="18" charset="0"/>
              </a:rPr>
              <a:t>1</a:t>
            </a:r>
            <a:r>
              <a:rPr lang="zh-CN" altLang="en-US" sz="2400" b="0" dirty="0">
                <a:latin typeface="Times New Roman" panose="02020603050405020304" pitchFamily="18" charset="0"/>
                <a:cs typeface="Times New Roman" panose="02020603050405020304" pitchFamily="18" charset="0"/>
              </a:rPr>
              <a:t>千米</a:t>
            </a:r>
            <a:r>
              <a:rPr lang="zh-CN" altLang="en-US" sz="2400" dirty="0"/>
              <a:t>温度约下降</a:t>
            </a:r>
            <a:r>
              <a:rPr lang="zh-CN" altLang="en-US" sz="2400" dirty="0">
                <a:latin typeface="Times New Roman" panose="02020603050405020304" pitchFamily="18" charset="0"/>
                <a:cs typeface="Times New Roman" panose="02020603050405020304" pitchFamily="18" charset="0"/>
              </a:rPr>
              <a:t>10 K</a:t>
            </a:r>
            <a:r>
              <a:rPr lang="zh-CN" altLang="en-US" sz="2400" dirty="0"/>
              <a:t>。</a:t>
            </a:r>
          </a:p>
        </p:txBody>
      </p:sp>
      <p:sp>
        <p:nvSpPr>
          <p:cNvPr id="7174" name="文本框 14">
            <a:extLst>
              <a:ext uri="{FF2B5EF4-FFF2-40B4-BE49-F238E27FC236}">
                <a16:creationId xmlns:a16="http://schemas.microsoft.com/office/drawing/2014/main" id="{F14C9952-4C31-4512-95C3-D242ABD3929B}"/>
              </a:ext>
            </a:extLst>
          </p:cNvPr>
          <p:cNvSpPr txBox="1">
            <a:spLocks noChangeArrowheads="1"/>
          </p:cNvSpPr>
          <p:nvPr/>
        </p:nvSpPr>
        <p:spPr bwMode="auto">
          <a:xfrm>
            <a:off x="364618" y="499056"/>
            <a:ext cx="3888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r>
              <a:rPr lang="zh-CN" altLang="en-US" sz="2400" dirty="0"/>
              <a:t>大气垂直温度梯度公式：</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文本框 2">
            <a:extLst>
              <a:ext uri="{FF2B5EF4-FFF2-40B4-BE49-F238E27FC236}">
                <a16:creationId xmlns:a16="http://schemas.microsoft.com/office/drawing/2014/main" id="{25E3F35F-DB2B-4AA3-B443-A4277981479A}"/>
              </a:ext>
            </a:extLst>
          </p:cNvPr>
          <p:cNvSpPr txBox="1">
            <a:spLocks noChangeArrowheads="1"/>
          </p:cNvSpPr>
          <p:nvPr/>
        </p:nvSpPr>
        <p:spPr bwMode="auto">
          <a:xfrm>
            <a:off x="623888" y="682625"/>
            <a:ext cx="23503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dirty="0"/>
              <a:t>饱和绝热递减率</a:t>
            </a:r>
          </a:p>
        </p:txBody>
      </p:sp>
      <p:sp>
        <p:nvSpPr>
          <p:cNvPr id="8194" name="文本框 3">
            <a:extLst>
              <a:ext uri="{FF2B5EF4-FFF2-40B4-BE49-F238E27FC236}">
                <a16:creationId xmlns:a16="http://schemas.microsoft.com/office/drawing/2014/main" id="{F06B259E-2DB1-4F61-8A27-64C4608D5F3A}"/>
              </a:ext>
            </a:extLst>
          </p:cNvPr>
          <p:cNvSpPr txBox="1">
            <a:spLocks noChangeArrowheads="1"/>
          </p:cNvSpPr>
          <p:nvPr/>
        </p:nvSpPr>
        <p:spPr bwMode="auto">
          <a:xfrm>
            <a:off x="746125" y="1741488"/>
            <a:ext cx="741997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a:t>对于含有饱和水蒸气的大气，绝热递减率会有不同。计算得：</a:t>
            </a:r>
          </a:p>
        </p:txBody>
      </p:sp>
      <p:sp>
        <p:nvSpPr>
          <p:cNvPr id="8195" name="文本框 5">
            <a:extLst>
              <a:ext uri="{FF2B5EF4-FFF2-40B4-BE49-F238E27FC236}">
                <a16:creationId xmlns:a16="http://schemas.microsoft.com/office/drawing/2014/main" id="{6D1B9966-DCB7-424B-AB0F-2AECF18E82C5}"/>
              </a:ext>
            </a:extLst>
          </p:cNvPr>
          <p:cNvSpPr txBox="1">
            <a:spLocks noChangeArrowheads="1"/>
          </p:cNvSpPr>
          <p:nvPr/>
        </p:nvSpPr>
        <p:spPr bwMode="auto">
          <a:xfrm>
            <a:off x="746125" y="4078288"/>
            <a:ext cx="77597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对潮湿空气来说，气团每上升1千米，温度降低约6.5 K</a:t>
            </a:r>
          </a:p>
        </p:txBody>
      </p:sp>
      <mc:AlternateContent xmlns:mc="http://schemas.openxmlformats.org/markup-compatibility/2006">
        <mc:Choice xmlns:a14="http://schemas.microsoft.com/office/drawing/2010/main" Requires="a14">
          <p:sp>
            <p:nvSpPr>
              <p:cNvPr id="8196" name="对象 -2147482610">
                <a:extLst>
                  <a:ext uri="{FF2B5EF4-FFF2-40B4-BE49-F238E27FC236}">
                    <a16:creationId xmlns:a16="http://schemas.microsoft.com/office/drawing/2014/main" id="{5669B8BE-9735-400B-8CFB-A81F3FE04D7F}"/>
                  </a:ext>
                </a:extLst>
              </p:cNvPr>
              <p:cNvSpPr txBox="1"/>
              <p:nvPr/>
            </p:nvSpPr>
            <p:spPr bwMode="auto">
              <a:xfrm>
                <a:off x="2355850" y="2681288"/>
                <a:ext cx="4304382" cy="891728"/>
              </a:xfrm>
              <a:prstGeom prst="rect">
                <a:avLst/>
              </a:prstGeom>
              <a:noFill/>
              <a:ln>
                <a:noFill/>
              </a:ln>
            </p:spPr>
            <p:txBody>
              <a:bodyPr>
                <a:noAutofit/>
              </a:bodyPr>
              <a:lstStyle/>
              <a:p>
                <a:pPr/>
                <a14:m>
                  <m:oMathPara xmlns:m="http://schemas.openxmlformats.org/officeDocument/2006/math">
                    <m:oMathParaPr>
                      <m:jc m:val="left"/>
                    </m:oMathParaPr>
                    <m:oMath xmlns:m="http://schemas.openxmlformats.org/officeDocument/2006/math">
                      <m:f>
                        <m:fPr>
                          <m:ctrlPr>
                            <a:rPr lang="zh-CN" altLang="en-US" sz="2400" i="1" smtClean="0">
                              <a:solidFill>
                                <a:srgbClr val="000000"/>
                              </a:solidFill>
                              <a:latin typeface="Cambria Math" panose="02040503050406030204" pitchFamily="18" charset="0"/>
                            </a:rPr>
                          </m:ctrlPr>
                        </m:fPr>
                        <m:num>
                          <m:r>
                            <a:rPr lang="zh-CN" altLang="en-US" sz="2400" i="1">
                              <a:solidFill>
                                <a:srgbClr val="000000"/>
                              </a:solidFill>
                              <a:latin typeface="Cambria Math" panose="02040503050406030204" pitchFamily="18" charset="0"/>
                            </a:rPr>
                            <m:t>𝑑𝑇</m:t>
                          </m:r>
                        </m:num>
                        <m:den>
                          <m:r>
                            <a:rPr lang="zh-CN" altLang="en-US" sz="2400" i="1">
                              <a:solidFill>
                                <a:srgbClr val="000000"/>
                              </a:solidFill>
                              <a:latin typeface="Cambria Math" panose="02040503050406030204" pitchFamily="18" charset="0"/>
                            </a:rPr>
                            <m:t>𝑑𝑧</m:t>
                          </m:r>
                        </m:den>
                      </m:f>
                      <m:r>
                        <a:rPr lang="zh-CN" altLang="en-US" sz="2400" i="1">
                          <a:solidFill>
                            <a:srgbClr val="000000"/>
                          </a:solidFill>
                          <a:latin typeface="Cambria Math" panose="02040503050406030204" pitchFamily="18" charset="0"/>
                        </a:rPr>
                        <m:t>=≈−6.5</m:t>
                      </m:r>
                      <m:r>
                        <a:rPr lang="en-US" altLang="zh-CN" sz="2400" b="1"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𝐾</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𝑘𝑚</m:t>
                      </m:r>
                    </m:oMath>
                  </m:oMathPara>
                </a14:m>
                <a:endParaRPr lang="zh-CN" altLang="en-US" sz="2400" dirty="0"/>
              </a:p>
            </p:txBody>
          </p:sp>
        </mc:Choice>
        <mc:Fallback>
          <p:sp>
            <p:nvSpPr>
              <p:cNvPr id="8196" name="对象 -2147482610">
                <a:extLst>
                  <a:ext uri="{FF2B5EF4-FFF2-40B4-BE49-F238E27FC236}">
                    <a16:creationId xmlns:a16="http://schemas.microsoft.com/office/drawing/2014/main" id="{5669B8BE-9735-400B-8CFB-A81F3FE04D7F}"/>
                  </a:ext>
                </a:extLst>
              </p:cNvPr>
              <p:cNvSpPr txBox="1">
                <a:spLocks noRot="1" noChangeAspect="1" noMove="1" noResize="1" noEditPoints="1" noAdjustHandles="1" noChangeArrowheads="1" noChangeShapeType="1" noTextEdit="1"/>
              </p:cNvSpPr>
              <p:nvPr/>
            </p:nvSpPr>
            <p:spPr bwMode="auto">
              <a:xfrm>
                <a:off x="2355850" y="2681288"/>
                <a:ext cx="4304382" cy="891728"/>
              </a:xfrm>
              <a:prstGeom prst="rect">
                <a:avLst/>
              </a:prstGeom>
              <a:blipFill>
                <a:blip r:embed="rId2"/>
                <a:stretch>
                  <a:fillRect/>
                </a:stretch>
              </a:blipFill>
              <a:ln>
                <a:noFill/>
              </a:ln>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5" descr="1056dedbb10d406210df9bd2">
            <a:extLst>
              <a:ext uri="{FF2B5EF4-FFF2-40B4-BE49-F238E27FC236}">
                <a16:creationId xmlns:a16="http://schemas.microsoft.com/office/drawing/2014/main" id="{DAF64419-0265-4C8C-9CCE-5281A83DD712}"/>
              </a:ext>
            </a:extLst>
          </p:cNvPr>
          <p:cNvPicPr>
            <a:picLocks noChangeAspect="1" noChangeArrowheads="1"/>
          </p:cNvPicPr>
          <p:nvPr/>
        </p:nvPicPr>
        <p:blipFill>
          <a:blip r:embed="rId2">
            <a:clrChange>
              <a:clrFrom>
                <a:srgbClr val="FCFCFC"/>
              </a:clrFrom>
              <a:clrTo>
                <a:srgbClr val="FCFCFC">
                  <a:alpha val="0"/>
                </a:srgbClr>
              </a:clrTo>
            </a:clrChange>
            <a:extLst>
              <a:ext uri="{28A0092B-C50C-407E-A947-70E740481C1C}">
                <a14:useLocalDpi xmlns:a14="http://schemas.microsoft.com/office/drawing/2010/main" val="0"/>
              </a:ext>
            </a:extLst>
          </a:blip>
          <a:srcRect/>
          <a:stretch>
            <a:fillRect/>
          </a:stretch>
        </p:blipFill>
        <p:spPr bwMode="auto">
          <a:xfrm>
            <a:off x="357188" y="2886075"/>
            <a:ext cx="4824412"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6">
            <a:extLst>
              <a:ext uri="{FF2B5EF4-FFF2-40B4-BE49-F238E27FC236}">
                <a16:creationId xmlns:a16="http://schemas.microsoft.com/office/drawing/2014/main" id="{3399C584-5EBD-4800-BA6D-FAFED7A86D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0" y="2886075"/>
            <a:ext cx="3135313" cy="31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19" name="文本框 7">
            <a:extLst>
              <a:ext uri="{FF2B5EF4-FFF2-40B4-BE49-F238E27FC236}">
                <a16:creationId xmlns:a16="http://schemas.microsoft.com/office/drawing/2014/main" id="{DC0E3C06-A250-4F69-AE1F-DC887D6292E8}"/>
              </a:ext>
            </a:extLst>
          </p:cNvPr>
          <p:cNvSpPr txBox="1">
            <a:spLocks noChangeArrowheads="1"/>
          </p:cNvSpPr>
          <p:nvPr/>
        </p:nvSpPr>
        <p:spPr bwMode="auto">
          <a:xfrm>
            <a:off x="357188" y="512763"/>
            <a:ext cx="8628062"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400" dirty="0"/>
              <a:t>如图。潮湿空气被迫沿着山坡向上爬升并翻越高山。这边（迎风坡）是富含水蒸气的空气，湿气团在上升过程温度不断下降。水蒸气不断凝结。当气团达到一定高度，气团会在迎风坡上形成降雨。这段区域温度随高度大致以6.5 K/</a:t>
            </a:r>
            <a:r>
              <a:rPr lang="zh-CN" altLang="en-US" sz="2400" i="1" dirty="0"/>
              <a:t>k</a:t>
            </a:r>
            <a:r>
              <a:rPr lang="zh-CN" altLang="en-US" sz="2400" dirty="0"/>
              <a:t>m变化。而气团越过山顶后会变得很干燥。干燥气团在沿背风坡下沉时，温度随高度以10 K</a:t>
            </a:r>
            <a:r>
              <a:rPr lang="zh-CN" altLang="en-US" sz="2400" i="1" dirty="0"/>
              <a:t>/k</a:t>
            </a:r>
            <a:r>
              <a:rPr lang="zh-CN" altLang="en-US" sz="2400" dirty="0"/>
              <a:t>m变化，会形成干热风，也叫焚风。</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 fill="hold"/>
                                        <p:tgtEl>
                                          <p:spTgt spid="5"/>
                                        </p:tgtEl>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1" fill="hold"/>
                                        <p:tgtEl>
                                          <p:spTgt spid="6"/>
                                        </p:tgtEl>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大学物理模版-定稿1">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大学物理模版-定稿1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大学物理模版-定稿1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大学物理模版-定稿1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大学物理模版-定稿1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大学物理模版-定稿1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大学物理模版-定稿1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大学物理模版-定稿1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大学物理模版-定稿1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大学物理模版-定稿1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大学物理模版-定稿1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大学物理模版-定稿1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大学物理模版-定稿1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Cambria-Calibri">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atMod val="350000"/>
                <a:shade val="99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51</TotalTime>
  <Pages>0</Pages>
  <Words>362</Words>
  <Characters>0</Characters>
  <Application>Microsoft Office PowerPoint</Application>
  <DocSecurity>0</DocSecurity>
  <PresentationFormat>全屏显示(4:3)</PresentationFormat>
  <Lines>0</Lines>
  <Paragraphs>21</Paragraphs>
  <Slides>6</Slides>
  <Notes>0</Notes>
  <HiddenSlides>0</HiddenSlides>
  <MMClips>0</MMClips>
  <ScaleCrop>false</ScaleCrop>
  <HeadingPairs>
    <vt:vector size="8" baseType="variant">
      <vt:variant>
        <vt:lpstr>已用的字体</vt:lpstr>
      </vt:variant>
      <vt:variant>
        <vt:i4>50</vt:i4>
      </vt:variant>
      <vt:variant>
        <vt:lpstr>主题</vt:lpstr>
      </vt:variant>
      <vt:variant>
        <vt:i4>1</vt:i4>
      </vt:variant>
      <vt:variant>
        <vt:lpstr>嵌入 OLE 服务器</vt:lpstr>
      </vt:variant>
      <vt:variant>
        <vt:i4>1</vt:i4>
      </vt:variant>
      <vt:variant>
        <vt:lpstr>幻灯片标题</vt:lpstr>
      </vt:variant>
      <vt:variant>
        <vt:i4>6</vt:i4>
      </vt:variant>
    </vt:vector>
  </HeadingPairs>
  <TitlesOfParts>
    <vt:vector size="58" baseType="lpstr">
      <vt:lpstr>Arial</vt:lpstr>
      <vt:lpstr>宋体</vt:lpstr>
      <vt:lpstr>Wingdings</vt:lpstr>
      <vt:lpstr>楷体_GB2312</vt:lpstr>
      <vt:lpstr>新宋体</vt:lpstr>
      <vt:lpstr>黑体</vt:lpstr>
      <vt:lpstr>Times New Roman</vt:lpstr>
      <vt:lpstr>Symbol</vt:lpstr>
      <vt:lpstr>Tahoma</vt:lpstr>
      <vt:lpstr>微软雅黑</vt:lpstr>
      <vt:lpstr>Arial Unicode MS</vt:lpstr>
      <vt:lpstr>华文中宋</vt:lpstr>
      <vt:lpstr>Rockwell Extra Bold</vt:lpstr>
      <vt:lpstr>Rod</vt:lpstr>
      <vt:lpstr>Niagara Engraved</vt:lpstr>
      <vt:lpstr>Nirmala UI</vt:lpstr>
      <vt:lpstr>Nirmala UI Semilight</vt:lpstr>
      <vt:lpstr>Nyala</vt:lpstr>
      <vt:lpstr>OCR A Extended</vt:lpstr>
      <vt:lpstr>Niagara Solid</vt:lpstr>
      <vt:lpstr>Palatino Linotype</vt:lpstr>
      <vt:lpstr>MV Boli</vt:lpstr>
      <vt:lpstr>Microsoft Yi Baiti</vt:lpstr>
      <vt:lpstr>Microsoft Uighur</vt:lpstr>
      <vt:lpstr>Microsoft Tai Le</vt:lpstr>
      <vt:lpstr>Microsoft Sans Serif</vt:lpstr>
      <vt:lpstr>仿宋</vt:lpstr>
      <vt:lpstr>华文隶书</vt:lpstr>
      <vt:lpstr>Gungsuh</vt:lpstr>
      <vt:lpstr>Meiryo</vt:lpstr>
      <vt:lpstr>Malgun Gothic</vt:lpstr>
      <vt:lpstr>华文仿宋</vt:lpstr>
      <vt:lpstr>华文彩云</vt:lpstr>
      <vt:lpstr>华文新魏</vt:lpstr>
      <vt:lpstr>华文楷体</vt:lpstr>
      <vt:lpstr>华文宋体</vt:lpstr>
      <vt:lpstr>华文细黑</vt:lpstr>
      <vt:lpstr>华文行楷</vt:lpstr>
      <vt:lpstr>微软雅黑 Light</vt:lpstr>
      <vt:lpstr>Segoe UI</vt:lpstr>
      <vt:lpstr>Calibri</vt:lpstr>
      <vt:lpstr>幼圆</vt:lpstr>
      <vt:lpstr>Bookman Old Style</vt:lpstr>
      <vt:lpstr>Monotype Corsiva</vt:lpstr>
      <vt:lpstr>楷体_GB2312</vt:lpstr>
      <vt:lpstr>仿宋_GB2312</vt:lpstr>
      <vt:lpstr>MT Extra</vt:lpstr>
      <vt:lpstr>隶书</vt:lpstr>
      <vt:lpstr>Symbol</vt:lpstr>
      <vt:lpstr>Bookman Old Style</vt:lpstr>
      <vt:lpstr>大学物理模版-定稿1</vt:lpstr>
      <vt:lpstr>Equation.KSEE3</vt:lpstr>
      <vt:lpstr>绝热过程的应用：大气的垂直温度梯度</vt:lpstr>
      <vt:lpstr>PowerPoint 演示文稿</vt:lpstr>
      <vt:lpstr>PowerPoint 演示文稿</vt:lpstr>
      <vt:lpstr>PowerPoint 演示文稿</vt:lpstr>
      <vt:lpstr>PowerPoint 演示文稿</vt:lpstr>
      <vt:lpstr>PowerPoint 演示文稿</vt:lpstr>
    </vt:vector>
  </TitlesOfParts>
  <Manager/>
  <Company>lanzhou university</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1-0目录</dc:title>
  <dc:subject/>
  <dc:creator>DeZheng yang</dc:creator>
  <cp:keywords/>
  <dc:description/>
  <cp:lastModifiedBy>yang DeZheng</cp:lastModifiedBy>
  <cp:revision>220</cp:revision>
  <dcterms:created xsi:type="dcterms:W3CDTF">2005-09-20T14:24:34Z</dcterms:created>
  <dcterms:modified xsi:type="dcterms:W3CDTF">2019-08-28T10:33:23Z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2052-11.1.0.8894</vt:lpwstr>
  </property>
</Properties>
</file>