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6" r:id="rId3"/>
    <p:sldId id="257" r:id="rId4"/>
    <p:sldId id="275" r:id="rId5"/>
    <p:sldId id="259" r:id="rId6"/>
    <p:sldId id="276" r:id="rId7"/>
    <p:sldId id="279" r:id="rId8"/>
    <p:sldId id="277" r:id="rId9"/>
    <p:sldId id="262" r:id="rId10"/>
    <p:sldId id="263" r:id="rId11"/>
    <p:sldId id="278" r:id="rId12"/>
    <p:sldId id="267" r:id="rId13"/>
    <p:sldId id="268" r:id="rId14"/>
    <p:sldId id="269" r:id="rId15"/>
    <p:sldId id="280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20849-8201-405D-A98B-09DB6910635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E5D40A-B9B4-477F-AE20-A65851FD3CE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F1601-7C6C-40D7-97BF-CD5CC74FEE77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FB05-ABA0-4979-AFC0-59817E7EF4D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5FE8BA-69E1-478F-AFA4-7FF49A6AD60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>
              <a:solidFill>
                <a:srgbClr val="000000"/>
              </a:solidFill>
              <a:latin typeface="Garamond" pitchFamily="18" charset="0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" name="Oval 14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3" name="Oval 15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4" name="Oval 16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6" name="Oval 18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7" name="Oval 19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8" name="Oval 20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9" name="Oval 21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0" name="Oval 22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1" name="Oval 23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2" name="Oval 24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3" name="Oval 25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4" name="Oval 26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5" name="Oval 27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6" name="Oval 28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7" name="Oval 29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8" name="Oval 30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29" name="Oval 31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0" name="Oval 32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1" name="Oval 33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2" name="Oval 34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3" name="Oval 35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" name="Oval 37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6" name="Oval 38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</p:grpSp>
      <p:sp>
        <p:nvSpPr>
          <p:cNvPr id="37" name="Line 39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226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290E93-A101-441C-ABBC-4B5C893D2F4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5B586-CC67-4C84-AE45-CC5497623D6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E94938-28FA-4AAF-8491-BB624F4BF31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BE75A-6D2F-4017-AFE0-5493F24C7F0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B1E17-E509-4171-91BA-1B4B7E58020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CD78CE-B734-4055-9F9E-AB7B6E83A47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E40267-6B90-475F-8BE3-059F49418BC4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855D64-AB9B-4826-BE96-D2D628598A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8A6903-ED2D-492C-AE1F-D0AFE2640C19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45659-EF63-4CDF-AE32-6166C66F26E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DC842-DF1B-4661-A698-D7975062B807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9CA3DB-01F4-40A2-B8EB-52F7AF44F91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C66C-3ABE-4A6D-89EF-3C83E190CDA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ED7E3-C813-458E-866C-28352329633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F94802-E750-4727-9B5F-3D5CF1BFAF15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B1B6CF-7903-4D04-A9A3-E0712AE231C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1A7A22-849A-4D82-B456-145A8234FBEB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54608-D7DC-46C2-BB00-FE23FE2A801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D473D-0952-4B0A-BA8B-CDB6E5A0BD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B24D1A7-AC95-4AC3-A479-3FDC5899D04C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360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3600">
              <a:solidFill>
                <a:srgbClr val="000000"/>
              </a:solidFill>
              <a:latin typeface="Garamond" pitchFamily="18" charset="0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5123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1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3B9137F-3F45-473E-824E-A3E7C067307B}" type="slidenum">
              <a:rPr lang="en-US" altLang="zh-CN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351240" name="Oval 8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1" name="Oval 9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2" name="Oval 10"/>
            <p:cNvSpPr>
              <a:spLocks noChangeArrowheads="1"/>
            </p:cNvSpPr>
            <p:nvPr/>
          </p:nvSpPr>
          <p:spPr bwMode="auto">
            <a:xfrm>
              <a:off x="5360" y="960"/>
              <a:ext cx="77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3" name="Oval 11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4" name="Oval 12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5" name="Oval 13"/>
            <p:cNvSpPr>
              <a:spLocks noChangeArrowheads="1"/>
            </p:cNvSpPr>
            <p:nvPr/>
          </p:nvSpPr>
          <p:spPr bwMode="auto">
            <a:xfrm>
              <a:off x="5360" y="1072"/>
              <a:ext cx="77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6" name="Oval 14"/>
            <p:cNvSpPr>
              <a:spLocks noChangeArrowheads="1"/>
            </p:cNvSpPr>
            <p:nvPr/>
          </p:nvSpPr>
          <p:spPr bwMode="auto">
            <a:xfrm>
              <a:off x="5472" y="1072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7" name="Oval 15"/>
            <p:cNvSpPr>
              <a:spLocks noChangeArrowheads="1"/>
            </p:cNvSpPr>
            <p:nvPr/>
          </p:nvSpPr>
          <p:spPr bwMode="auto">
            <a:xfrm>
              <a:off x="5136" y="1184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8" name="Oval 16"/>
            <p:cNvSpPr>
              <a:spLocks noChangeArrowheads="1"/>
            </p:cNvSpPr>
            <p:nvPr/>
          </p:nvSpPr>
          <p:spPr bwMode="auto">
            <a:xfrm>
              <a:off x="5248" y="1184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49" name="Oval 17"/>
            <p:cNvSpPr>
              <a:spLocks noChangeArrowheads="1"/>
            </p:cNvSpPr>
            <p:nvPr/>
          </p:nvSpPr>
          <p:spPr bwMode="auto">
            <a:xfrm>
              <a:off x="5360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0" name="Oval 18"/>
            <p:cNvSpPr>
              <a:spLocks noChangeArrowheads="1"/>
            </p:cNvSpPr>
            <p:nvPr/>
          </p:nvSpPr>
          <p:spPr bwMode="auto">
            <a:xfrm>
              <a:off x="5472" y="1184"/>
              <a:ext cx="77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1" name="Oval 19"/>
            <p:cNvSpPr>
              <a:spLocks noChangeArrowheads="1"/>
            </p:cNvSpPr>
            <p:nvPr/>
          </p:nvSpPr>
          <p:spPr bwMode="auto">
            <a:xfrm>
              <a:off x="5584" y="1184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2" name="Oval 20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3" name="Oval 21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4" name="Oval 22"/>
            <p:cNvSpPr>
              <a:spLocks noChangeArrowheads="1"/>
            </p:cNvSpPr>
            <p:nvPr/>
          </p:nvSpPr>
          <p:spPr bwMode="auto">
            <a:xfrm>
              <a:off x="5360" y="1296"/>
              <a:ext cx="77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5" name="Oval 23"/>
            <p:cNvSpPr>
              <a:spLocks noChangeArrowheads="1"/>
            </p:cNvSpPr>
            <p:nvPr/>
          </p:nvSpPr>
          <p:spPr bwMode="auto">
            <a:xfrm>
              <a:off x="5472" y="1296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6" name="Oval 24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7" name="Oval 25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8" name="Oval 26"/>
            <p:cNvSpPr>
              <a:spLocks noChangeArrowheads="1"/>
            </p:cNvSpPr>
            <p:nvPr/>
          </p:nvSpPr>
          <p:spPr bwMode="auto">
            <a:xfrm>
              <a:off x="5360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59" name="Oval 27"/>
            <p:cNvSpPr>
              <a:spLocks noChangeArrowheads="1"/>
            </p:cNvSpPr>
            <p:nvPr/>
          </p:nvSpPr>
          <p:spPr bwMode="auto">
            <a:xfrm>
              <a:off x="5472" y="1408"/>
              <a:ext cx="77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0" name="Oval 28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1" name="Oval 29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2" name="Oval 30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3" name="Oval 31"/>
            <p:cNvSpPr>
              <a:spLocks noChangeArrowheads="1"/>
            </p:cNvSpPr>
            <p:nvPr/>
          </p:nvSpPr>
          <p:spPr bwMode="auto">
            <a:xfrm>
              <a:off x="5360" y="1520"/>
              <a:ext cx="77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4" name="Oval 32"/>
            <p:cNvSpPr>
              <a:spLocks noChangeArrowheads="1"/>
            </p:cNvSpPr>
            <p:nvPr/>
          </p:nvSpPr>
          <p:spPr bwMode="auto">
            <a:xfrm>
              <a:off x="5472" y="1520"/>
              <a:ext cx="77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5" name="Oval 33"/>
            <p:cNvSpPr>
              <a:spLocks noChangeArrowheads="1"/>
            </p:cNvSpPr>
            <p:nvPr/>
          </p:nvSpPr>
          <p:spPr bwMode="auto">
            <a:xfrm>
              <a:off x="5136" y="1632"/>
              <a:ext cx="80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6" name="Oval 34"/>
            <p:cNvSpPr>
              <a:spLocks noChangeArrowheads="1"/>
            </p:cNvSpPr>
            <p:nvPr/>
          </p:nvSpPr>
          <p:spPr bwMode="auto">
            <a:xfrm>
              <a:off x="5248" y="1632"/>
              <a:ext cx="79" cy="7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7" name="Oval 35"/>
            <p:cNvSpPr>
              <a:spLocks noChangeArrowheads="1"/>
            </p:cNvSpPr>
            <p:nvPr/>
          </p:nvSpPr>
          <p:spPr bwMode="auto">
            <a:xfrm>
              <a:off x="5360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8" name="Oval 36"/>
            <p:cNvSpPr>
              <a:spLocks noChangeArrowheads="1"/>
            </p:cNvSpPr>
            <p:nvPr/>
          </p:nvSpPr>
          <p:spPr bwMode="auto">
            <a:xfrm>
              <a:off x="5472" y="1632"/>
              <a:ext cx="77" cy="7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69" name="Oval 37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351270" name="Oval 38"/>
            <p:cNvSpPr>
              <a:spLocks noChangeArrowheads="1"/>
            </p:cNvSpPr>
            <p:nvPr/>
          </p:nvSpPr>
          <p:spPr bwMode="auto">
            <a:xfrm>
              <a:off x="5472" y="1744"/>
              <a:ext cx="77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000000"/>
                </a:solidFill>
                <a:latin typeface="Garamond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4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0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2" y="2348880"/>
            <a:ext cx="6120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</a:t>
            </a:r>
            <a:r>
              <a:rPr lang="zh-CN" altLang="en-US" sz="6000" b="1" dirty="0" smtClean="0"/>
              <a:t>理想气体压强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51768" y="1196752"/>
            <a:ext cx="8051800" cy="1171575"/>
            <a:chOff x="112" y="3246"/>
            <a:chExt cx="5072" cy="738"/>
          </a:xfrm>
        </p:grpSpPr>
        <p:graphicFrame>
          <p:nvGraphicFramePr>
            <p:cNvPr id="4" name="Object 10"/>
            <p:cNvGraphicFramePr>
              <a:graphicFrameLocks noChangeAspect="1"/>
            </p:cNvGraphicFramePr>
            <p:nvPr/>
          </p:nvGraphicFramePr>
          <p:xfrm>
            <a:off x="2736" y="3246"/>
            <a:ext cx="2448" cy="738"/>
          </p:xfrm>
          <a:graphic>
            <a:graphicData uri="http://schemas.openxmlformats.org/presentationml/2006/ole">
              <p:oleObj spid="_x0000_s65538" name="Equation" r:id="rId3" imgW="2019240" imgH="609480" progId="Equation.3">
                <p:embed/>
              </p:oleObj>
            </a:graphicData>
          </a:graphic>
        </p:graphicFrame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112" y="3427"/>
              <a:ext cx="3168" cy="3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3200" b="1" dirty="0" smtClean="0">
                  <a:latin typeface="Arial" pitchFamily="34" charset="0"/>
                </a:rPr>
                <a:t>各方向运动概率均等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3568" y="2708920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上面的结果经过下面的推导过程</a:t>
            </a:r>
            <a:endParaRPr lang="zh-CN" altLang="en-US" sz="3200" b="1" dirty="0"/>
          </a:p>
        </p:txBody>
      </p:sp>
      <p:graphicFrame>
        <p:nvGraphicFramePr>
          <p:cNvPr id="65539" name="Object 3"/>
          <p:cNvGraphicFramePr>
            <a:graphicFrameLocks noChangeAspect="1"/>
          </p:cNvGraphicFramePr>
          <p:nvPr/>
        </p:nvGraphicFramePr>
        <p:xfrm>
          <a:off x="683568" y="3861048"/>
          <a:ext cx="7560840" cy="1820935"/>
        </p:xfrm>
        <a:graphic>
          <a:graphicData uri="http://schemas.openxmlformats.org/presentationml/2006/ole">
            <p:oleObj spid="_x0000_s65539" name="Equation" r:id="rId4" imgW="2425680" imgH="583920" progId="Equation.DSMT4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15A0381-A405-417F-9010-521C54E640F3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4" name="Rectangle 2"/>
          <p:cNvSpPr>
            <a:spLocks noChangeArrowheads="1"/>
          </p:cNvSpPr>
          <p:nvPr/>
        </p:nvSpPr>
        <p:spPr bwMode="auto">
          <a:xfrm>
            <a:off x="395536" y="764704"/>
            <a:ext cx="7969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latin typeface="Times New Roman" pitchFamily="18" charset="0"/>
              </a:rPr>
              <a:t>理想气体压强公式的推导</a:t>
            </a:r>
          </a:p>
        </p:txBody>
      </p:sp>
      <p:sp>
        <p:nvSpPr>
          <p:cNvPr id="353283" name="Rectangle 3"/>
          <p:cNvSpPr>
            <a:spLocks noChangeArrowheads="1"/>
          </p:cNvSpPr>
          <p:nvPr/>
        </p:nvSpPr>
        <p:spPr bwMode="auto">
          <a:xfrm>
            <a:off x="611188" y="1731963"/>
            <a:ext cx="24161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FF"/>
                </a:solidFill>
                <a:latin typeface="Times New Roman" pitchFamily="18" charset="0"/>
              </a:rPr>
              <a:t>前提：</a:t>
            </a:r>
          </a:p>
        </p:txBody>
      </p:sp>
      <p:sp>
        <p:nvSpPr>
          <p:cNvPr id="353284" name="Rectangle 4"/>
          <p:cNvSpPr>
            <a:spLocks noChangeArrowheads="1"/>
          </p:cNvSpPr>
          <p:nvPr/>
        </p:nvSpPr>
        <p:spPr bwMode="auto">
          <a:xfrm>
            <a:off x="1835150" y="1731963"/>
            <a:ext cx="21875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平衡态，</a:t>
            </a:r>
          </a:p>
        </p:txBody>
      </p:sp>
      <p:sp>
        <p:nvSpPr>
          <p:cNvPr id="353285" name="Rectangle 5"/>
          <p:cNvSpPr>
            <a:spLocks noChangeArrowheads="1"/>
          </p:cNvSpPr>
          <p:nvPr/>
        </p:nvSpPr>
        <p:spPr bwMode="auto">
          <a:xfrm>
            <a:off x="3276600" y="1731963"/>
            <a:ext cx="27400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忽略重力，</a:t>
            </a:r>
          </a:p>
        </p:txBody>
      </p:sp>
      <p:sp>
        <p:nvSpPr>
          <p:cNvPr id="353286" name="Rectangle 6"/>
          <p:cNvSpPr>
            <a:spLocks noChangeArrowheads="1"/>
          </p:cNvSpPr>
          <p:nvPr/>
        </p:nvSpPr>
        <p:spPr bwMode="auto">
          <a:xfrm>
            <a:off x="5219700" y="1731963"/>
            <a:ext cx="33496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分子看成质点</a:t>
            </a:r>
          </a:p>
        </p:txBody>
      </p:sp>
      <p:sp>
        <p:nvSpPr>
          <p:cNvPr id="353287" name="Rectangle 7"/>
          <p:cNvSpPr>
            <a:spLocks noChangeArrowheads="1"/>
          </p:cNvSpPr>
          <p:nvPr/>
        </p:nvSpPr>
        <p:spPr bwMode="auto">
          <a:xfrm>
            <a:off x="2022475" y="2454275"/>
            <a:ext cx="5597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（只考虑分子的平动）；</a:t>
            </a:r>
          </a:p>
        </p:txBody>
      </p:sp>
      <p:sp>
        <p:nvSpPr>
          <p:cNvPr id="353288" name="Rectangle 8"/>
          <p:cNvSpPr>
            <a:spLocks noChangeArrowheads="1"/>
          </p:cNvSpPr>
          <p:nvPr/>
        </p:nvSpPr>
        <p:spPr bwMode="auto">
          <a:xfrm>
            <a:off x="900113" y="3173413"/>
            <a:ext cx="6953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FF"/>
                </a:solidFill>
                <a:latin typeface="Times New Roman" pitchFamily="18" charset="0"/>
              </a:rPr>
              <a:t>设：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同种气体，分子质量为</a:t>
            </a: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zh-CN" altLang="en-US" sz="3200" b="1" i="1" smtClean="0">
                <a:solidFill>
                  <a:srgbClr val="000000"/>
                </a:solidFill>
                <a:latin typeface="Times New Roman" pitchFamily="18" charset="0"/>
              </a:rPr>
              <a:t>，</a:t>
            </a:r>
          </a:p>
        </p:txBody>
      </p:sp>
      <p:sp>
        <p:nvSpPr>
          <p:cNvPr id="353289" name="Rectangle 9"/>
          <p:cNvSpPr>
            <a:spLocks noChangeArrowheads="1"/>
          </p:cNvSpPr>
          <p:nvPr/>
        </p:nvSpPr>
        <p:spPr bwMode="auto">
          <a:xfrm>
            <a:off x="1979613" y="3965575"/>
            <a:ext cx="36004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</a:rPr>
              <a:t>N—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总分子数，</a:t>
            </a:r>
          </a:p>
        </p:txBody>
      </p:sp>
      <p:sp>
        <p:nvSpPr>
          <p:cNvPr id="353290" name="Rectangle 10"/>
          <p:cNvSpPr>
            <a:spLocks noChangeArrowheads="1"/>
          </p:cNvSpPr>
          <p:nvPr/>
        </p:nvSpPr>
        <p:spPr bwMode="auto">
          <a:xfrm>
            <a:off x="4781550" y="3948113"/>
            <a:ext cx="32956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</a:rPr>
              <a:t>V—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体积，</a:t>
            </a:r>
          </a:p>
        </p:txBody>
      </p:sp>
      <p:graphicFrame>
        <p:nvGraphicFramePr>
          <p:cNvPr id="353291" name="Object 11"/>
          <p:cNvGraphicFramePr>
            <a:graphicFrameLocks noChangeAspect="1"/>
          </p:cNvGraphicFramePr>
          <p:nvPr/>
        </p:nvGraphicFramePr>
        <p:xfrm>
          <a:off x="2019300" y="4576763"/>
          <a:ext cx="1143000" cy="1012825"/>
        </p:xfrm>
        <a:graphic>
          <a:graphicData uri="http://schemas.openxmlformats.org/presentationml/2006/ole">
            <p:oleObj spid="_x0000_s25602" name="Equation" r:id="rId3" imgW="457200" imgH="406080" progId="Equation.DSMT4">
              <p:embed/>
            </p:oleObj>
          </a:graphicData>
        </a:graphic>
      </p:graphicFrame>
      <p:sp>
        <p:nvSpPr>
          <p:cNvPr id="353292" name="Rectangle 12"/>
          <p:cNvSpPr>
            <a:spLocks noChangeArrowheads="1"/>
          </p:cNvSpPr>
          <p:nvPr/>
        </p:nvSpPr>
        <p:spPr bwMode="auto">
          <a:xfrm>
            <a:off x="3563938" y="4829175"/>
            <a:ext cx="584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—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分子数密度（足够大）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3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283" grpId="0" autoUpdateAnimBg="0"/>
      <p:bldP spid="353284" grpId="0" autoUpdateAnimBg="0"/>
      <p:bldP spid="353285" grpId="0" autoUpdateAnimBg="0"/>
      <p:bldP spid="353286" grpId="0" autoUpdateAnimBg="0"/>
      <p:bldP spid="353287" grpId="0" autoUpdateAnimBg="0"/>
      <p:bldP spid="353288" grpId="0" autoUpdateAnimBg="0"/>
      <p:bldP spid="353289" grpId="0" autoUpdateAnimBg="0"/>
      <p:bldP spid="353290" grpId="0" autoUpdateAnimBg="0"/>
      <p:bldP spid="35329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5E45130-3EE0-4BD4-96CE-800838264014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zh-CN">
              <a:solidFill>
                <a:srgbClr val="000000"/>
              </a:solidFill>
            </a:endParaRPr>
          </a:p>
        </p:txBody>
      </p:sp>
      <p:graphicFrame>
        <p:nvGraphicFramePr>
          <p:cNvPr id="364548" name="Object 4"/>
          <p:cNvGraphicFramePr>
            <a:graphicFrameLocks noChangeAspect="1"/>
          </p:cNvGraphicFramePr>
          <p:nvPr/>
        </p:nvGraphicFramePr>
        <p:xfrm>
          <a:off x="1441450" y="3140968"/>
          <a:ext cx="1371600" cy="1019175"/>
        </p:xfrm>
        <a:graphic>
          <a:graphicData uri="http://schemas.openxmlformats.org/presentationml/2006/ole">
            <p:oleObj spid="_x0000_s26626" name="Equation" r:id="rId3" imgW="545760" imgH="406080" progId="Equation.DSMT4">
              <p:embed/>
            </p:oleObj>
          </a:graphicData>
        </a:graphic>
      </p:graphicFrame>
      <p:graphicFrame>
        <p:nvGraphicFramePr>
          <p:cNvPr id="364549" name="Object 5"/>
          <p:cNvGraphicFramePr>
            <a:graphicFrameLocks noChangeAspect="1"/>
          </p:cNvGraphicFramePr>
          <p:nvPr/>
        </p:nvGraphicFramePr>
        <p:xfrm>
          <a:off x="3132138" y="3499743"/>
          <a:ext cx="4749800" cy="601662"/>
        </p:xfrm>
        <a:graphic>
          <a:graphicData uri="http://schemas.openxmlformats.org/presentationml/2006/ole">
            <p:oleObj spid="_x0000_s26627" name="Equation" r:id="rId4" imgW="1803240" imgH="228600" progId="Equation.DSMT4">
              <p:embed/>
            </p:oleObj>
          </a:graphicData>
        </a:graphic>
      </p:graphicFrame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1475656" y="4725144"/>
          <a:ext cx="3984625" cy="812800"/>
        </p:xfrm>
        <a:graphic>
          <a:graphicData uri="http://schemas.openxmlformats.org/presentationml/2006/ole">
            <p:oleObj spid="_x0000_s26628" name="Equation" r:id="rId5" imgW="1549080" imgH="317160" progId="Equation.DSMT4">
              <p:embed/>
            </p:oleObj>
          </a:graphicData>
        </a:graphic>
      </p:graphicFrame>
      <p:sp>
        <p:nvSpPr>
          <p:cNvPr id="364551" name="Text Box 7"/>
          <p:cNvSpPr txBox="1">
            <a:spLocks noChangeArrowheads="1"/>
          </p:cNvSpPr>
          <p:nvPr/>
        </p:nvSpPr>
        <p:spPr bwMode="auto">
          <a:xfrm>
            <a:off x="827088" y="723900"/>
            <a:ext cx="749935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一般情况下，分子具有各种可能速度。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可把分子分成若干组，每组内的分子具有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大小相等，方向一致的速度，并假设</a:t>
            </a:r>
          </a:p>
          <a:p>
            <a:pPr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各组分子数密度分为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n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Garamond" pitchFamily="18" charset="0"/>
              </a:rPr>
              <a:t>1</a:t>
            </a:r>
            <a:r>
              <a:rPr lang="zh-CN" altLang="en-US" sz="3200" b="1" baseline="-25000" dirty="0" smtClean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n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Garamond" pitchFamily="18" charset="0"/>
              </a:rPr>
              <a:t>2</a:t>
            </a:r>
            <a:r>
              <a:rPr lang="zh-CN" altLang="en-US" sz="3200" b="1" baseline="-25000" dirty="0" smtClean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en-US" altLang="zh-CN" sz="3200" b="1" baseline="-25000" dirty="0" smtClean="0">
                <a:solidFill>
                  <a:srgbClr val="000000"/>
                </a:solidFill>
              </a:rPr>
              <a:t>…</a:t>
            </a: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  <a:latin typeface="Garamond" pitchFamily="18" charset="0"/>
              </a:rPr>
              <a:t>n</a:t>
            </a:r>
            <a:r>
              <a:rPr lang="en-US" altLang="zh-CN" sz="3200" b="1" baseline="-25000" dirty="0" smtClean="0">
                <a:solidFill>
                  <a:srgbClr val="000000"/>
                </a:solidFill>
                <a:latin typeface="Garamond" pitchFamily="18" charset="0"/>
              </a:rPr>
              <a:t>i</a:t>
            </a:r>
            <a:r>
              <a:rPr lang="zh-CN" altLang="en-US" sz="3200" b="1" dirty="0" smtClean="0">
                <a:solidFill>
                  <a:srgbClr val="000000"/>
                </a:solidFill>
                <a:latin typeface="Garamond" pitchFamily="18" charset="0"/>
              </a:rPr>
              <a:t>，</a:t>
            </a:r>
            <a:r>
              <a:rPr lang="en-US" altLang="zh-CN" sz="3200" b="1" dirty="0" smtClean="0">
                <a:solidFill>
                  <a:srgbClr val="000000"/>
                </a:solidFill>
              </a:rPr>
              <a:t>…</a:t>
            </a:r>
            <a:endParaRPr lang="en-US" altLang="zh-CN" sz="3200" b="1" dirty="0" smtClean="0">
              <a:solidFill>
                <a:srgbClr val="000000"/>
              </a:solidFill>
              <a:latin typeface="Garamond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Text Box 2"/>
          <p:cNvSpPr txBox="1">
            <a:spLocks noChangeArrowheads="1"/>
          </p:cNvSpPr>
          <p:nvPr/>
        </p:nvSpPr>
        <p:spPr bwMode="auto">
          <a:xfrm>
            <a:off x="1835150" y="188913"/>
            <a:ext cx="61483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取器壁上小面元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&gt;&gt;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分子截面面积）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79512" y="1628800"/>
            <a:ext cx="3124200" cy="3371850"/>
            <a:chOff x="48" y="468"/>
            <a:chExt cx="1968" cy="2124"/>
          </a:xfrm>
        </p:grpSpPr>
        <p:sp>
          <p:nvSpPr>
            <p:cNvPr id="12314" name="Oval 4" descr="浅色上对角线"/>
            <p:cNvSpPr>
              <a:spLocks noChangeArrowheads="1"/>
            </p:cNvSpPr>
            <p:nvPr/>
          </p:nvSpPr>
          <p:spPr bwMode="auto">
            <a:xfrm>
              <a:off x="48" y="1860"/>
              <a:ext cx="192" cy="384"/>
            </a:xfrm>
            <a:prstGeom prst="ellipse">
              <a:avLst/>
            </a:prstGeom>
            <a:pattFill prst="lt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15" name="AutoShape 5"/>
            <p:cNvSpPr>
              <a:spLocks noChangeArrowheads="1"/>
            </p:cNvSpPr>
            <p:nvPr/>
          </p:nvSpPr>
          <p:spPr bwMode="auto">
            <a:xfrm rot="5400000">
              <a:off x="288" y="852"/>
              <a:ext cx="1776" cy="1008"/>
            </a:xfrm>
            <a:prstGeom prst="parallelogram">
              <a:avLst>
                <a:gd name="adj" fmla="val 4404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16" name="Oval 6" descr="浅色上对角线"/>
            <p:cNvSpPr>
              <a:spLocks noChangeArrowheads="1"/>
            </p:cNvSpPr>
            <p:nvPr/>
          </p:nvSpPr>
          <p:spPr bwMode="auto">
            <a:xfrm>
              <a:off x="1056" y="984"/>
              <a:ext cx="192" cy="3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17" name="Line 7"/>
            <p:cNvSpPr>
              <a:spLocks noChangeShapeType="1"/>
            </p:cNvSpPr>
            <p:nvPr/>
          </p:nvSpPr>
          <p:spPr bwMode="auto">
            <a:xfrm flipV="1">
              <a:off x="96" y="960"/>
              <a:ext cx="1056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18" name="Line 8"/>
            <p:cNvSpPr>
              <a:spLocks noChangeShapeType="1"/>
            </p:cNvSpPr>
            <p:nvPr/>
          </p:nvSpPr>
          <p:spPr bwMode="auto">
            <a:xfrm flipV="1">
              <a:off x="168" y="1332"/>
              <a:ext cx="1056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19" name="Line 9"/>
            <p:cNvSpPr>
              <a:spLocks noChangeShapeType="1"/>
            </p:cNvSpPr>
            <p:nvPr/>
          </p:nvSpPr>
          <p:spPr bwMode="auto">
            <a:xfrm>
              <a:off x="672" y="1392"/>
              <a:ext cx="0" cy="4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20" name="Line 10"/>
            <p:cNvSpPr>
              <a:spLocks noChangeShapeType="1"/>
            </p:cNvSpPr>
            <p:nvPr/>
          </p:nvSpPr>
          <p:spPr bwMode="auto">
            <a:xfrm flipV="1">
              <a:off x="144" y="1524"/>
              <a:ext cx="624" cy="52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graphicFrame>
          <p:nvGraphicFramePr>
            <p:cNvPr id="12295" name="Object 11"/>
            <p:cNvGraphicFramePr>
              <a:graphicFrameLocks noChangeAspect="1"/>
            </p:cNvGraphicFramePr>
            <p:nvPr/>
          </p:nvGraphicFramePr>
          <p:xfrm>
            <a:off x="756" y="1248"/>
            <a:ext cx="278" cy="360"/>
          </p:xfrm>
          <a:graphic>
            <a:graphicData uri="http://schemas.openxmlformats.org/presentationml/2006/ole">
              <p:oleObj spid="_x0000_s27655" name="公式" r:id="rId3" imgW="177480" imgH="228600" progId="Equation.3">
                <p:embed/>
              </p:oleObj>
            </a:graphicData>
          </a:graphic>
        </p:graphicFrame>
        <p:sp>
          <p:nvSpPr>
            <p:cNvPr id="12321" name="Line 12"/>
            <p:cNvSpPr>
              <a:spLocks noChangeShapeType="1"/>
            </p:cNvSpPr>
            <p:nvPr/>
          </p:nvSpPr>
          <p:spPr bwMode="auto">
            <a:xfrm flipH="1" flipV="1">
              <a:off x="480" y="1272"/>
              <a:ext cx="144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22" name="Text Box 13"/>
            <p:cNvSpPr txBox="1">
              <a:spLocks noChangeArrowheads="1"/>
            </p:cNvSpPr>
            <p:nvPr/>
          </p:nvSpPr>
          <p:spPr bwMode="auto">
            <a:xfrm>
              <a:off x="168" y="576"/>
              <a:ext cx="288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小柱体</a:t>
              </a:r>
            </a:p>
          </p:txBody>
        </p:sp>
        <p:sp>
          <p:nvSpPr>
            <p:cNvPr id="12323" name="Line 14"/>
            <p:cNvSpPr>
              <a:spLocks noChangeShapeType="1"/>
            </p:cNvSpPr>
            <p:nvPr/>
          </p:nvSpPr>
          <p:spPr bwMode="auto">
            <a:xfrm flipH="1" flipV="1">
              <a:off x="1152" y="1188"/>
              <a:ext cx="144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044" y="1092"/>
              <a:ext cx="96" cy="264"/>
              <a:chOff x="1764" y="1248"/>
              <a:chExt cx="96" cy="264"/>
            </a:xfrm>
          </p:grpSpPr>
          <p:sp>
            <p:nvSpPr>
              <p:cNvPr id="12339" name="Line 16"/>
              <p:cNvSpPr>
                <a:spLocks noChangeShapeType="1"/>
              </p:cNvSpPr>
              <p:nvPr/>
            </p:nvSpPr>
            <p:spPr bwMode="auto">
              <a:xfrm>
                <a:off x="1776" y="1248"/>
                <a:ext cx="4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600" smtClean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12340" name="Line 17"/>
              <p:cNvSpPr>
                <a:spLocks noChangeShapeType="1"/>
              </p:cNvSpPr>
              <p:nvPr/>
            </p:nvSpPr>
            <p:spPr bwMode="auto">
              <a:xfrm>
                <a:off x="1764" y="1332"/>
                <a:ext cx="4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600" smtClean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12341" name="Line 18"/>
              <p:cNvSpPr>
                <a:spLocks noChangeShapeType="1"/>
              </p:cNvSpPr>
              <p:nvPr/>
            </p:nvSpPr>
            <p:spPr bwMode="auto">
              <a:xfrm>
                <a:off x="1764" y="1428"/>
                <a:ext cx="4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600" smtClean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sp>
            <p:nvSpPr>
              <p:cNvPr id="12342" name="Line 19"/>
              <p:cNvSpPr>
                <a:spLocks noChangeShapeType="1"/>
              </p:cNvSpPr>
              <p:nvPr/>
            </p:nvSpPr>
            <p:spPr bwMode="auto">
              <a:xfrm>
                <a:off x="1812" y="1512"/>
                <a:ext cx="48" cy="0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600" smtClean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</p:grpSp>
        <p:sp>
          <p:nvSpPr>
            <p:cNvPr id="12325" name="Text Box 20"/>
            <p:cNvSpPr txBox="1">
              <a:spLocks noChangeArrowheads="1"/>
            </p:cNvSpPr>
            <p:nvPr/>
          </p:nvSpPr>
          <p:spPr bwMode="auto">
            <a:xfrm>
              <a:off x="1176" y="1416"/>
              <a:ext cx="43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800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326" name="Line 21"/>
            <p:cNvSpPr>
              <a:spLocks noChangeShapeType="1"/>
            </p:cNvSpPr>
            <p:nvPr/>
          </p:nvSpPr>
          <p:spPr bwMode="auto">
            <a:xfrm>
              <a:off x="1152" y="1392"/>
              <a:ext cx="0" cy="1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528" y="1944"/>
              <a:ext cx="1344" cy="108"/>
              <a:chOff x="528" y="2100"/>
              <a:chExt cx="1344" cy="108"/>
            </a:xfrm>
          </p:grpSpPr>
          <p:sp>
            <p:nvSpPr>
              <p:cNvPr id="12333" name="Line 23"/>
              <p:cNvSpPr>
                <a:spLocks noChangeShapeType="1"/>
              </p:cNvSpPr>
              <p:nvPr/>
            </p:nvSpPr>
            <p:spPr bwMode="auto">
              <a:xfrm>
                <a:off x="528" y="2160"/>
                <a:ext cx="134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sm" len="lg"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3600" smtClean="0">
                  <a:solidFill>
                    <a:srgbClr val="000000"/>
                  </a:solidFill>
                  <a:latin typeface="Garamond" pitchFamily="18" charset="0"/>
                </a:endParaRPr>
              </a:p>
            </p:txBody>
          </p:sp>
          <p:grpSp>
            <p:nvGrpSpPr>
              <p:cNvPr id="5" name="Group 24"/>
              <p:cNvGrpSpPr>
                <a:grpSpLocks/>
              </p:cNvGrpSpPr>
              <p:nvPr/>
            </p:nvGrpSpPr>
            <p:grpSpPr bwMode="auto">
              <a:xfrm>
                <a:off x="1236" y="2100"/>
                <a:ext cx="360" cy="108"/>
                <a:chOff x="1956" y="2088"/>
                <a:chExt cx="360" cy="108"/>
              </a:xfrm>
            </p:grpSpPr>
            <p:sp>
              <p:nvSpPr>
                <p:cNvPr id="12335" name="Line 25"/>
                <p:cNvSpPr>
                  <a:spLocks noChangeShapeType="1"/>
                </p:cNvSpPr>
                <p:nvPr/>
              </p:nvSpPr>
              <p:spPr bwMode="auto">
                <a:xfrm>
                  <a:off x="1956" y="2088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600" smtClean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2336" name="Line 26"/>
                <p:cNvSpPr>
                  <a:spLocks noChangeShapeType="1"/>
                </p:cNvSpPr>
                <p:nvPr/>
              </p:nvSpPr>
              <p:spPr bwMode="auto">
                <a:xfrm>
                  <a:off x="2076" y="2100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600" smtClean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2337" name="Line 27"/>
                <p:cNvSpPr>
                  <a:spLocks noChangeShapeType="1"/>
                </p:cNvSpPr>
                <p:nvPr/>
              </p:nvSpPr>
              <p:spPr bwMode="auto">
                <a:xfrm>
                  <a:off x="2196" y="2100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600" smtClean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  <p:sp>
              <p:nvSpPr>
                <p:cNvPr id="12338" name="Line 28"/>
                <p:cNvSpPr>
                  <a:spLocks noChangeShapeType="1"/>
                </p:cNvSpPr>
                <p:nvPr/>
              </p:nvSpPr>
              <p:spPr bwMode="auto">
                <a:xfrm>
                  <a:off x="2316" y="2100"/>
                  <a:ext cx="0" cy="96"/>
                </a:xfrm>
                <a:prstGeom prst="line">
                  <a:avLst/>
                </a:prstGeom>
                <a:noFill/>
                <a:ln w="57150">
                  <a:solidFill>
                    <a:schemeClr val="bg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sz="3600" smtClean="0">
                    <a:solidFill>
                      <a:srgbClr val="000000"/>
                    </a:solidFill>
                    <a:latin typeface="Garamond" pitchFamily="18" charset="0"/>
                  </a:endParaRPr>
                </a:p>
              </p:txBody>
            </p:sp>
          </p:grpSp>
        </p:grpSp>
        <p:sp>
          <p:nvSpPr>
            <p:cNvPr id="12328" name="Line 29"/>
            <p:cNvSpPr>
              <a:spLocks noChangeShapeType="1"/>
            </p:cNvSpPr>
            <p:nvPr/>
          </p:nvSpPr>
          <p:spPr bwMode="auto">
            <a:xfrm>
              <a:off x="144" y="219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29" name="Line 30"/>
            <p:cNvSpPr>
              <a:spLocks noChangeShapeType="1"/>
            </p:cNvSpPr>
            <p:nvPr/>
          </p:nvSpPr>
          <p:spPr bwMode="auto">
            <a:xfrm>
              <a:off x="144" y="2436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000000"/>
                </a:solidFill>
                <a:latin typeface="Garamond" pitchFamily="18" charset="0"/>
              </a:endParaRPr>
            </a:p>
          </p:txBody>
        </p:sp>
        <p:sp>
          <p:nvSpPr>
            <p:cNvPr id="12330" name="Text Box 31"/>
            <p:cNvSpPr txBox="1">
              <a:spLocks noChangeArrowheads="1"/>
            </p:cNvSpPr>
            <p:nvPr/>
          </p:nvSpPr>
          <p:spPr bwMode="auto">
            <a:xfrm>
              <a:off x="372" y="2112"/>
              <a:ext cx="6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 smtClean="0">
                  <a:solidFill>
                    <a:srgbClr val="000000"/>
                  </a:solidFill>
                  <a:latin typeface="Bookman Old Style" pitchFamily="18" charset="0"/>
                </a:rPr>
                <a:t>v</a:t>
              </a:r>
              <a:r>
                <a:rPr kumimoji="1" lang="en-US" altLang="zh-CN" sz="2800" b="1" i="1" baseline="-25000" smtClean="0">
                  <a:solidFill>
                    <a:srgbClr val="000000"/>
                  </a:solidFill>
                  <a:latin typeface="Times New Roman" pitchFamily="18" charset="0"/>
                </a:rPr>
                <a:t>ix</a:t>
              </a:r>
              <a:r>
                <a:rPr kumimoji="1"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2331" name="Text Box 32"/>
            <p:cNvSpPr txBox="1">
              <a:spLocks noChangeArrowheads="1"/>
            </p:cNvSpPr>
            <p:nvPr/>
          </p:nvSpPr>
          <p:spPr bwMode="auto">
            <a:xfrm>
              <a:off x="1680" y="1927"/>
              <a:ext cx="3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 i="1" smtClean="0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2332" name="Text Box 33"/>
            <p:cNvSpPr txBox="1">
              <a:spLocks noChangeArrowheads="1"/>
            </p:cNvSpPr>
            <p:nvPr/>
          </p:nvSpPr>
          <p:spPr bwMode="auto">
            <a:xfrm>
              <a:off x="1332" y="852"/>
              <a:ext cx="336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latin typeface="Times New Roman" pitchFamily="18" charset="0"/>
                </a:rPr>
                <a:t>器壁</a:t>
              </a:r>
            </a:p>
          </p:txBody>
        </p:sp>
      </p:grpSp>
      <p:sp>
        <p:nvSpPr>
          <p:cNvPr id="354338" name="Rectangle 34"/>
          <p:cNvSpPr>
            <a:spLocks noChangeArrowheads="1"/>
          </p:cNvSpPr>
          <p:nvPr/>
        </p:nvSpPr>
        <p:spPr bwMode="auto">
          <a:xfrm>
            <a:off x="3419872" y="5661248"/>
            <a:ext cx="306863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= 2 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Bookman Old Style" pitchFamily="18" charset="0"/>
              </a:rPr>
              <a:t>v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ix</a:t>
            </a:r>
            <a:r>
              <a:rPr kumimoji="1" lang="en-US" altLang="zh-CN" sz="3200" b="1" baseline="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t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354339" name="Rectangle 35"/>
          <p:cNvSpPr>
            <a:spLocks noChangeArrowheads="1"/>
          </p:cNvSpPr>
          <p:nvPr/>
        </p:nvSpPr>
        <p:spPr bwMode="auto">
          <a:xfrm>
            <a:off x="3419872" y="4725144"/>
            <a:ext cx="41179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= (2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Bookman Old Style" pitchFamily="18" charset="0"/>
              </a:rPr>
              <a:t>v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Bookman Old Style" pitchFamily="18" charset="0"/>
              </a:rPr>
              <a:t>i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)(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Bookman Old Style" pitchFamily="18" charset="0"/>
              </a:rPr>
              <a:t>v</a:t>
            </a:r>
            <a:r>
              <a:rPr kumimoji="1" lang="en-US" altLang="zh-CN" sz="3200" b="1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ix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3635896" y="3645024"/>
            <a:ext cx="5046663" cy="628650"/>
            <a:chOff x="2318" y="1716"/>
            <a:chExt cx="3179" cy="396"/>
          </a:xfrm>
        </p:grpSpPr>
        <p:grpSp>
          <p:nvGrpSpPr>
            <p:cNvPr id="7" name="Group 37"/>
            <p:cNvGrpSpPr>
              <a:grpSpLocks/>
            </p:cNvGrpSpPr>
            <p:nvPr/>
          </p:nvGrpSpPr>
          <p:grpSpPr bwMode="auto">
            <a:xfrm>
              <a:off x="2318" y="1728"/>
              <a:ext cx="1296" cy="384"/>
              <a:chOff x="2318" y="1728"/>
              <a:chExt cx="1296" cy="384"/>
            </a:xfrm>
          </p:grpSpPr>
          <p:graphicFrame>
            <p:nvGraphicFramePr>
              <p:cNvPr id="12294" name="Object 38"/>
              <p:cNvGraphicFramePr>
                <a:graphicFrameLocks noChangeAspect="1"/>
              </p:cNvGraphicFramePr>
              <p:nvPr/>
            </p:nvGraphicFramePr>
            <p:xfrm>
              <a:off x="3336" y="1752"/>
              <a:ext cx="278" cy="360"/>
            </p:xfrm>
            <a:graphic>
              <a:graphicData uri="http://schemas.openxmlformats.org/presentationml/2006/ole">
                <p:oleObj spid="_x0000_s27654" name="公式" r:id="rId4" imgW="177480" imgH="228600" progId="Equation.3">
                  <p:embed/>
                </p:oleObj>
              </a:graphicData>
            </a:graphic>
          </p:graphicFrame>
          <p:sp>
            <p:nvSpPr>
              <p:cNvPr id="12313" name="Rectangle 39"/>
              <p:cNvSpPr>
                <a:spLocks noChangeArrowheads="1"/>
              </p:cNvSpPr>
              <p:nvPr/>
            </p:nvSpPr>
            <p:spPr bwMode="auto">
              <a:xfrm>
                <a:off x="2318" y="1728"/>
                <a:ext cx="110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en-US" altLang="zh-CN" sz="32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d</a:t>
                </a:r>
                <a:r>
                  <a:rPr kumimoji="1" lang="en-US" altLang="zh-CN" sz="3200" b="1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t</a:t>
                </a:r>
                <a:r>
                  <a:rPr kumimoji="1" lang="zh-CN" altLang="en-US" sz="3200" b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内所有</a:t>
                </a:r>
              </a:p>
            </p:txBody>
          </p:sp>
        </p:grpSp>
        <p:sp>
          <p:nvSpPr>
            <p:cNvPr id="12312" name="Rectangle 40"/>
            <p:cNvSpPr>
              <a:spLocks noChangeArrowheads="1"/>
            </p:cNvSpPr>
            <p:nvPr/>
          </p:nvSpPr>
          <p:spPr bwMode="auto">
            <a:xfrm>
              <a:off x="3530" y="1716"/>
              <a:ext cx="19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分子对</a:t>
              </a:r>
              <a:r>
                <a:rPr kumimoji="1" lang="en-US" altLang="zh-CN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32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冲量：</a:t>
              </a:r>
            </a:p>
          </p:txBody>
        </p:sp>
      </p:grpSp>
      <p:sp>
        <p:nvSpPr>
          <p:cNvPr id="354345" name="Rectangle 41"/>
          <p:cNvSpPr>
            <a:spLocks noChangeArrowheads="1"/>
          </p:cNvSpPr>
          <p:nvPr/>
        </p:nvSpPr>
        <p:spPr bwMode="auto">
          <a:xfrm>
            <a:off x="3059832" y="2852936"/>
            <a:ext cx="2305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第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步：</a:t>
            </a:r>
          </a:p>
        </p:txBody>
      </p:sp>
      <p:grpSp>
        <p:nvGrpSpPr>
          <p:cNvPr id="8" name="Group 42"/>
          <p:cNvGrpSpPr>
            <a:grpSpLocks/>
          </p:cNvGrpSpPr>
          <p:nvPr/>
        </p:nvGrpSpPr>
        <p:grpSpPr bwMode="auto">
          <a:xfrm>
            <a:off x="3851920" y="1988840"/>
            <a:ext cx="4768850" cy="598487"/>
            <a:chOff x="2604" y="480"/>
            <a:chExt cx="3004" cy="377"/>
          </a:xfrm>
        </p:grpSpPr>
        <p:sp>
          <p:nvSpPr>
            <p:cNvPr id="12309" name="Rectangle 43"/>
            <p:cNvSpPr>
              <a:spLocks noChangeArrowheads="1"/>
            </p:cNvSpPr>
            <p:nvPr/>
          </p:nvSpPr>
          <p:spPr bwMode="auto">
            <a:xfrm>
              <a:off x="2604" y="492"/>
              <a:ext cx="243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一个分子对</a:t>
              </a:r>
              <a:r>
                <a:rPr kumimoji="1" lang="en-US" altLang="zh-CN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r>
                <a:rPr kumimoji="1" lang="en-US" altLang="zh-CN" sz="32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冲量：</a:t>
              </a:r>
              <a:r>
                <a:rPr kumimoji="1" lang="zh-CN" altLang="en-US" sz="32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              </a:t>
              </a:r>
              <a:r>
                <a:rPr kumimoji="1" lang="zh-CN" altLang="en-US" sz="3200" b="1" dirty="0" smtClean="0">
                  <a:solidFill>
                    <a:srgbClr val="000000"/>
                  </a:solidFill>
                  <a:latin typeface="Times New Roman" pitchFamily="18" charset="0"/>
                </a:rPr>
                <a:t>                   </a:t>
              </a:r>
              <a:endParaRPr kumimoji="1" lang="zh-CN" altLang="en-US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310" name="Rectangle 44"/>
            <p:cNvSpPr>
              <a:spLocks noChangeArrowheads="1"/>
            </p:cNvSpPr>
            <p:nvPr/>
          </p:nvSpPr>
          <p:spPr bwMode="auto">
            <a:xfrm>
              <a:off x="4896" y="480"/>
              <a:ext cx="71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kumimoji="1" lang="en-US" altLang="zh-CN" sz="3200" b="1" i="1" smtClean="0">
                  <a:solidFill>
                    <a:srgbClr val="000000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3200" b="1" i="1" smtClean="0">
                  <a:solidFill>
                    <a:srgbClr val="000000"/>
                  </a:solidFill>
                  <a:latin typeface="Bookman Old Style" pitchFamily="18" charset="0"/>
                </a:rPr>
                <a:t>v</a:t>
              </a:r>
              <a:r>
                <a:rPr kumimoji="1" lang="en-US" altLang="zh-CN" sz="3200" b="1" i="1" baseline="-25000" smtClean="0">
                  <a:solidFill>
                    <a:srgbClr val="000000"/>
                  </a:solidFill>
                  <a:latin typeface="Times New Roman" pitchFamily="18" charset="0"/>
                </a:rPr>
                <a:t>ix</a:t>
              </a:r>
            </a:p>
          </p:txBody>
        </p:sp>
      </p:grpSp>
      <p:sp>
        <p:nvSpPr>
          <p:cNvPr id="354349" name="Rectangle 45"/>
          <p:cNvSpPr>
            <a:spLocks noChangeArrowheads="1"/>
          </p:cNvSpPr>
          <p:nvPr/>
        </p:nvSpPr>
        <p:spPr bwMode="auto">
          <a:xfrm>
            <a:off x="2843808" y="1484784"/>
            <a:ext cx="2171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第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步：</a:t>
            </a:r>
          </a:p>
        </p:txBody>
      </p:sp>
      <p:sp>
        <p:nvSpPr>
          <p:cNvPr id="354353" name="Text Box 49"/>
          <p:cNvSpPr txBox="1">
            <a:spLocks noChangeArrowheads="1"/>
          </p:cNvSpPr>
          <p:nvPr/>
        </p:nvSpPr>
        <p:spPr bwMode="auto">
          <a:xfrm>
            <a:off x="361950" y="26670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FF"/>
                </a:solidFill>
                <a:latin typeface="Times New Roman" pitchFamily="18" charset="0"/>
              </a:rPr>
              <a:t>推导：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6" grpId="0" autoUpdateAnimBg="0"/>
      <p:bldP spid="354338" grpId="0" autoUpdateAnimBg="0"/>
      <p:bldP spid="354339" grpId="0" autoUpdateAnimBg="0"/>
      <p:bldP spid="354345" grpId="0" autoUpdateAnimBg="0"/>
      <p:bldP spid="354349" grpId="0" autoUpdateAnimBg="0"/>
      <p:bldP spid="35435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855D64-AB9B-4826-BE96-D2D628598A6A}" type="slidenum">
              <a:rPr lang="en-US" altLang="zh-CN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 txBox="1">
            <a:spLocks/>
          </p:cNvSpPr>
          <p:nvPr/>
        </p:nvSpPr>
        <p:spPr bwMode="auto">
          <a:xfrm>
            <a:off x="6553200" y="4041601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FD9A82-279C-4A47-A8D7-9E51B9926184}" type="slidenum">
              <a:rPr kumimoji="0" lang="en-US" altLang="zh-CN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683568" y="1628800"/>
            <a:ext cx="23241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第</a:t>
            </a:r>
            <a:r>
              <a:rPr kumimoji="1" lang="en-US" altLang="zh-CN" sz="3200" b="1" dirty="0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Times New Roman" pitchFamily="18" charset="0"/>
              </a:rPr>
              <a:t>步：</a:t>
            </a: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>
            <a:off x="2051720" y="1556792"/>
            <a:ext cx="59245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内所有分子对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冲量：</a:t>
            </a:r>
          </a:p>
        </p:txBody>
      </p:sp>
      <p:graphicFrame>
        <p:nvGraphicFramePr>
          <p:cNvPr id="6" name="Object 48"/>
          <p:cNvGraphicFramePr>
            <a:graphicFrameLocks noChangeAspect="1"/>
          </p:cNvGraphicFramePr>
          <p:nvPr/>
        </p:nvGraphicFramePr>
        <p:xfrm>
          <a:off x="5070475" y="2936701"/>
          <a:ext cx="3330575" cy="962025"/>
        </p:xfrm>
        <a:graphic>
          <a:graphicData uri="http://schemas.openxmlformats.org/presentationml/2006/ole">
            <p:oleObj spid="_x0000_s72706" name="公式" r:id="rId3" imgW="1180800" imgH="342720" progId="Equation.3">
              <p:embed/>
            </p:oleObj>
          </a:graphicData>
        </a:graphic>
      </p:graphicFrame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766763" y="2784301"/>
            <a:ext cx="4329112" cy="1671638"/>
            <a:chOff x="483" y="3144"/>
            <a:chExt cx="2727" cy="1053"/>
          </a:xfrm>
        </p:grpSpPr>
        <p:graphicFrame>
          <p:nvGraphicFramePr>
            <p:cNvPr id="8" name="Object 51"/>
            <p:cNvGraphicFramePr>
              <a:graphicFrameLocks noChangeAspect="1"/>
            </p:cNvGraphicFramePr>
            <p:nvPr/>
          </p:nvGraphicFramePr>
          <p:xfrm>
            <a:off x="483" y="3144"/>
            <a:ext cx="2727" cy="732"/>
          </p:xfrm>
          <a:graphic>
            <a:graphicData uri="http://schemas.openxmlformats.org/presentationml/2006/ole">
              <p:oleObj spid="_x0000_s72707" name="公式" r:id="rId4" imgW="1650960" imgH="444240" progId="Equation.3">
                <p:embed/>
              </p:oleObj>
            </a:graphicData>
          </a:graphic>
        </p:graphicFrame>
        <p:graphicFrame>
          <p:nvGraphicFramePr>
            <p:cNvPr id="9" name="Object 52"/>
            <p:cNvGraphicFramePr>
              <a:graphicFrameLocks noChangeAspect="1"/>
            </p:cNvGraphicFramePr>
            <p:nvPr/>
          </p:nvGraphicFramePr>
          <p:xfrm>
            <a:off x="600" y="3888"/>
            <a:ext cx="1920" cy="309"/>
          </p:xfrm>
          <a:graphic>
            <a:graphicData uri="http://schemas.openxmlformats.org/presentationml/2006/ole">
              <p:oleObj spid="_x0000_s72708" name="公式" r:id="rId5" imgW="1485720" imgH="2412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B849F7E-500F-4447-A31D-E69BB419F008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55330" name="Text Box 2"/>
          <p:cNvSpPr txBox="1">
            <a:spLocks noChangeArrowheads="1"/>
          </p:cNvSpPr>
          <p:nvPr/>
        </p:nvSpPr>
        <p:spPr bwMode="auto">
          <a:xfrm>
            <a:off x="379413" y="5543550"/>
            <a:ext cx="1906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smtClean="0">
                <a:solidFill>
                  <a:srgbClr val="000000"/>
                </a:solidFill>
                <a:latin typeface="Times New Roman" pitchFamily="18" charset="0"/>
              </a:rPr>
              <a:t>有 </a:t>
            </a:r>
          </a:p>
        </p:txBody>
      </p:sp>
      <p:graphicFrame>
        <p:nvGraphicFramePr>
          <p:cNvPr id="355331" name="Object 3"/>
          <p:cNvGraphicFramePr>
            <a:graphicFrameLocks noChangeAspect="1"/>
          </p:cNvGraphicFramePr>
          <p:nvPr/>
        </p:nvGraphicFramePr>
        <p:xfrm>
          <a:off x="2878138" y="5246688"/>
          <a:ext cx="1735137" cy="1119187"/>
        </p:xfrm>
        <a:graphic>
          <a:graphicData uri="http://schemas.openxmlformats.org/presentationml/2006/ole">
            <p:oleObj spid="_x0000_s28674" name="Equation" r:id="rId3" imgW="609480" imgH="393480" progId="Equation.DSMT4">
              <p:embed/>
            </p:oleObj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005263"/>
            <a:ext cx="8339137" cy="1092200"/>
            <a:chOff x="288" y="82"/>
            <a:chExt cx="5253" cy="688"/>
          </a:xfrm>
        </p:grpSpPr>
        <p:sp>
          <p:nvSpPr>
            <p:cNvPr id="13326" name="Text Box 5"/>
            <p:cNvSpPr txBox="1">
              <a:spLocks noChangeArrowheads="1"/>
            </p:cNvSpPr>
            <p:nvPr/>
          </p:nvSpPr>
          <p:spPr bwMode="auto">
            <a:xfrm>
              <a:off x="288" y="228"/>
              <a:ext cx="2592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3200" b="1" smtClean="0">
                  <a:solidFill>
                    <a:srgbClr val="000000"/>
                  </a:solidFill>
                  <a:latin typeface="Times New Roman" pitchFamily="18" charset="0"/>
                </a:rPr>
                <a:t>由分子平均</a:t>
              </a:r>
              <a:r>
                <a:rPr kumimoji="1" lang="zh-CN" altLang="en-US" sz="3200" b="1" smtClean="0">
                  <a:solidFill>
                    <a:srgbClr val="FF3300"/>
                  </a:solidFill>
                  <a:latin typeface="Times New Roman" pitchFamily="18" charset="0"/>
                </a:rPr>
                <a:t>平动</a:t>
              </a:r>
              <a:r>
                <a:rPr kumimoji="1" lang="zh-CN" altLang="en-US" sz="3200" b="1" smtClean="0">
                  <a:solidFill>
                    <a:srgbClr val="000000"/>
                  </a:solidFill>
                  <a:latin typeface="Times New Roman" pitchFamily="18" charset="0"/>
                </a:rPr>
                <a:t>动能</a:t>
              </a:r>
            </a:p>
          </p:txBody>
        </p:sp>
        <p:graphicFrame>
          <p:nvGraphicFramePr>
            <p:cNvPr id="13319" name="Object 6"/>
            <p:cNvGraphicFramePr>
              <a:graphicFrameLocks noChangeAspect="1"/>
            </p:cNvGraphicFramePr>
            <p:nvPr/>
          </p:nvGraphicFramePr>
          <p:xfrm>
            <a:off x="2697" y="95"/>
            <a:ext cx="1226" cy="675"/>
          </p:xfrm>
          <a:graphic>
            <a:graphicData uri="http://schemas.openxmlformats.org/presentationml/2006/ole">
              <p:oleObj spid="_x0000_s28679" name="Equation" r:id="rId4" imgW="711000" imgH="393480" progId="Equation.DSMT4">
                <p:embed/>
              </p:oleObj>
            </a:graphicData>
          </a:graphic>
        </p:graphicFrame>
        <p:graphicFrame>
          <p:nvGraphicFramePr>
            <p:cNvPr id="13320" name="Object 7"/>
            <p:cNvGraphicFramePr>
              <a:graphicFrameLocks noChangeAspect="1"/>
            </p:cNvGraphicFramePr>
            <p:nvPr/>
          </p:nvGraphicFramePr>
          <p:xfrm>
            <a:off x="3918" y="82"/>
            <a:ext cx="1623" cy="663"/>
          </p:xfrm>
          <a:graphic>
            <a:graphicData uri="http://schemas.openxmlformats.org/presentationml/2006/ole">
              <p:oleObj spid="_x0000_s28680" name="公式" r:id="rId5" imgW="990360" imgH="406080" progId="Equation.3">
                <p:embed/>
              </p:oleObj>
            </a:graphicData>
          </a:graphic>
        </p:graphicFrame>
      </p:grpSp>
      <p:sp>
        <p:nvSpPr>
          <p:cNvPr id="355336" name="Text Box 8"/>
          <p:cNvSpPr txBox="1">
            <a:spLocks noChangeArrowheads="1"/>
          </p:cNvSpPr>
          <p:nvPr/>
        </p:nvSpPr>
        <p:spPr bwMode="auto">
          <a:xfrm>
            <a:off x="5256213" y="5505450"/>
            <a:ext cx="38877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—</a:t>
            </a:r>
            <a:r>
              <a:rPr kumimoji="1" lang="zh-CN" altLang="en-US" sz="3200" b="1" smtClean="0">
                <a:solidFill>
                  <a:srgbClr val="0000FF"/>
                </a:solidFill>
                <a:latin typeface="Times New Roman" pitchFamily="18" charset="0"/>
              </a:rPr>
              <a:t>气体压强公式</a:t>
            </a:r>
          </a:p>
        </p:txBody>
      </p:sp>
      <p:sp>
        <p:nvSpPr>
          <p:cNvPr id="355337" name="Text Box 9"/>
          <p:cNvSpPr txBox="1">
            <a:spLocks noChangeArrowheads="1"/>
          </p:cNvSpPr>
          <p:nvPr/>
        </p:nvSpPr>
        <p:spPr bwMode="auto">
          <a:xfrm>
            <a:off x="285750" y="731838"/>
            <a:ext cx="2228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FF"/>
                </a:solidFill>
                <a:latin typeface="Times New Roman" pitchFamily="18" charset="0"/>
              </a:rPr>
              <a:t>第</a:t>
            </a: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kumimoji="1" lang="zh-CN" altLang="en-US" sz="3200" b="1" smtClean="0">
                <a:solidFill>
                  <a:srgbClr val="0000FF"/>
                </a:solidFill>
                <a:latin typeface="Times New Roman" pitchFamily="18" charset="0"/>
              </a:rPr>
              <a:t>步：</a:t>
            </a:r>
            <a:endParaRPr kumimoji="1" lang="zh-CN" altLang="en-US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355338" name="Object 10"/>
          <p:cNvGraphicFramePr>
            <a:graphicFrameLocks noChangeAspect="1"/>
          </p:cNvGraphicFramePr>
          <p:nvPr/>
        </p:nvGraphicFramePr>
        <p:xfrm>
          <a:off x="1622425" y="476250"/>
          <a:ext cx="4986338" cy="1111250"/>
        </p:xfrm>
        <a:graphic>
          <a:graphicData uri="http://schemas.openxmlformats.org/presentationml/2006/ole">
            <p:oleObj spid="_x0000_s28675" name="公式" r:id="rId6" imgW="1879560" imgH="419040" progId="Equation.3">
              <p:embed/>
            </p:oleObj>
          </a:graphicData>
        </a:graphic>
      </p:graphicFrame>
      <p:graphicFrame>
        <p:nvGraphicFramePr>
          <p:cNvPr id="355339" name="Object 11"/>
          <p:cNvGraphicFramePr>
            <a:graphicFrameLocks noChangeAspect="1"/>
          </p:cNvGraphicFramePr>
          <p:nvPr/>
        </p:nvGraphicFramePr>
        <p:xfrm>
          <a:off x="2268538" y="1916113"/>
          <a:ext cx="2268537" cy="1085850"/>
        </p:xfrm>
        <a:graphic>
          <a:graphicData uri="http://schemas.openxmlformats.org/presentationml/2006/ole">
            <p:oleObj spid="_x0000_s28676" name="公式" r:id="rId7" imgW="876240" imgH="419040" progId="Equation.3">
              <p:embed/>
            </p:oleObj>
          </a:graphicData>
        </a:graphic>
      </p:graphicFrame>
      <p:graphicFrame>
        <p:nvGraphicFramePr>
          <p:cNvPr id="355340" name="Object 12"/>
          <p:cNvGraphicFramePr>
            <a:graphicFrameLocks noChangeAspect="1"/>
          </p:cNvGraphicFramePr>
          <p:nvPr/>
        </p:nvGraphicFramePr>
        <p:xfrm>
          <a:off x="4643438" y="1989138"/>
          <a:ext cx="4111625" cy="1112837"/>
        </p:xfrm>
        <a:graphic>
          <a:graphicData uri="http://schemas.openxmlformats.org/presentationml/2006/ole">
            <p:oleObj spid="_x0000_s28677" name="公式" r:id="rId8" imgW="1587240" imgH="431640" progId="Equation.3">
              <p:embed/>
            </p:oleObj>
          </a:graphicData>
        </a:graphic>
      </p:graphicFrame>
      <p:graphicFrame>
        <p:nvGraphicFramePr>
          <p:cNvPr id="355341" name="Object 13"/>
          <p:cNvGraphicFramePr>
            <a:graphicFrameLocks noChangeAspect="1"/>
          </p:cNvGraphicFramePr>
          <p:nvPr/>
        </p:nvGraphicFramePr>
        <p:xfrm>
          <a:off x="2268538" y="3068638"/>
          <a:ext cx="1738312" cy="1046162"/>
        </p:xfrm>
        <a:graphic>
          <a:graphicData uri="http://schemas.openxmlformats.org/presentationml/2006/ole">
            <p:oleObj spid="_x0000_s28678" name="公式" r:id="rId9" imgW="672840" imgH="40608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5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5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0" grpId="0" autoUpdateAnimBg="0"/>
      <p:bldP spid="355336" grpId="0" autoUpdateAnimBg="0"/>
      <p:bldP spid="35533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B53C97F-E347-4871-BF17-0418693F6195}" type="slidenum">
              <a:rPr lang="en-US" altLang="zh-CN" smtClean="0">
                <a:solidFill>
                  <a:srgbClr val="FFFFFF"/>
                </a:solidFill>
              </a:rPr>
              <a:pPr/>
              <a:t>16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23850" y="549275"/>
            <a:ext cx="3352800" cy="914400"/>
            <a:chOff x="384" y="528"/>
            <a:chExt cx="2112" cy="576"/>
          </a:xfrm>
        </p:grpSpPr>
        <p:sp>
          <p:nvSpPr>
            <p:cNvPr id="324611" name="AutoShape 3"/>
            <p:cNvSpPr>
              <a:spLocks noChangeArrowheads="1"/>
            </p:cNvSpPr>
            <p:nvPr/>
          </p:nvSpPr>
          <p:spPr bwMode="auto">
            <a:xfrm>
              <a:off x="384" y="528"/>
              <a:ext cx="1872" cy="576"/>
            </a:xfrm>
            <a:prstGeom prst="horizontalScroll">
              <a:avLst>
                <a:gd name="adj" fmla="val 1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135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3600">
                <a:solidFill>
                  <a:srgbClr val="FFFFFF"/>
                </a:solidFill>
              </a:endParaRPr>
            </a:p>
          </p:txBody>
        </p:sp>
        <p:sp>
          <p:nvSpPr>
            <p:cNvPr id="14356" name="Text Box 4"/>
            <p:cNvSpPr txBox="1">
              <a:spLocks noChangeArrowheads="1"/>
            </p:cNvSpPr>
            <p:nvPr/>
          </p:nvSpPr>
          <p:spPr bwMode="auto">
            <a:xfrm>
              <a:off x="480" y="633"/>
              <a:ext cx="2016" cy="32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latin typeface="Arial" pitchFamily="34" charset="0"/>
                </a:rPr>
                <a:t>压强的物理意义</a:t>
              </a:r>
              <a:endParaRPr lang="zh-CN" altLang="en-US" sz="2400" b="1" dirty="0" smtClean="0">
                <a:latin typeface="Arial" pitchFamily="34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827088" y="1268413"/>
            <a:ext cx="6705600" cy="1338262"/>
            <a:chOff x="528" y="912"/>
            <a:chExt cx="4224" cy="843"/>
          </a:xfrm>
        </p:grpSpPr>
        <p:graphicFrame>
          <p:nvGraphicFramePr>
            <p:cNvPr id="14339" name="Object 6"/>
            <p:cNvGraphicFramePr>
              <a:graphicFrameLocks noChangeAspect="1"/>
            </p:cNvGraphicFramePr>
            <p:nvPr/>
          </p:nvGraphicFramePr>
          <p:xfrm>
            <a:off x="3168" y="912"/>
            <a:ext cx="1584" cy="843"/>
          </p:xfrm>
          <a:graphic>
            <a:graphicData uri="http://schemas.openxmlformats.org/presentationml/2006/ole">
              <p:oleObj spid="_x0000_s29699" name="Equation" r:id="rId3" imgW="1002960" imgH="609480" progId="Equation.3">
                <p:embed/>
              </p:oleObj>
            </a:graphicData>
          </a:graphic>
        </p:graphicFrame>
        <p:sp>
          <p:nvSpPr>
            <p:cNvPr id="14353" name="Text Box 7"/>
            <p:cNvSpPr txBox="1">
              <a:spLocks noChangeArrowheads="1"/>
            </p:cNvSpPr>
            <p:nvPr/>
          </p:nvSpPr>
          <p:spPr bwMode="auto">
            <a:xfrm>
              <a:off x="528" y="1248"/>
              <a:ext cx="1536" cy="333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rgbClr val="996633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CC0000"/>
                  </a:solidFill>
                  <a:latin typeface="Arial" pitchFamily="34" charset="0"/>
                </a:rPr>
                <a:t> </a:t>
              </a:r>
              <a:r>
                <a:rPr lang="zh-CN" altLang="en-US" sz="2800" b="1" smtClean="0">
                  <a:solidFill>
                    <a:srgbClr val="000514"/>
                  </a:solidFill>
                  <a:latin typeface="Arial" pitchFamily="34" charset="0"/>
                </a:rPr>
                <a:t>统计关系式</a:t>
              </a:r>
            </a:p>
          </p:txBody>
        </p:sp>
        <p:sp>
          <p:nvSpPr>
            <p:cNvPr id="14354" name="AutoShape 8"/>
            <p:cNvSpPr>
              <a:spLocks noChangeArrowheads="1"/>
            </p:cNvSpPr>
            <p:nvPr/>
          </p:nvSpPr>
          <p:spPr bwMode="auto">
            <a:xfrm>
              <a:off x="2208" y="1344"/>
              <a:ext cx="864" cy="96"/>
            </a:xfrm>
            <a:prstGeom prst="leftRightArrow">
              <a:avLst>
                <a:gd name="adj1" fmla="val 50000"/>
                <a:gd name="adj2" fmla="val 180000"/>
              </a:avLst>
            </a:prstGeom>
            <a:solidFill>
              <a:srgbClr val="66FFFF">
                <a:alpha val="89803"/>
              </a:srgb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dirty="0" smtClean="0"/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1752600" y="2438400"/>
            <a:ext cx="3352800" cy="1143000"/>
            <a:chOff x="1104" y="1536"/>
            <a:chExt cx="2112" cy="720"/>
          </a:xfrm>
        </p:grpSpPr>
        <p:sp>
          <p:nvSpPr>
            <p:cNvPr id="14351" name="Freeform 10"/>
            <p:cNvSpPr>
              <a:spLocks/>
            </p:cNvSpPr>
            <p:nvPr/>
          </p:nvSpPr>
          <p:spPr bwMode="auto">
            <a:xfrm>
              <a:off x="1104" y="1536"/>
              <a:ext cx="2112" cy="720"/>
            </a:xfrm>
            <a:custGeom>
              <a:avLst/>
              <a:gdLst>
                <a:gd name="T0" fmla="*/ 0 w 2112"/>
                <a:gd name="T1" fmla="*/ 384 h 720"/>
                <a:gd name="T2" fmla="*/ 0 w 2112"/>
                <a:gd name="T3" fmla="*/ 720 h 720"/>
                <a:gd name="T4" fmla="*/ 1536 w 2112"/>
                <a:gd name="T5" fmla="*/ 720 h 720"/>
                <a:gd name="T6" fmla="*/ 1536 w 2112"/>
                <a:gd name="T7" fmla="*/ 432 h 720"/>
                <a:gd name="T8" fmla="*/ 1536 w 2112"/>
                <a:gd name="T9" fmla="*/ 384 h 720"/>
                <a:gd name="T10" fmla="*/ 2112 w 2112"/>
                <a:gd name="T11" fmla="*/ 0 h 720"/>
                <a:gd name="T12" fmla="*/ 1344 w 2112"/>
                <a:gd name="T13" fmla="*/ 384 h 720"/>
                <a:gd name="T14" fmla="*/ 0 w 2112"/>
                <a:gd name="T15" fmla="*/ 384 h 7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112"/>
                <a:gd name="T25" fmla="*/ 0 h 720"/>
                <a:gd name="T26" fmla="*/ 2112 w 2112"/>
                <a:gd name="T27" fmla="*/ 720 h 7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12" h="720">
                  <a:moveTo>
                    <a:pt x="0" y="384"/>
                  </a:moveTo>
                  <a:lnTo>
                    <a:pt x="0" y="720"/>
                  </a:lnTo>
                  <a:lnTo>
                    <a:pt x="1536" y="720"/>
                  </a:lnTo>
                  <a:lnTo>
                    <a:pt x="1536" y="432"/>
                  </a:lnTo>
                  <a:lnTo>
                    <a:pt x="1536" y="384"/>
                  </a:lnTo>
                  <a:lnTo>
                    <a:pt x="2112" y="0"/>
                  </a:lnTo>
                  <a:lnTo>
                    <a:pt x="1344" y="384"/>
                  </a:lnTo>
                  <a:lnTo>
                    <a:pt x="0" y="384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accent1"/>
                </a:gs>
              </a:gsLst>
              <a:lin ang="5400000" scaled="1"/>
            </a:gra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14352" name="Text Box 11"/>
            <p:cNvSpPr txBox="1">
              <a:spLocks noChangeArrowheads="1"/>
            </p:cNvSpPr>
            <p:nvPr/>
          </p:nvSpPr>
          <p:spPr bwMode="auto">
            <a:xfrm>
              <a:off x="1104" y="1920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1C1C1C"/>
                  </a:solidFill>
                  <a:latin typeface="Arial" pitchFamily="34" charset="0"/>
                </a:rPr>
                <a:t>宏观可测量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800600" y="2395538"/>
            <a:ext cx="4092575" cy="1185862"/>
            <a:chOff x="3024" y="1509"/>
            <a:chExt cx="2592" cy="747"/>
          </a:xfrm>
        </p:grpSpPr>
        <p:sp>
          <p:nvSpPr>
            <p:cNvPr id="14349" name="Freeform 13"/>
            <p:cNvSpPr>
              <a:spLocks/>
            </p:cNvSpPr>
            <p:nvPr/>
          </p:nvSpPr>
          <p:spPr bwMode="auto">
            <a:xfrm>
              <a:off x="3024" y="1509"/>
              <a:ext cx="2304" cy="747"/>
            </a:xfrm>
            <a:custGeom>
              <a:avLst/>
              <a:gdLst>
                <a:gd name="T0" fmla="*/ 0 w 2304"/>
                <a:gd name="T1" fmla="*/ 411 h 747"/>
                <a:gd name="T2" fmla="*/ 0 w 2304"/>
                <a:gd name="T3" fmla="*/ 747 h 747"/>
                <a:gd name="T4" fmla="*/ 2304 w 2304"/>
                <a:gd name="T5" fmla="*/ 747 h 747"/>
                <a:gd name="T6" fmla="*/ 2304 w 2304"/>
                <a:gd name="T7" fmla="*/ 363 h 747"/>
                <a:gd name="T8" fmla="*/ 1728 w 2304"/>
                <a:gd name="T9" fmla="*/ 363 h 747"/>
                <a:gd name="T10" fmla="*/ 1488 w 2304"/>
                <a:gd name="T11" fmla="*/ 27 h 747"/>
                <a:gd name="T12" fmla="*/ 1632 w 2304"/>
                <a:gd name="T13" fmla="*/ 363 h 747"/>
                <a:gd name="T14" fmla="*/ 1248 w 2304"/>
                <a:gd name="T15" fmla="*/ 363 h 747"/>
                <a:gd name="T16" fmla="*/ 1200 w 2304"/>
                <a:gd name="T17" fmla="*/ 0 h 747"/>
                <a:gd name="T18" fmla="*/ 1152 w 2304"/>
                <a:gd name="T19" fmla="*/ 363 h 747"/>
                <a:gd name="T20" fmla="*/ 0 w 2304"/>
                <a:gd name="T21" fmla="*/ 363 h 747"/>
                <a:gd name="T22" fmla="*/ 0 w 2304"/>
                <a:gd name="T23" fmla="*/ 507 h 747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304"/>
                <a:gd name="T37" fmla="*/ 0 h 747"/>
                <a:gd name="T38" fmla="*/ 2304 w 2304"/>
                <a:gd name="T39" fmla="*/ 747 h 747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304" h="747">
                  <a:moveTo>
                    <a:pt x="0" y="411"/>
                  </a:moveTo>
                  <a:lnTo>
                    <a:pt x="0" y="747"/>
                  </a:lnTo>
                  <a:lnTo>
                    <a:pt x="2304" y="747"/>
                  </a:lnTo>
                  <a:lnTo>
                    <a:pt x="2304" y="363"/>
                  </a:lnTo>
                  <a:lnTo>
                    <a:pt x="1728" y="363"/>
                  </a:lnTo>
                  <a:lnTo>
                    <a:pt x="1488" y="27"/>
                  </a:lnTo>
                  <a:lnTo>
                    <a:pt x="1632" y="363"/>
                  </a:lnTo>
                  <a:lnTo>
                    <a:pt x="1248" y="363"/>
                  </a:lnTo>
                  <a:lnTo>
                    <a:pt x="1200" y="0"/>
                  </a:lnTo>
                  <a:lnTo>
                    <a:pt x="1152" y="363"/>
                  </a:lnTo>
                  <a:lnTo>
                    <a:pt x="0" y="363"/>
                  </a:lnTo>
                  <a:lnTo>
                    <a:pt x="0" y="507"/>
                  </a:lnTo>
                </a:path>
              </a:pathLst>
            </a:custGeom>
            <a:solidFill>
              <a:srgbClr val="99CCFF"/>
            </a:solidFill>
            <a:ln w="12700" cap="flat" cmpd="sng">
              <a:solidFill>
                <a:srgbClr val="CC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3600" smtClean="0">
                <a:solidFill>
                  <a:srgbClr val="FFFFFF"/>
                </a:solidFill>
              </a:endParaRPr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3072" y="1920"/>
              <a:ext cx="2544" cy="327"/>
            </a:xfrm>
            <a:prstGeom prst="rect">
              <a:avLst/>
            </a:prstGeom>
            <a:solidFill>
              <a:srgbClr val="66FFFF"/>
            </a:solidFill>
            <a:ln w="31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smtClean="0">
                  <a:solidFill>
                    <a:srgbClr val="1C1C1C"/>
                  </a:solidFill>
                  <a:latin typeface="Arial" pitchFamily="34" charset="0"/>
                </a:rPr>
                <a:t>微观量的统计平均值</a:t>
              </a:r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457200" y="4035425"/>
            <a:ext cx="5751513" cy="838200"/>
            <a:chOff x="288" y="2542"/>
            <a:chExt cx="3623" cy="528"/>
          </a:xfrm>
        </p:grpSpPr>
        <p:sp>
          <p:nvSpPr>
            <p:cNvPr id="14348" name="Text Box 16"/>
            <p:cNvSpPr txBox="1">
              <a:spLocks noChangeArrowheads="1"/>
            </p:cNvSpPr>
            <p:nvPr/>
          </p:nvSpPr>
          <p:spPr bwMode="auto">
            <a:xfrm>
              <a:off x="288" y="2636"/>
              <a:ext cx="2016" cy="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latin typeface="Arial" pitchFamily="34" charset="0"/>
                </a:rPr>
                <a:t>分子平均平动动能</a:t>
              </a:r>
            </a:p>
          </p:txBody>
        </p:sp>
        <p:graphicFrame>
          <p:nvGraphicFramePr>
            <p:cNvPr id="14338" name="Object 17"/>
            <p:cNvGraphicFramePr>
              <a:graphicFrameLocks noChangeAspect="1"/>
            </p:cNvGraphicFramePr>
            <p:nvPr/>
          </p:nvGraphicFramePr>
          <p:xfrm>
            <a:off x="2761" y="2542"/>
            <a:ext cx="1150" cy="528"/>
          </p:xfrm>
          <a:graphic>
            <a:graphicData uri="http://schemas.openxmlformats.org/presentationml/2006/ole">
              <p:oleObj spid="_x0000_s29698" name="Equation" r:id="rId4" imgW="965160" imgH="444240" progId="Equation.DSMT4">
                <p:embed/>
              </p:oleObj>
            </a:graphicData>
          </a:graphic>
        </p:graphicFrame>
      </p:grpSp>
      <p:sp>
        <p:nvSpPr>
          <p:cNvPr id="324626" name="Text Box 18"/>
          <p:cNvSpPr txBox="1">
            <a:spLocks noChangeArrowheads="1"/>
          </p:cNvSpPr>
          <p:nvPr/>
        </p:nvSpPr>
        <p:spPr bwMode="auto">
          <a:xfrm>
            <a:off x="381000" y="5119688"/>
            <a:ext cx="8686800" cy="519112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latin typeface="Arial" pitchFamily="34" charset="0"/>
              </a:rPr>
              <a:t>   </a:t>
            </a:r>
            <a:r>
              <a:rPr lang="zh-CN" altLang="en-US" sz="2800" b="1" dirty="0" smtClean="0">
                <a:latin typeface="Arial" pitchFamily="34" charset="0"/>
              </a:rPr>
              <a:t>压强是大量分子对时间、对面积的统计平均结果 </a:t>
            </a:r>
            <a:r>
              <a:rPr lang="en-US" altLang="zh-CN" sz="2800" b="1" dirty="0" smtClean="0">
                <a:latin typeface="Arial" pitchFamily="34" charset="0"/>
              </a:rPr>
              <a:t>.</a:t>
            </a:r>
          </a:p>
        </p:txBody>
      </p:sp>
      <p:sp>
        <p:nvSpPr>
          <p:cNvPr id="324627" name="AutoShape 19"/>
          <p:cNvSpPr>
            <a:spLocks noChangeArrowheads="1"/>
          </p:cNvSpPr>
          <p:nvPr/>
        </p:nvSpPr>
        <p:spPr bwMode="auto">
          <a:xfrm>
            <a:off x="323850" y="5013325"/>
            <a:ext cx="360363" cy="576263"/>
          </a:xfrm>
          <a:prstGeom prst="star4">
            <a:avLst>
              <a:gd name="adj" fmla="val 12500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3600" smtClean="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4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4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 最后指出：压强公式的正确性只能间接验证。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335699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  其正确性表现在：由此公式出发可满意解释或推证许多实验定律。</a:t>
            </a:r>
            <a:endParaRPr lang="zh-CN" altLang="en-US" sz="3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5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E98A09D-BE10-4466-980C-20850BD6F5C3}" type="slidenum">
              <a:rPr lang="en-US" altLang="zh-CN" smtClean="0">
                <a:solidFill>
                  <a:srgbClr val="FFFFFF"/>
                </a:solidFill>
              </a:rPr>
              <a:pPr/>
              <a:t>2</a:t>
            </a:fld>
            <a:endParaRPr lang="en-US" altLang="zh-CN" smtClean="0">
              <a:solidFill>
                <a:srgbClr val="FFFFFF"/>
              </a:solidFill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0" y="836712"/>
            <a:ext cx="87849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4000" b="1" dirty="0" smtClean="0">
                <a:solidFill>
                  <a:srgbClr val="66FFFF"/>
                </a:solidFill>
                <a:latin typeface="Arial" pitchFamily="34" charset="0"/>
              </a:rPr>
              <a:t>一、知识回顾</a:t>
            </a:r>
            <a:r>
              <a:rPr lang="en-US" altLang="zh-CN" sz="4000" b="1" dirty="0" smtClean="0">
                <a:solidFill>
                  <a:srgbClr val="66FFFF"/>
                </a:solidFill>
                <a:latin typeface="Arial" pitchFamily="34" charset="0"/>
              </a:rPr>
              <a:t>-</a:t>
            </a:r>
            <a:r>
              <a:rPr lang="zh-CN" altLang="en-US" sz="4000" b="1" dirty="0" smtClean="0">
                <a:solidFill>
                  <a:srgbClr val="66FFFF"/>
                </a:solidFill>
                <a:latin typeface="Arial" pitchFamily="34" charset="0"/>
              </a:rPr>
              <a:t>理想气体微观模型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23528" y="1988840"/>
            <a:ext cx="84248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1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、分子本身线度比起分子间距小得多而可忽略不计。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67544" y="3861048"/>
            <a:ext cx="80648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2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、除碰撞一瞬间外，分子间互作用力可忽略不计。  分子在两次碰撞之间作自由的匀速直线运动。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7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539552" y="1628800"/>
            <a:ext cx="8100392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3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、处于平衡态的理想气体，分子之间及分子与器壁间的碰撞是完全弹性碰撞，分子动能无损失。分子重力忽略。</a:t>
            </a:r>
            <a:endParaRPr lang="zh-CN" altLang="en-US" sz="3600" b="1" u="sng" dirty="0" smtClean="0">
              <a:solidFill>
                <a:srgbClr val="FFFFCC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5"/>
          <p:cNvSpPr txBox="1">
            <a:spLocks noChangeArrowheads="1"/>
          </p:cNvSpPr>
          <p:nvPr/>
        </p:nvSpPr>
        <p:spPr bwMode="auto">
          <a:xfrm>
            <a:off x="1239838" y="136525"/>
            <a:ext cx="18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zh-CN" sz="2800" smtClean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71684" name="Text Box 36"/>
          <p:cNvSpPr txBox="1">
            <a:spLocks noChangeArrowheads="1"/>
          </p:cNvSpPr>
          <p:nvPr/>
        </p:nvSpPr>
        <p:spPr bwMode="auto">
          <a:xfrm>
            <a:off x="683568" y="476672"/>
            <a:ext cx="40322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66FFFF"/>
                </a:solidFill>
                <a:latin typeface="Arial" pitchFamily="34" charset="0"/>
              </a:rPr>
              <a:t>二、压强公式</a:t>
            </a:r>
            <a:endParaRPr lang="zh-CN" altLang="en-US" sz="4000" dirty="0" smtClean="0">
              <a:solidFill>
                <a:srgbClr val="FFFFFF"/>
              </a:solidFill>
              <a:latin typeface="Arial" pitchFamily="34" charset="0"/>
            </a:endParaRPr>
          </a:p>
        </p:txBody>
      </p:sp>
      <p:sp>
        <p:nvSpPr>
          <p:cNvPr id="317478" name="Text Box 38"/>
          <p:cNvSpPr txBox="1">
            <a:spLocks noChangeArrowheads="1"/>
          </p:cNvSpPr>
          <p:nvPr/>
        </p:nvSpPr>
        <p:spPr bwMode="auto">
          <a:xfrm>
            <a:off x="1187624" y="1412776"/>
            <a:ext cx="4248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FFFFFF"/>
                </a:solidFill>
              </a:rPr>
              <a:t>气体压强产生的机制：</a:t>
            </a:r>
          </a:p>
        </p:txBody>
      </p:sp>
      <p:pic>
        <p:nvPicPr>
          <p:cNvPr id="5120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3573016"/>
            <a:ext cx="5637496" cy="262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899592" y="2204864"/>
            <a:ext cx="74168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1.</a:t>
            </a:r>
            <a:r>
              <a:rPr lang="zh-CN" altLang="en-US" sz="3200" b="1" dirty="0" smtClean="0"/>
              <a:t>单个分子施于器壁的冲力是间断的、随机的（下图示）</a:t>
            </a:r>
            <a:endParaRPr lang="zh-CN" altLang="en-US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2852936"/>
            <a:ext cx="5832648" cy="2864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39"/>
          <p:cNvSpPr txBox="1">
            <a:spLocks noChangeArrowheads="1"/>
          </p:cNvSpPr>
          <p:nvPr/>
        </p:nvSpPr>
        <p:spPr bwMode="auto">
          <a:xfrm>
            <a:off x="467544" y="1196752"/>
            <a:ext cx="8424101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dirty="0" smtClean="0"/>
              <a:t>2.</a:t>
            </a:r>
            <a:r>
              <a:rPr lang="zh-CN" altLang="en-US" sz="3200" b="1" dirty="0" smtClean="0"/>
              <a:t>容器中气体施于器壁的压强，是大量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/>
              <a:t>气体分子对器壁不断碰撞的结果（下图示）。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11560" y="1988840"/>
            <a:ext cx="78486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单个分子对器壁碰撞特性 </a:t>
            </a: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:  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偶然性 、不连续性</a:t>
            </a: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67544" y="3717032"/>
            <a:ext cx="8305800" cy="1200329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   </a:t>
            </a:r>
            <a:r>
              <a:rPr lang="zh-CN" altLang="en-US" sz="3600" b="1" dirty="0" smtClean="0">
                <a:solidFill>
                  <a:srgbClr val="FFFFCC"/>
                </a:solidFill>
                <a:latin typeface="Arial" pitchFamily="34" charset="0"/>
              </a:rPr>
              <a:t>大量分子对器壁碰撞的总效果 ： 恒定的、持续的力的作用 </a:t>
            </a:r>
            <a:r>
              <a:rPr lang="en-US" altLang="zh-CN" sz="3600" b="1" dirty="0" smtClean="0">
                <a:solidFill>
                  <a:srgbClr val="FFFFCC"/>
                </a:solidFill>
                <a:latin typeface="Arial" pitchFamily="34" charset="0"/>
              </a:rPr>
              <a:t>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91A7A22-849A-4D82-B456-145A8234FBEB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539552" y="3429000"/>
            <a:ext cx="8335936" cy="1421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</a:rPr>
              <a:t>  可考虑单位时间气体分子施于单位面积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</a:rPr>
              <a:t>器壁</a:t>
            </a:r>
            <a:r>
              <a:rPr lang="zh-CN" altLang="en-US" sz="3600" b="1" dirty="0" smtClean="0">
                <a:solidFill>
                  <a:srgbClr val="FFFFFF"/>
                </a:solidFill>
              </a:rPr>
              <a:t>的平均冲</a:t>
            </a:r>
            <a:r>
              <a:rPr lang="zh-CN" altLang="en-US" sz="3600" b="1" dirty="0" smtClean="0">
                <a:solidFill>
                  <a:srgbClr val="FFFFFF"/>
                </a:solidFill>
              </a:rPr>
              <a:t>量即压强。</a:t>
            </a:r>
          </a:p>
        </p:txBody>
      </p:sp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395536" y="2204864"/>
            <a:ext cx="85234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FFFFFF"/>
                </a:solidFill>
              </a:rPr>
              <a:t>从牛顿力学角度分析分子对器壁的碰撞。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3608" y="1052736"/>
            <a:ext cx="5112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压强公式推导思路：</a:t>
            </a:r>
            <a:endParaRPr lang="zh-CN" altLang="en-US" sz="4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683568" y="1052736"/>
            <a:ext cx="6781800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latin typeface="Arial" pitchFamily="34" charset="0"/>
              </a:rPr>
              <a:t>热动平衡的统计规律 （ 平衡态 ）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6106" y="2924944"/>
            <a:ext cx="8245473" cy="1027113"/>
            <a:chOff x="409" y="3390"/>
            <a:chExt cx="5194" cy="647"/>
          </a:xfrm>
        </p:grpSpPr>
        <p:graphicFrame>
          <p:nvGraphicFramePr>
            <p:cNvPr id="5123" name="Object 6"/>
            <p:cNvGraphicFramePr>
              <a:graphicFrameLocks noChangeAspect="1"/>
            </p:cNvGraphicFramePr>
            <p:nvPr/>
          </p:nvGraphicFramePr>
          <p:xfrm>
            <a:off x="4264" y="3390"/>
            <a:ext cx="1339" cy="647"/>
          </p:xfrm>
          <a:graphic>
            <a:graphicData uri="http://schemas.openxmlformats.org/presentationml/2006/ole">
              <p:oleObj spid="_x0000_s20483" name="Equation" r:id="rId3" imgW="1257120" imgH="609480" progId="Equation.3">
                <p:embed/>
              </p:oleObj>
            </a:graphicData>
          </a:graphic>
        </p:graphicFrame>
        <p:sp>
          <p:nvSpPr>
            <p:cNvPr id="5133" name="Text Box 7"/>
            <p:cNvSpPr txBox="1">
              <a:spLocks noChangeArrowheads="1"/>
            </p:cNvSpPr>
            <p:nvPr/>
          </p:nvSpPr>
          <p:spPr bwMode="auto">
            <a:xfrm>
              <a:off x="409" y="3390"/>
              <a:ext cx="3639" cy="36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3200" b="1" dirty="0" smtClean="0">
                  <a:solidFill>
                    <a:srgbClr val="FFCC00"/>
                  </a:solidFill>
                  <a:latin typeface="Arial" pitchFamily="34" charset="0"/>
                </a:rPr>
                <a:t>1</a:t>
              </a:r>
              <a:r>
                <a:rPr lang="zh-CN" altLang="en-US" sz="3200" b="1" dirty="0" smtClean="0">
                  <a:solidFill>
                    <a:srgbClr val="FFCC00"/>
                  </a:solidFill>
                  <a:latin typeface="Arial" pitchFamily="34" charset="0"/>
                </a:rPr>
                <a:t>）</a:t>
              </a:r>
              <a:r>
                <a:rPr lang="zh-CN" altLang="en-US" sz="3200" b="1" dirty="0" smtClean="0">
                  <a:solidFill>
                    <a:srgbClr val="FFFFCC"/>
                  </a:solidFill>
                  <a:latin typeface="Arial" pitchFamily="34" charset="0"/>
                </a:rPr>
                <a:t>分子按位置的分布是均匀的</a:t>
              </a:r>
              <a:r>
                <a:rPr lang="zh-CN" altLang="en-US" sz="3200" b="1" dirty="0" smtClean="0">
                  <a:solidFill>
                    <a:srgbClr val="1C1C1C"/>
                  </a:solidFill>
                  <a:latin typeface="Arial" pitchFamily="34" charset="0"/>
                </a:rPr>
                <a:t> </a:t>
              </a:r>
            </a:p>
          </p:txBody>
        </p:sp>
      </p:grpSp>
      <p:sp>
        <p:nvSpPr>
          <p:cNvPr id="319496" name="Text Box 8"/>
          <p:cNvSpPr txBox="1">
            <a:spLocks noChangeArrowheads="1"/>
          </p:cNvSpPr>
          <p:nvPr/>
        </p:nvSpPr>
        <p:spPr bwMode="auto">
          <a:xfrm>
            <a:off x="683568" y="4077072"/>
            <a:ext cx="5617765" cy="58477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CC00"/>
                </a:solidFill>
                <a:latin typeface="Arial" pitchFamily="34" charset="0"/>
              </a:rPr>
              <a:t>2</a:t>
            </a:r>
            <a:r>
              <a:rPr lang="zh-CN" altLang="en-US" sz="3200" b="1" dirty="0" smtClean="0">
                <a:solidFill>
                  <a:srgbClr val="FFCC00"/>
                </a:solidFill>
                <a:latin typeface="Arial" pitchFamily="34" charset="0"/>
              </a:rPr>
              <a:t>）</a:t>
            </a:r>
            <a:r>
              <a:rPr lang="zh-CN" altLang="en-US" sz="3200" b="1" dirty="0" smtClean="0">
                <a:solidFill>
                  <a:srgbClr val="FFFFCC"/>
                </a:solidFill>
                <a:latin typeface="Arial" pitchFamily="34" charset="0"/>
              </a:rPr>
              <a:t>分子各方向运动概率均等</a:t>
            </a:r>
            <a:endParaRPr lang="zh-CN" altLang="en-US" sz="2800" b="1" dirty="0" smtClean="0">
              <a:solidFill>
                <a:srgbClr val="FFFFCC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  <p:bldP spid="3194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83568" y="2598470"/>
            <a:ext cx="7272338" cy="803044"/>
            <a:chOff x="384" y="1840"/>
            <a:chExt cx="4102" cy="311"/>
          </a:xfrm>
        </p:grpSpPr>
        <p:graphicFrame>
          <p:nvGraphicFramePr>
            <p:cNvPr id="6149" name="Object 3"/>
            <p:cNvGraphicFramePr>
              <a:graphicFrameLocks noChangeAspect="1"/>
            </p:cNvGraphicFramePr>
            <p:nvPr/>
          </p:nvGraphicFramePr>
          <p:xfrm>
            <a:off x="3481" y="1840"/>
            <a:ext cx="1005" cy="311"/>
          </p:xfrm>
          <a:graphic>
            <a:graphicData uri="http://schemas.openxmlformats.org/presentationml/2006/ole">
              <p:oleObj spid="_x0000_s21509" name="Equation" r:id="rId3" imgW="774360" imgH="241200" progId="Equation.DSMT4">
                <p:embed/>
              </p:oleObj>
            </a:graphicData>
          </a:graphic>
        </p:graphicFrame>
        <p:sp>
          <p:nvSpPr>
            <p:cNvPr id="6159" name="Rectangle 4"/>
            <p:cNvSpPr>
              <a:spLocks noChangeArrowheads="1"/>
            </p:cNvSpPr>
            <p:nvPr/>
          </p:nvSpPr>
          <p:spPr bwMode="auto">
            <a:xfrm>
              <a:off x="384" y="1855"/>
              <a:ext cx="2976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3600" b="1" dirty="0" smtClean="0">
                  <a:latin typeface="Arial" pitchFamily="34" charset="0"/>
                </a:rPr>
                <a:t>  </a:t>
              </a:r>
              <a:r>
                <a:rPr lang="zh-CN" altLang="en-US" sz="3600" b="1" dirty="0" smtClean="0">
                  <a:latin typeface="Arial" pitchFamily="34" charset="0"/>
                </a:rPr>
                <a:t>各方向运动概率均等</a:t>
              </a: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84138" y="4004619"/>
            <a:ext cx="5549898" cy="2020888"/>
            <a:chOff x="531" y="2366"/>
            <a:chExt cx="3496" cy="1273"/>
          </a:xfrm>
        </p:grpSpPr>
        <p:graphicFrame>
          <p:nvGraphicFramePr>
            <p:cNvPr id="6147" name="Object 6"/>
            <p:cNvGraphicFramePr>
              <a:graphicFrameLocks noChangeAspect="1"/>
            </p:cNvGraphicFramePr>
            <p:nvPr/>
          </p:nvGraphicFramePr>
          <p:xfrm>
            <a:off x="2254" y="3001"/>
            <a:ext cx="1442" cy="638"/>
          </p:xfrm>
          <a:graphic>
            <a:graphicData uri="http://schemas.openxmlformats.org/presentationml/2006/ole">
              <p:oleObj spid="_x0000_s21507" name="Equation" r:id="rId4" imgW="1155600" imgH="520560" progId="Equation.DSMT4">
                <p:embed/>
              </p:oleObj>
            </a:graphicData>
          </a:graphic>
        </p:graphicFrame>
        <p:sp>
          <p:nvSpPr>
            <p:cNvPr id="6158" name="Rectangle 7"/>
            <p:cNvSpPr>
              <a:spLocks noChangeArrowheads="1"/>
            </p:cNvSpPr>
            <p:nvPr/>
          </p:nvSpPr>
          <p:spPr bwMode="auto">
            <a:xfrm>
              <a:off x="667" y="2366"/>
              <a:ext cx="3360" cy="407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latin typeface="Times New Roman" pitchFamily="18" charset="0"/>
                </a:rPr>
                <a:t>    </a:t>
              </a:r>
              <a:r>
                <a:rPr lang="en-US" altLang="zh-CN" sz="2400" b="1" dirty="0" smtClean="0">
                  <a:latin typeface="Arial" pitchFamily="34" charset="0"/>
                </a:rPr>
                <a:t> </a:t>
              </a:r>
              <a:r>
                <a:rPr lang="zh-CN" altLang="en-US" sz="3600" b="1" dirty="0" smtClean="0">
                  <a:latin typeface="Arial" pitchFamily="34" charset="0"/>
                </a:rPr>
                <a:t>方向速度平方的平均值</a:t>
              </a:r>
              <a:endParaRPr lang="zh-CN" altLang="en-US" sz="3200" b="1" dirty="0" smtClean="0">
                <a:latin typeface="Arial" pitchFamily="34" charset="0"/>
              </a:endParaRPr>
            </a:p>
          </p:txBody>
        </p:sp>
        <p:graphicFrame>
          <p:nvGraphicFramePr>
            <p:cNvPr id="6148" name="Object 8"/>
            <p:cNvGraphicFramePr>
              <a:graphicFrameLocks noChangeAspect="1"/>
            </p:cNvGraphicFramePr>
            <p:nvPr/>
          </p:nvGraphicFramePr>
          <p:xfrm>
            <a:off x="531" y="2412"/>
            <a:ext cx="333" cy="367"/>
          </p:xfrm>
          <a:graphic>
            <a:graphicData uri="http://schemas.openxmlformats.org/presentationml/2006/ole">
              <p:oleObj spid="_x0000_s21508" name="Equation" r:id="rId5" imgW="126720" imgH="139680" progId="Equation.DSMT4">
                <p:embed/>
              </p:oleObj>
            </a:graphicData>
          </a:graphic>
        </p:graphicFrame>
      </p:grpSp>
      <p:graphicFrame>
        <p:nvGraphicFramePr>
          <p:cNvPr id="16" name="Object 10"/>
          <p:cNvGraphicFramePr>
            <a:graphicFrameLocks noChangeAspect="1"/>
          </p:cNvGraphicFramePr>
          <p:nvPr/>
        </p:nvGraphicFramePr>
        <p:xfrm>
          <a:off x="2051720" y="1412776"/>
          <a:ext cx="4537075" cy="863600"/>
        </p:xfrm>
        <a:graphic>
          <a:graphicData uri="http://schemas.openxmlformats.org/presentationml/2006/ole">
            <p:oleObj spid="_x0000_s21510" name="Equation" r:id="rId6" imgW="1828800" imgH="368280" progId="Equation.DSMT4">
              <p:embed/>
            </p:oleObj>
          </a:graphicData>
        </a:graphic>
      </p:graphicFrame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1043608" y="548680"/>
            <a:ext cx="3816424" cy="646331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rgbClr val="66FFFF"/>
                </a:solidFill>
                <a:latin typeface="Arial" pitchFamily="34" charset="0"/>
              </a:rPr>
              <a:t>设分子运动速度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788</Words>
  <Application>Microsoft Office PowerPoint</Application>
  <PresentationFormat>全屏显示(4:3)</PresentationFormat>
  <Paragraphs>80</Paragraphs>
  <Slides>17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Stream</vt:lpstr>
      <vt:lpstr>Network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76</cp:revision>
  <dcterms:modified xsi:type="dcterms:W3CDTF">2019-08-26T01:55:13Z</dcterms:modified>
</cp:coreProperties>
</file>