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57" r:id="rId5"/>
    <p:sldId id="267" r:id="rId6"/>
    <p:sldId id="266" r:id="rId7"/>
    <p:sldId id="258" r:id="rId8"/>
    <p:sldId id="262" r:id="rId9"/>
    <p:sldId id="263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13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14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  <p:sp>
        <p:nvSpPr>
          <p:cNvPr id="29082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90828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16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5157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>
                <a:solidFill>
                  <a:srgbClr val="FFFFFF"/>
                </a:solidFill>
              </a:rPr>
              <a:t>热学</a:t>
            </a:r>
          </a:p>
        </p:txBody>
      </p:sp>
      <p:sp>
        <p:nvSpPr>
          <p:cNvPr id="17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3DB4D9-239B-4541-B9A7-3DFB8769AA9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0AF95F-F01C-4D5D-8931-765C05F1CAE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E203D-EB33-4B04-97AD-2AAC807FA48C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91E5BE-1BB5-4611-A208-6B9E6CF07C23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48249-2292-417E-8F77-05740A65940F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759A4-D1EB-4C8B-9EE4-DB78558F25E9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38AE40-4D0C-4FA4-AF30-9DC071B3A576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11FC-226D-406A-9479-452788276B7E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6F72CE-B114-43C4-8FF6-945C4BBF0D7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6ACBF-D5D6-4563-8D63-E695287E92C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2A9ECE-0DD5-47D7-81B6-F264B3B44041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E4C3D-A29D-40A8-80BB-07E452BA7822}" type="slidenum">
              <a:rPr lang="en-US" altLang="zh-CN">
                <a:solidFill>
                  <a:srgbClr val="FFFFFF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2897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kumimoji="0" sz="1200" b="0" u="none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399BCD7-990E-4E1D-9F41-7CF308DF745F}" type="slidenum">
              <a:rPr lang="en-US" altLang="zh-CN">
                <a:solidFill>
                  <a:srgbClr val="FF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>
              <a:solidFill>
                <a:srgbClr val="FFFFFF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3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289798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/>
                <a:ahLst/>
                <a:cxnLst>
                  <a:cxn ang="0">
                    <a:pos x="2740" y="528"/>
                  </a:cxn>
                  <a:cxn ang="0">
                    <a:pos x="2632" y="484"/>
                  </a:cxn>
                  <a:cxn ang="0">
                    <a:pos x="2480" y="424"/>
                  </a:cxn>
                  <a:cxn ang="0">
                    <a:pos x="2203" y="343"/>
                  </a:cxn>
                  <a:cxn ang="0">
                    <a:pos x="1970" y="277"/>
                  </a:cxn>
                  <a:cxn ang="0">
                    <a:pos x="1807" y="212"/>
                  </a:cxn>
                  <a:cxn ang="0">
                    <a:pos x="1693" y="152"/>
                  </a:cxn>
                  <a:cxn ang="0">
                    <a:pos x="1628" y="103"/>
                  </a:cxn>
                  <a:cxn ang="0">
                    <a:pos x="1590" y="60"/>
                  </a:cxn>
                  <a:cxn ang="0">
                    <a:pos x="1579" y="27"/>
                  </a:cxn>
                  <a:cxn ang="0">
                    <a:pos x="1585" y="0"/>
                  </a:cxn>
                  <a:cxn ang="0">
                    <a:pos x="1557" y="49"/>
                  </a:cxn>
                  <a:cxn ang="0">
                    <a:pos x="1568" y="98"/>
                  </a:cxn>
                  <a:cxn ang="0">
                    <a:pos x="1617" y="141"/>
                  </a:cxn>
                  <a:cxn ang="0">
                    <a:pos x="1688" y="185"/>
                  </a:cxn>
                  <a:cxn ang="0">
                    <a:pos x="1791" y="228"/>
                  </a:cxn>
                  <a:cxn ang="0">
                    <a:pos x="2040" y="310"/>
                  </a:cxn>
                  <a:cxn ang="0">
                    <a:pos x="2285" y="381"/>
                  </a:cxn>
                  <a:cxn ang="0">
                    <a:pos x="2464" y="435"/>
                  </a:cxn>
                  <a:cxn ang="0">
                    <a:pos x="2605" y="484"/>
                  </a:cxn>
                  <a:cxn ang="0">
                    <a:pos x="2708" y="528"/>
                  </a:cxn>
                  <a:cxn ang="0">
                    <a:pos x="2768" y="560"/>
                  </a:cxn>
                  <a:cxn ang="0">
                    <a:pos x="2795" y="593"/>
                  </a:cxn>
                  <a:cxn ang="0">
                    <a:pos x="2795" y="642"/>
                  </a:cxn>
                  <a:cxn ang="0">
                    <a:pos x="2762" y="691"/>
                  </a:cxn>
                  <a:cxn ang="0">
                    <a:pos x="2692" y="735"/>
                  </a:cxn>
                  <a:cxn ang="0">
                    <a:pos x="2589" y="778"/>
                  </a:cxn>
                  <a:cxn ang="0">
                    <a:pos x="2458" y="822"/>
                  </a:cxn>
                  <a:cxn ang="0">
                    <a:pos x="2301" y="865"/>
                  </a:cxn>
                  <a:cxn ang="0">
                    <a:pos x="2030" y="930"/>
                  </a:cxn>
                  <a:cxn ang="0">
                    <a:pos x="1606" y="1034"/>
                  </a:cxn>
                  <a:cxn ang="0">
                    <a:pos x="1145" y="1164"/>
                  </a:cxn>
                  <a:cxn ang="0">
                    <a:pos x="673" y="1328"/>
                  </a:cxn>
                  <a:cxn ang="0">
                    <a:pos x="217" y="1545"/>
                  </a:cxn>
                  <a:cxn ang="0">
                    <a:pos x="353" y="1671"/>
                  </a:cxn>
                  <a:cxn ang="0">
                    <a:pos x="754" y="1469"/>
                  </a:cxn>
                  <a:cxn ang="0">
                    <a:pos x="1145" y="1311"/>
                  </a:cxn>
                  <a:cxn ang="0">
                    <a:pos x="1519" y="1186"/>
                  </a:cxn>
                  <a:cxn ang="0">
                    <a:pos x="1861" y="1083"/>
                  </a:cxn>
                  <a:cxn ang="0">
                    <a:pos x="2165" y="1007"/>
                  </a:cxn>
                  <a:cxn ang="0">
                    <a:pos x="2426" y="947"/>
                  </a:cxn>
                  <a:cxn ang="0">
                    <a:pos x="2626" y="892"/>
                  </a:cxn>
                  <a:cxn ang="0">
                    <a:pos x="2762" y="838"/>
                  </a:cxn>
                  <a:cxn ang="0">
                    <a:pos x="2827" y="794"/>
                  </a:cxn>
                  <a:cxn ang="0">
                    <a:pos x="2865" y="745"/>
                  </a:cxn>
                  <a:cxn ang="0">
                    <a:pos x="2882" y="702"/>
                  </a:cxn>
                  <a:cxn ang="0">
                    <a:pos x="2854" y="620"/>
                  </a:cxn>
                  <a:cxn ang="0">
                    <a:pos x="2800" y="560"/>
                  </a:cxn>
                  <a:cxn ang="0">
                    <a:pos x="2773" y="544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799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/>
                <a:ahLst/>
                <a:cxnLst>
                  <a:cxn ang="0">
                    <a:pos x="1259" y="615"/>
                  </a:cxn>
                  <a:cxn ang="0">
                    <a:pos x="1248" y="588"/>
                  </a:cxn>
                  <a:cxn ang="0">
                    <a:pos x="1237" y="566"/>
                  </a:cxn>
                  <a:cxn ang="0">
                    <a:pos x="1216" y="539"/>
                  </a:cxn>
                  <a:cxn ang="0">
                    <a:pos x="1188" y="517"/>
                  </a:cxn>
                  <a:cxn ang="0">
                    <a:pos x="1123" y="479"/>
                  </a:cxn>
                  <a:cxn ang="0">
                    <a:pos x="1042" y="441"/>
                  </a:cxn>
                  <a:cxn ang="0">
                    <a:pos x="944" y="408"/>
                  </a:cxn>
                  <a:cxn ang="0">
                    <a:pos x="841" y="381"/>
                  </a:cxn>
                  <a:cxn ang="0">
                    <a:pos x="727" y="348"/>
                  </a:cxn>
                  <a:cxn ang="0">
                    <a:pos x="613" y="321"/>
                  </a:cxn>
                  <a:cxn ang="0">
                    <a:pos x="499" y="294"/>
                  </a:cxn>
                  <a:cxn ang="0">
                    <a:pos x="391" y="261"/>
                  </a:cxn>
                  <a:cxn ang="0">
                    <a:pos x="288" y="229"/>
                  </a:cxn>
                  <a:cxn ang="0">
                    <a:pos x="195" y="196"/>
                  </a:cxn>
                  <a:cxn ang="0">
                    <a:pos x="119" y="152"/>
                  </a:cxn>
                  <a:cxn ang="0">
                    <a:pos x="54" y="109"/>
                  </a:cxn>
                  <a:cxn ang="0">
                    <a:pos x="33" y="87"/>
                  </a:cxn>
                  <a:cxn ang="0">
                    <a:pos x="16" y="60"/>
                  </a:cxn>
                  <a:cxn ang="0">
                    <a:pos x="5" y="33"/>
                  </a:cxn>
                  <a:cxn ang="0">
                    <a:pos x="0" y="0"/>
                  </a:cxn>
                  <a:cxn ang="0">
                    <a:pos x="0" y="6"/>
                  </a:cxn>
                  <a:cxn ang="0">
                    <a:pos x="0" y="11"/>
                  </a:cxn>
                  <a:cxn ang="0">
                    <a:pos x="0" y="38"/>
                  </a:cxn>
                  <a:cxn ang="0">
                    <a:pos x="5" y="60"/>
                  </a:cxn>
                  <a:cxn ang="0">
                    <a:pos x="16" y="87"/>
                  </a:cxn>
                  <a:cxn ang="0">
                    <a:pos x="33" y="114"/>
                  </a:cxn>
                  <a:cxn ang="0">
                    <a:pos x="54" y="142"/>
                  </a:cxn>
                  <a:cxn ang="0">
                    <a:pos x="87" y="174"/>
                  </a:cxn>
                  <a:cxn ang="0">
                    <a:pos x="125" y="207"/>
                  </a:cxn>
                  <a:cxn ang="0">
                    <a:pos x="179" y="240"/>
                  </a:cxn>
                  <a:cxn ang="0">
                    <a:pos x="244" y="278"/>
                  </a:cxn>
                  <a:cxn ang="0">
                    <a:pos x="326" y="310"/>
                  </a:cxn>
                  <a:cxn ang="0">
                    <a:pos x="418" y="348"/>
                  </a:cxn>
                  <a:cxn ang="0">
                    <a:pos x="526" y="381"/>
                  </a:cxn>
                  <a:cxn ang="0">
                    <a:pos x="657" y="414"/>
                  </a:cxn>
                  <a:cxn ang="0">
                    <a:pos x="749" y="435"/>
                  </a:cxn>
                  <a:cxn ang="0">
                    <a:pos x="830" y="463"/>
                  </a:cxn>
                  <a:cxn ang="0">
                    <a:pos x="901" y="490"/>
                  </a:cxn>
                  <a:cxn ang="0">
                    <a:pos x="966" y="512"/>
                  </a:cxn>
                  <a:cxn ang="0">
                    <a:pos x="1015" y="539"/>
                  </a:cxn>
                  <a:cxn ang="0">
                    <a:pos x="1053" y="566"/>
                  </a:cxn>
                  <a:cxn ang="0">
                    <a:pos x="1080" y="593"/>
                  </a:cxn>
                  <a:cxn ang="0">
                    <a:pos x="1102" y="620"/>
                  </a:cxn>
                  <a:cxn ang="0">
                    <a:pos x="1112" y="648"/>
                  </a:cxn>
                  <a:cxn ang="0">
                    <a:pos x="1118" y="675"/>
                  </a:cxn>
                  <a:cxn ang="0">
                    <a:pos x="1112" y="697"/>
                  </a:cxn>
                  <a:cxn ang="0">
                    <a:pos x="1096" y="724"/>
                  </a:cxn>
                  <a:cxn ang="0">
                    <a:pos x="1080" y="746"/>
                  </a:cxn>
                  <a:cxn ang="0">
                    <a:pos x="1053" y="767"/>
                  </a:cxn>
                  <a:cxn ang="0">
                    <a:pos x="1015" y="789"/>
                  </a:cxn>
                  <a:cxn ang="0">
                    <a:pos x="977" y="811"/>
                  </a:cxn>
                  <a:cxn ang="0">
                    <a:pos x="1047" y="789"/>
                  </a:cxn>
                  <a:cxn ang="0">
                    <a:pos x="1107" y="767"/>
                  </a:cxn>
                  <a:cxn ang="0">
                    <a:pos x="1156" y="746"/>
                  </a:cxn>
                  <a:cxn ang="0">
                    <a:pos x="1199" y="724"/>
                  </a:cxn>
                  <a:cxn ang="0">
                    <a:pos x="1226" y="702"/>
                  </a:cxn>
                  <a:cxn ang="0">
                    <a:pos x="1248" y="675"/>
                  </a:cxn>
                  <a:cxn ang="0">
                    <a:pos x="1259" y="648"/>
                  </a:cxn>
                  <a:cxn ang="0">
                    <a:pos x="1259" y="615"/>
                  </a:cxn>
                  <a:cxn ang="0">
                    <a:pos x="1259" y="615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0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/>
                <a:ahLst/>
                <a:cxnLst>
                  <a:cxn ang="0">
                    <a:pos x="92" y="958"/>
                  </a:cxn>
                  <a:cxn ang="0">
                    <a:pos x="0" y="969"/>
                  </a:cxn>
                  <a:cxn ang="0">
                    <a:pos x="391" y="969"/>
                  </a:cxn>
                  <a:cxn ang="0">
                    <a:pos x="434" y="947"/>
                  </a:cxn>
                  <a:cxn ang="0">
                    <a:pos x="483" y="914"/>
                  </a:cxn>
                  <a:cxn ang="0">
                    <a:pos x="554" y="876"/>
                  </a:cxn>
                  <a:cxn ang="0">
                    <a:pos x="635" y="838"/>
                  </a:cxn>
                  <a:cxn ang="0">
                    <a:pos x="727" y="794"/>
                  </a:cxn>
                  <a:cxn ang="0">
                    <a:pos x="836" y="745"/>
                  </a:cxn>
                  <a:cxn ang="0">
                    <a:pos x="961" y="696"/>
                  </a:cxn>
                  <a:cxn ang="0">
                    <a:pos x="1102" y="642"/>
                  </a:cxn>
                  <a:cxn ang="0">
                    <a:pos x="1259" y="582"/>
                  </a:cxn>
                  <a:cxn ang="0">
                    <a:pos x="1433" y="522"/>
                  </a:cxn>
                  <a:cxn ang="0">
                    <a:pos x="1623" y="462"/>
                  </a:cxn>
                  <a:cxn ang="0">
                    <a:pos x="1829" y="403"/>
                  </a:cxn>
                  <a:cxn ang="0">
                    <a:pos x="2057" y="343"/>
                  </a:cxn>
                  <a:cxn ang="0">
                    <a:pos x="2301" y="283"/>
                  </a:cxn>
                  <a:cxn ang="0">
                    <a:pos x="2567" y="223"/>
                  </a:cxn>
                  <a:cxn ang="0">
                    <a:pos x="2849" y="163"/>
                  </a:cxn>
                  <a:cxn ang="0">
                    <a:pos x="2849" y="0"/>
                  </a:cxn>
                  <a:cxn ang="0">
                    <a:pos x="2817" y="16"/>
                  </a:cxn>
                  <a:cxn ang="0">
                    <a:pos x="2773" y="33"/>
                  </a:cxn>
                  <a:cxn ang="0">
                    <a:pos x="2719" y="54"/>
                  </a:cxn>
                  <a:cxn ang="0">
                    <a:pos x="2648" y="76"/>
                  </a:cxn>
                  <a:cxn ang="0">
                    <a:pos x="2572" y="98"/>
                  </a:cxn>
                  <a:cxn ang="0">
                    <a:pos x="2491" y="120"/>
                  </a:cxn>
                  <a:cxn ang="0">
                    <a:pos x="2399" y="147"/>
                  </a:cxn>
                  <a:cxn ang="0">
                    <a:pos x="2301" y="169"/>
                  </a:cxn>
                  <a:cxn ang="0">
                    <a:pos x="2095" y="223"/>
                  </a:cxn>
                  <a:cxn ang="0">
                    <a:pos x="1889" y="277"/>
                  </a:cxn>
                  <a:cxn ang="0">
                    <a:pos x="1688" y="326"/>
                  </a:cxn>
                  <a:cxn ang="0">
                    <a:pos x="1590" y="354"/>
                  </a:cxn>
                  <a:cxn ang="0">
                    <a:pos x="1503" y="381"/>
                  </a:cxn>
                  <a:cxn ang="0">
                    <a:pos x="1107" y="506"/>
                  </a:cxn>
                  <a:cxn ang="0">
                    <a:pos x="912" y="577"/>
                  </a:cxn>
                  <a:cxn ang="0">
                    <a:pos x="727" y="647"/>
                  </a:cxn>
                  <a:cxn ang="0">
                    <a:pos x="548" y="718"/>
                  </a:cxn>
                  <a:cxn ang="0">
                    <a:pos x="380" y="794"/>
                  </a:cxn>
                  <a:cxn ang="0">
                    <a:pos x="228" y="876"/>
                  </a:cxn>
                  <a:cxn ang="0">
                    <a:pos x="92" y="958"/>
                  </a:cxn>
                  <a:cxn ang="0">
                    <a:pos x="92" y="958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1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/>
                <a:ahLst/>
                <a:cxnLst>
                  <a:cxn ang="0">
                    <a:pos x="1433" y="474"/>
                  </a:cxn>
                  <a:cxn ang="0">
                    <a:pos x="1460" y="528"/>
                  </a:cxn>
                  <a:cxn ang="0">
                    <a:pos x="1541" y="593"/>
                  </a:cxn>
                  <a:cxn ang="0">
                    <a:pos x="1715" y="670"/>
                  </a:cxn>
                  <a:cxn ang="0">
                    <a:pos x="1927" y="735"/>
                  </a:cxn>
                  <a:cxn ang="0">
                    <a:pos x="2155" y="789"/>
                  </a:cxn>
                  <a:cxn ang="0">
                    <a:pos x="2372" y="849"/>
                  </a:cxn>
                  <a:cxn ang="0">
                    <a:pos x="2551" y="920"/>
                  </a:cxn>
                  <a:cxn ang="0">
                    <a:pos x="2638" y="980"/>
                  </a:cxn>
                  <a:cxn ang="0">
                    <a:pos x="2676" y="1029"/>
                  </a:cxn>
                  <a:cxn ang="0">
                    <a:pos x="2681" y="1083"/>
                  </a:cxn>
                  <a:cxn ang="0">
                    <a:pos x="2665" y="1127"/>
                  </a:cxn>
                  <a:cxn ang="0">
                    <a:pos x="2616" y="1170"/>
                  </a:cxn>
                  <a:cxn ang="0">
                    <a:pos x="2545" y="1208"/>
                  </a:cxn>
                  <a:cxn ang="0">
                    <a:pos x="2448" y="1241"/>
                  </a:cxn>
                  <a:cxn ang="0">
                    <a:pos x="2328" y="1274"/>
                  </a:cxn>
                  <a:cxn ang="0">
                    <a:pos x="2106" y="1328"/>
                  </a:cxn>
                  <a:cxn ang="0">
                    <a:pos x="1742" y="1421"/>
                  </a:cxn>
                  <a:cxn ang="0">
                    <a:pos x="1308" y="1540"/>
                  </a:cxn>
                  <a:cxn ang="0">
                    <a:pos x="820" y="1709"/>
                  </a:cxn>
                  <a:cxn ang="0">
                    <a:pos x="282" y="1943"/>
                  </a:cxn>
                  <a:cxn ang="0">
                    <a:pos x="152" y="2085"/>
                  </a:cxn>
                  <a:cxn ang="0">
                    <a:pos x="386" y="1992"/>
                  </a:cxn>
                  <a:cxn ang="0">
                    <a:pos x="700" y="1834"/>
                  </a:cxn>
                  <a:cxn ang="0">
                    <a:pos x="1064" y="1693"/>
                  </a:cxn>
                  <a:cxn ang="0">
                    <a:pos x="1661" y="1497"/>
                  </a:cxn>
                  <a:cxn ang="0">
                    <a:pos x="1845" y="1442"/>
                  </a:cxn>
                  <a:cxn ang="0">
                    <a:pos x="2252" y="1339"/>
                  </a:cxn>
                  <a:cxn ang="0">
                    <a:pos x="2551" y="1263"/>
                  </a:cxn>
                  <a:cxn ang="0">
                    <a:pos x="2730" y="1214"/>
                  </a:cxn>
                  <a:cxn ang="0">
                    <a:pos x="2876" y="1170"/>
                  </a:cxn>
                  <a:cxn ang="0">
                    <a:pos x="2974" y="1132"/>
                  </a:cxn>
                  <a:cxn ang="0">
                    <a:pos x="3007" y="871"/>
                  </a:cxn>
                  <a:cxn ang="0">
                    <a:pos x="2860" y="844"/>
                  </a:cxn>
                  <a:cxn ang="0">
                    <a:pos x="2670" y="806"/>
                  </a:cxn>
                  <a:cxn ang="0">
                    <a:pos x="2458" y="757"/>
                  </a:cxn>
                  <a:cxn ang="0">
                    <a:pos x="2138" y="670"/>
                  </a:cxn>
                  <a:cxn ang="0">
                    <a:pos x="1959" y="604"/>
                  </a:cxn>
                  <a:cxn ang="0">
                    <a:pos x="1824" y="534"/>
                  </a:cxn>
                  <a:cxn ang="0">
                    <a:pos x="1769" y="474"/>
                  </a:cxn>
                  <a:cxn ang="0">
                    <a:pos x="1753" y="436"/>
                  </a:cxn>
                  <a:cxn ang="0">
                    <a:pos x="1780" y="381"/>
                  </a:cxn>
                  <a:cxn ang="0">
                    <a:pos x="1862" y="316"/>
                  </a:cxn>
                  <a:cxn ang="0">
                    <a:pos x="1986" y="267"/>
                  </a:cxn>
                  <a:cxn ang="0">
                    <a:pos x="2149" y="229"/>
                  </a:cxn>
                  <a:cxn ang="0">
                    <a:pos x="2431" y="180"/>
                  </a:cxn>
                  <a:cxn ang="0">
                    <a:pos x="2827" y="125"/>
                  </a:cxn>
                  <a:cxn ang="0">
                    <a:pos x="3007" y="87"/>
                  </a:cxn>
                  <a:cxn ang="0">
                    <a:pos x="2909" y="22"/>
                  </a:cxn>
                  <a:cxn ang="0">
                    <a:pos x="2676" y="66"/>
                  </a:cxn>
                  <a:cxn ang="0">
                    <a:pos x="2285" y="120"/>
                  </a:cxn>
                  <a:cxn ang="0">
                    <a:pos x="2030" y="158"/>
                  </a:cxn>
                  <a:cxn ang="0">
                    <a:pos x="1791" y="202"/>
                  </a:cxn>
                  <a:cxn ang="0">
                    <a:pos x="1601" y="261"/>
                  </a:cxn>
                  <a:cxn ang="0">
                    <a:pos x="1471" y="338"/>
                  </a:cxn>
                  <a:cxn ang="0">
                    <a:pos x="1438" y="387"/>
                  </a:cxn>
                  <a:cxn ang="0">
                    <a:pos x="1427" y="441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  <p:sp>
            <p:nvSpPr>
              <p:cNvPr id="289802" name="Freeform 10"/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/>
                <a:ahLst/>
                <a:cxnLst>
                  <a:cxn ang="0">
                    <a:pos x="0" y="332"/>
                  </a:cxn>
                  <a:cxn ang="0">
                    <a:pos x="0" y="360"/>
                  </a:cxn>
                  <a:cxn ang="0">
                    <a:pos x="5" y="387"/>
                  </a:cxn>
                  <a:cxn ang="0">
                    <a:pos x="27" y="414"/>
                  </a:cxn>
                  <a:cxn ang="0">
                    <a:pos x="54" y="436"/>
                  </a:cxn>
                  <a:cxn ang="0">
                    <a:pos x="92" y="463"/>
                  </a:cxn>
                  <a:cxn ang="0">
                    <a:pos x="141" y="490"/>
                  </a:cxn>
                  <a:cxn ang="0">
                    <a:pos x="195" y="512"/>
                  </a:cxn>
                  <a:cxn ang="0">
                    <a:pos x="255" y="539"/>
                  </a:cxn>
                  <a:cxn ang="0">
                    <a:pos x="212" y="517"/>
                  </a:cxn>
                  <a:cxn ang="0">
                    <a:pos x="179" y="490"/>
                  </a:cxn>
                  <a:cxn ang="0">
                    <a:pos x="157" y="468"/>
                  </a:cxn>
                  <a:cxn ang="0">
                    <a:pos x="141" y="447"/>
                  </a:cxn>
                  <a:cxn ang="0">
                    <a:pos x="136" y="425"/>
                  </a:cxn>
                  <a:cxn ang="0">
                    <a:pos x="136" y="403"/>
                  </a:cxn>
                  <a:cxn ang="0">
                    <a:pos x="141" y="381"/>
                  </a:cxn>
                  <a:cxn ang="0">
                    <a:pos x="157" y="365"/>
                  </a:cxn>
                  <a:cxn ang="0">
                    <a:pos x="179" y="343"/>
                  </a:cxn>
                  <a:cxn ang="0">
                    <a:pos x="201" y="327"/>
                  </a:cxn>
                  <a:cxn ang="0">
                    <a:pos x="266" y="294"/>
                  </a:cxn>
                  <a:cxn ang="0">
                    <a:pos x="353" y="262"/>
                  </a:cxn>
                  <a:cxn ang="0">
                    <a:pos x="445" y="234"/>
                  </a:cxn>
                  <a:cxn ang="0">
                    <a:pos x="554" y="213"/>
                  </a:cxn>
                  <a:cxn ang="0">
                    <a:pos x="662" y="191"/>
                  </a:cxn>
                  <a:cxn ang="0">
                    <a:pos x="890" y="153"/>
                  </a:cxn>
                  <a:cxn ang="0">
                    <a:pos x="993" y="136"/>
                  </a:cxn>
                  <a:cxn ang="0">
                    <a:pos x="1091" y="120"/>
                  </a:cxn>
                  <a:cxn ang="0">
                    <a:pos x="1178" y="115"/>
                  </a:cxn>
                  <a:cxn ang="0">
                    <a:pos x="1248" y="104"/>
                  </a:cxn>
                  <a:cxn ang="0">
                    <a:pos x="1248" y="0"/>
                  </a:cxn>
                  <a:cxn ang="0">
                    <a:pos x="1161" y="22"/>
                  </a:cxn>
                  <a:cxn ang="0">
                    <a:pos x="1069" y="38"/>
                  </a:cxn>
                  <a:cxn ang="0">
                    <a:pos x="874" y="71"/>
                  </a:cxn>
                  <a:cxn ang="0">
                    <a:pos x="673" y="93"/>
                  </a:cxn>
                  <a:cxn ang="0">
                    <a:pos x="483" y="126"/>
                  </a:cxn>
                  <a:cxn ang="0">
                    <a:pos x="391" y="142"/>
                  </a:cxn>
                  <a:cxn ang="0">
                    <a:pos x="309" y="158"/>
                  </a:cxn>
                  <a:cxn ang="0">
                    <a:pos x="228" y="180"/>
                  </a:cxn>
                  <a:cxn ang="0">
                    <a:pos x="163" y="202"/>
                  </a:cxn>
                  <a:cxn ang="0">
                    <a:pos x="103" y="229"/>
                  </a:cxn>
                  <a:cxn ang="0">
                    <a:pos x="54" y="256"/>
                  </a:cxn>
                  <a:cxn ang="0">
                    <a:pos x="22" y="294"/>
                  </a:cxn>
                  <a:cxn ang="0">
                    <a:pos x="0" y="332"/>
                  </a:cxn>
                  <a:cxn ang="0">
                    <a:pos x="0" y="332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zh-CN" altLang="en-US" sz="3200" b="1" u="sng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289803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/>
              <a:ahLst/>
              <a:cxnLst>
                <a:cxn ang="0">
                  <a:pos x="982" y="1061"/>
                </a:cxn>
                <a:cxn ang="0">
                  <a:pos x="1357" y="1012"/>
                </a:cxn>
                <a:cxn ang="0">
                  <a:pos x="1666" y="957"/>
                </a:cxn>
                <a:cxn ang="0">
                  <a:pos x="1916" y="897"/>
                </a:cxn>
                <a:cxn ang="0">
                  <a:pos x="2100" y="832"/>
                </a:cxn>
                <a:cxn ang="0">
                  <a:pos x="2220" y="756"/>
                </a:cxn>
                <a:cxn ang="0">
                  <a:pos x="2285" y="669"/>
                </a:cxn>
                <a:cxn ang="0">
                  <a:pos x="2290" y="560"/>
                </a:cxn>
                <a:cxn ang="0">
                  <a:pos x="2241" y="457"/>
                </a:cxn>
                <a:cxn ang="0">
                  <a:pos x="2144" y="364"/>
                </a:cxn>
                <a:cxn ang="0">
                  <a:pos x="2008" y="277"/>
                </a:cxn>
                <a:cxn ang="0">
                  <a:pos x="1769" y="157"/>
                </a:cxn>
                <a:cxn ang="0">
                  <a:pos x="1612" y="92"/>
                </a:cxn>
                <a:cxn ang="0">
                  <a:pos x="1476" y="43"/>
                </a:cxn>
                <a:cxn ang="0">
                  <a:pos x="1384" y="10"/>
                </a:cxn>
                <a:cxn ang="0">
                  <a:pos x="1346" y="0"/>
                </a:cxn>
                <a:cxn ang="0">
                  <a:pos x="1655" y="119"/>
                </a:cxn>
                <a:cxn ang="0">
                  <a:pos x="1948" y="255"/>
                </a:cxn>
                <a:cxn ang="0">
                  <a:pos x="2068" y="326"/>
                </a:cxn>
                <a:cxn ang="0">
                  <a:pos x="2171" y="402"/>
                </a:cxn>
                <a:cxn ang="0">
                  <a:pos x="2236" y="478"/>
                </a:cxn>
                <a:cxn ang="0">
                  <a:pos x="2263" y="560"/>
                </a:cxn>
                <a:cxn ang="0">
                  <a:pos x="2241" y="636"/>
                </a:cxn>
                <a:cxn ang="0">
                  <a:pos x="2171" y="702"/>
                </a:cxn>
                <a:cxn ang="0">
                  <a:pos x="2062" y="756"/>
                </a:cxn>
                <a:cxn ang="0">
                  <a:pos x="1921" y="800"/>
                </a:cxn>
                <a:cxn ang="0">
                  <a:pos x="1748" y="843"/>
                </a:cxn>
                <a:cxn ang="0">
                  <a:pos x="1351" y="908"/>
                </a:cxn>
                <a:cxn ang="0">
                  <a:pos x="923" y="968"/>
                </a:cxn>
                <a:cxn ang="0">
                  <a:pos x="521" y="1028"/>
                </a:cxn>
                <a:cxn ang="0">
                  <a:pos x="353" y="1066"/>
                </a:cxn>
                <a:cxn ang="0">
                  <a:pos x="206" y="1104"/>
                </a:cxn>
                <a:cxn ang="0">
                  <a:pos x="92" y="1148"/>
                </a:cxn>
                <a:cxn ang="0">
                  <a:pos x="22" y="1202"/>
                </a:cxn>
                <a:cxn ang="0">
                  <a:pos x="0" y="1262"/>
                </a:cxn>
                <a:cxn ang="0">
                  <a:pos x="27" y="1327"/>
                </a:cxn>
                <a:cxn ang="0">
                  <a:pos x="98" y="1382"/>
                </a:cxn>
                <a:cxn ang="0">
                  <a:pos x="196" y="1425"/>
                </a:cxn>
                <a:cxn ang="0">
                  <a:pos x="326" y="1469"/>
                </a:cxn>
                <a:cxn ang="0">
                  <a:pos x="217" y="1414"/>
                </a:cxn>
                <a:cxn ang="0">
                  <a:pos x="147" y="1360"/>
                </a:cxn>
                <a:cxn ang="0">
                  <a:pos x="120" y="1306"/>
                </a:cxn>
                <a:cxn ang="0">
                  <a:pos x="141" y="1257"/>
                </a:cxn>
                <a:cxn ang="0">
                  <a:pos x="212" y="1208"/>
                </a:cxn>
                <a:cxn ang="0">
                  <a:pos x="342" y="1164"/>
                </a:cxn>
                <a:cxn ang="0">
                  <a:pos x="527" y="1121"/>
                </a:cxn>
                <a:cxn ang="0">
                  <a:pos x="771" y="1088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  <p:sp>
          <p:nvSpPr>
            <p:cNvPr id="28980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06"/>
                </a:cxn>
                <a:cxn ang="0">
                  <a:pos x="5740" y="1906"/>
                </a:cxn>
                <a:cxn ang="0">
                  <a:pos x="574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en-US" sz="3200" b="1" u="sng">
                <a:solidFill>
                  <a:srgbClr val="66FFFF"/>
                </a:solidFill>
              </a:endParaRPr>
            </a:p>
          </p:txBody>
        </p:sp>
      </p:grpSp>
      <p:sp>
        <p:nvSpPr>
          <p:cNvPr id="289805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89807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89808" name="Oval 16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8677275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CCFFCC"/>
              </a:gs>
              <a:gs pos="100000">
                <a:srgbClr val="66FF33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 b="1">
                <a:solidFill>
                  <a:srgbClr val="008000"/>
                </a:solidFill>
                <a:latin typeface="Arial" pitchFamily="34" charset="0"/>
                <a:sym typeface="Wingdings 3" pitchFamily="18" charset="2"/>
              </a:rPr>
              <a:t></a:t>
            </a:r>
          </a:p>
        </p:txBody>
      </p:sp>
      <p:sp>
        <p:nvSpPr>
          <p:cNvPr id="289809" name="Oval 1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8172450" y="6354763"/>
            <a:ext cx="503238" cy="503237"/>
          </a:xfrm>
          <a:prstGeom prst="ellipse">
            <a:avLst/>
          </a:prstGeom>
          <a:gradFill rotWithShape="1">
            <a:gsLst>
              <a:gs pos="0">
                <a:srgbClr val="FFFFFF"/>
              </a:gs>
              <a:gs pos="100000">
                <a:srgbClr val="0099FF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3200">
                <a:solidFill>
                  <a:srgbClr val="000099"/>
                </a:solidFill>
                <a:latin typeface="Arial" pitchFamily="34" charset="0"/>
                <a:sym typeface="Wingdings 3" pitchFamily="18" charset="2"/>
              </a:rPr>
              <a:t>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random/>
  </p:transition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704" y="2276872"/>
            <a:ext cx="63367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dirty="0" smtClean="0"/>
              <a:t>   </a:t>
            </a:r>
            <a:r>
              <a:rPr lang="zh-CN" altLang="en-US" sz="6000" b="1" dirty="0" smtClean="0"/>
              <a:t>毛 细 现 象</a:t>
            </a:r>
            <a:endParaRPr lang="zh-CN" altLang="en-US" sz="60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764704"/>
            <a:ext cx="4824536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4000" b="1" dirty="0" smtClean="0"/>
              <a:t>回顾（准备）知识</a:t>
            </a:r>
            <a:endParaRPr lang="zh-CN" alt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916832"/>
            <a:ext cx="7272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1.</a:t>
            </a:r>
            <a:r>
              <a:rPr lang="zh-CN" altLang="en-US" sz="3600" b="1" dirty="0" smtClean="0"/>
              <a:t>球形液面（液</a:t>
            </a:r>
            <a:r>
              <a:rPr lang="en-US" altLang="zh-CN" sz="3600" b="1" dirty="0" smtClean="0"/>
              <a:t>-</a:t>
            </a:r>
            <a:r>
              <a:rPr lang="zh-CN" altLang="en-US" sz="3600" b="1" dirty="0" smtClean="0"/>
              <a:t>气界面）下的附加压强公式</a:t>
            </a:r>
            <a:endParaRPr lang="zh-CN" altLang="en-US" sz="3600" b="1" dirty="0"/>
          </a:p>
        </p:txBody>
      </p:sp>
      <p:sp>
        <p:nvSpPr>
          <p:cNvPr id="12" name="Rectangle 63"/>
          <p:cNvSpPr>
            <a:spLocks noChangeArrowheads="1"/>
          </p:cNvSpPr>
          <p:nvPr/>
        </p:nvSpPr>
        <p:spPr bwMode="auto">
          <a:xfrm>
            <a:off x="1907704" y="4833360"/>
            <a:ext cx="17285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u="none" dirty="0">
                <a:solidFill>
                  <a:schemeClr val="folHlink"/>
                </a:solidFill>
              </a:rPr>
              <a:t>凹液面</a:t>
            </a:r>
          </a:p>
        </p:txBody>
      </p:sp>
      <p:sp>
        <p:nvSpPr>
          <p:cNvPr id="13" name="Rectangle 64"/>
          <p:cNvSpPr>
            <a:spLocks noChangeArrowheads="1"/>
          </p:cNvSpPr>
          <p:nvPr/>
        </p:nvSpPr>
        <p:spPr bwMode="auto">
          <a:xfrm>
            <a:off x="1979712" y="3645024"/>
            <a:ext cx="14157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3200" b="1" u="none" dirty="0">
                <a:solidFill>
                  <a:schemeClr val="folHlink"/>
                </a:solidFill>
              </a:rPr>
              <a:t>凸液面</a:t>
            </a:r>
          </a:p>
        </p:txBody>
      </p:sp>
      <p:graphicFrame>
        <p:nvGraphicFramePr>
          <p:cNvPr id="14" name="Object 65"/>
          <p:cNvGraphicFramePr>
            <a:graphicFrameLocks noChangeAspect="1"/>
          </p:cNvGraphicFramePr>
          <p:nvPr/>
        </p:nvGraphicFramePr>
        <p:xfrm>
          <a:off x="4067944" y="3212976"/>
          <a:ext cx="1713484" cy="1276573"/>
        </p:xfrm>
        <a:graphic>
          <a:graphicData uri="http://schemas.openxmlformats.org/presentationml/2006/ole">
            <p:oleObj spid="_x0000_s33798" name="公式" r:id="rId3" imgW="520474" imgH="393529" progId="Equation.3">
              <p:embed/>
            </p:oleObj>
          </a:graphicData>
        </a:graphic>
      </p:graphicFrame>
      <p:graphicFrame>
        <p:nvGraphicFramePr>
          <p:cNvPr id="15" name="Object 67"/>
          <p:cNvGraphicFramePr>
            <a:graphicFrameLocks noChangeAspect="1"/>
          </p:cNvGraphicFramePr>
          <p:nvPr/>
        </p:nvGraphicFramePr>
        <p:xfrm>
          <a:off x="4067944" y="4642786"/>
          <a:ext cx="1728192" cy="1090470"/>
        </p:xfrm>
        <a:graphic>
          <a:graphicData uri="http://schemas.openxmlformats.org/presentationml/2006/ole">
            <p:oleObj spid="_x0000_s33799" name="公式" r:id="rId4" imgW="622030" imgH="393529" progId="Equation.3">
              <p:embed/>
            </p:oleObj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476672"/>
            <a:ext cx="6768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 smtClean="0"/>
              <a:t>2.</a:t>
            </a:r>
            <a:r>
              <a:rPr lang="zh-CN" altLang="en-US" sz="3600" b="1" dirty="0" smtClean="0">
                <a:latin typeface="Arial" pitchFamily="34" charset="0"/>
              </a:rPr>
              <a:t>液面与固体接触处的润湿与不润湿现象  接触角</a:t>
            </a:r>
            <a:r>
              <a:rPr lang="el-GR" altLang="zh-CN" sz="3600" b="1" dirty="0" smtClean="0">
                <a:latin typeface="Arial" pitchFamily="34" charset="0"/>
                <a:ea typeface="宋体"/>
              </a:rPr>
              <a:t>θ</a:t>
            </a:r>
            <a:r>
              <a:rPr lang="zh-CN" altLang="en-US" sz="3600" b="1" dirty="0" smtClean="0">
                <a:latin typeface="Arial" pitchFamily="34" charset="0"/>
                <a:ea typeface="宋体"/>
              </a:rPr>
              <a:t>（如下图所示）</a:t>
            </a:r>
            <a:endParaRPr lang="zh-CN" altLang="en-US" sz="3600" b="1" dirty="0"/>
          </a:p>
        </p:txBody>
      </p:sp>
      <p:pic>
        <p:nvPicPr>
          <p:cNvPr id="6144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8022187" cy="4203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Text Box 48"/>
          <p:cNvSpPr txBox="1">
            <a:spLocks noChangeArrowheads="1"/>
          </p:cNvSpPr>
          <p:nvPr/>
        </p:nvSpPr>
        <p:spPr bwMode="auto">
          <a:xfrm>
            <a:off x="467544" y="764704"/>
            <a:ext cx="2195413" cy="646331"/>
          </a:xfrm>
          <a:prstGeom prst="rect">
            <a:avLst/>
          </a:prstGeom>
          <a:noFill/>
          <a:ln w="38100"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 smtClean="0">
                <a:solidFill>
                  <a:schemeClr val="tx1"/>
                </a:solidFill>
                <a:latin typeface="Arial" pitchFamily="34" charset="0"/>
              </a:rPr>
              <a:t>毛细现象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9552" y="1916832"/>
            <a:ext cx="75608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液体对固体的润湿或不润湿现象（存在接触角</a:t>
            </a:r>
            <a:r>
              <a:rPr lang="el-GR" altLang="zh-CN" sz="3600" b="1" dirty="0" smtClean="0">
                <a:ea typeface="宋体"/>
              </a:rPr>
              <a:t>θ</a:t>
            </a:r>
            <a:r>
              <a:rPr lang="zh-CN" altLang="en-US" sz="3600" b="1" dirty="0" smtClean="0">
                <a:ea typeface="宋体"/>
              </a:rPr>
              <a:t>）</a:t>
            </a:r>
            <a:r>
              <a:rPr lang="zh-CN" altLang="en-US" sz="3600" b="1" dirty="0" smtClean="0"/>
              <a:t>，将导致狭窄容器（毛细管）中的液面为弯曲液面。</a:t>
            </a:r>
            <a:endParaRPr lang="zh-CN" altLang="en-US" sz="36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467544" y="422108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弯曲液面（如球形液面）将产生附加压强（液面内外存在压强差）。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980728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附加压强将造成毛细管内外液面高度差即毛细现象。</a:t>
            </a:r>
            <a:endParaRPr lang="zh-CN" alt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636912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可以预见：这种高度差将与液体表面张力系数、接触角及毛细管内径有关。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4221088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下面来详细讨论这个问题。</a:t>
            </a:r>
            <a:endParaRPr lang="zh-CN" altLang="en-US" sz="36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灯片编号占位符 4"/>
          <p:cNvSpPr txBox="1">
            <a:spLocks/>
          </p:cNvSpPr>
          <p:nvPr/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372691-54D7-4232-999A-2A6A127F95C2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84213" y="2348756"/>
            <a:ext cx="179228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CC"/>
                </a:solidFill>
                <a:latin typeface="ˎ̥" charset="0"/>
                <a:cs typeface="Times New Roman" pitchFamily="18" charset="0"/>
              </a:rPr>
              <a:t>A</a:t>
            </a:r>
            <a:r>
              <a:rPr kumimoji="1" lang="zh-CN" altLang="en-US" sz="2800" b="1" dirty="0" smtClean="0">
                <a:solidFill>
                  <a:srgbClr val="FFFFCC"/>
                </a:solidFill>
                <a:latin typeface="ˎ̥" charset="0"/>
                <a:cs typeface="Times New Roman" pitchFamily="18" charset="0"/>
              </a:rPr>
              <a:t>点压强为</a:t>
            </a:r>
            <a:endParaRPr kumimoji="1" lang="zh-CN" altLang="en-US" sz="2800" b="1" dirty="0" smtClean="0">
              <a:solidFill>
                <a:srgbClr val="FFFFCC"/>
              </a:solidFill>
              <a:latin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484438" y="2132856"/>
          <a:ext cx="2328862" cy="993775"/>
        </p:xfrm>
        <a:graphic>
          <a:graphicData uri="http://schemas.openxmlformats.org/presentationml/2006/ole">
            <p:oleObj spid="_x0000_s64514" name="公式" r:id="rId3" imgW="914400" imgH="393700" progId="Equation.3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539750" y="4034681"/>
          <a:ext cx="4752975" cy="1887537"/>
        </p:xfrm>
        <a:graphic>
          <a:graphicData uri="http://schemas.openxmlformats.org/presentationml/2006/ole">
            <p:oleObj spid="_x0000_s64515" name="公式" r:id="rId4" imgW="1587240" imgH="634680" progId="Equation.3">
              <p:embed/>
            </p:oleObj>
          </a:graphicData>
        </a:graphic>
      </p:graphicFrame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619125" y="3356818"/>
            <a:ext cx="17922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FFCC"/>
                </a:solidFill>
                <a:latin typeface="ˎ̥" charset="0"/>
                <a:cs typeface="Times New Roman" pitchFamily="18" charset="0"/>
              </a:rPr>
              <a:t>B</a:t>
            </a:r>
            <a:r>
              <a:rPr kumimoji="1" lang="zh-CN" altLang="en-US" sz="2800" b="1" dirty="0" smtClean="0">
                <a:solidFill>
                  <a:srgbClr val="FFFFCC"/>
                </a:solidFill>
                <a:latin typeface="ˎ̥" charset="0"/>
                <a:cs typeface="Times New Roman" pitchFamily="18" charset="0"/>
              </a:rPr>
              <a:t>点压强为</a:t>
            </a:r>
            <a:endParaRPr kumimoji="1" lang="zh-CN" altLang="en-US" sz="2800" b="1" dirty="0" smtClean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9" name="Rectangle 50"/>
          <p:cNvSpPr>
            <a:spLocks noChangeArrowheads="1"/>
          </p:cNvSpPr>
          <p:nvPr/>
        </p:nvSpPr>
        <p:spPr bwMode="auto">
          <a:xfrm>
            <a:off x="232586" y="1052736"/>
            <a:ext cx="891141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FFFFCC"/>
                </a:solidFill>
              </a:rPr>
              <a:t>   </a:t>
            </a:r>
            <a:r>
              <a:rPr kumimoji="1" lang="zh-CN" altLang="en-US" sz="3200" b="1" dirty="0" smtClean="0">
                <a:solidFill>
                  <a:srgbClr val="FFFFCC"/>
                </a:solidFill>
              </a:rPr>
              <a:t>研究液体润湿管壁的情况，设细管截面为圆形 </a:t>
            </a:r>
          </a:p>
        </p:txBody>
      </p:sp>
      <p:grpSp>
        <p:nvGrpSpPr>
          <p:cNvPr id="10" name="Group 81"/>
          <p:cNvGrpSpPr>
            <a:grpSpLocks/>
          </p:cNvGrpSpPr>
          <p:nvPr/>
        </p:nvGrpSpPr>
        <p:grpSpPr bwMode="auto">
          <a:xfrm>
            <a:off x="5470525" y="2277318"/>
            <a:ext cx="3673475" cy="2736850"/>
            <a:chOff x="3446" y="981"/>
            <a:chExt cx="2314" cy="1724"/>
          </a:xfrm>
        </p:grpSpPr>
        <p:grpSp>
          <p:nvGrpSpPr>
            <p:cNvPr id="11" name="Group 82"/>
            <p:cNvGrpSpPr>
              <a:grpSpLocks/>
            </p:cNvGrpSpPr>
            <p:nvPr/>
          </p:nvGrpSpPr>
          <p:grpSpPr bwMode="auto">
            <a:xfrm>
              <a:off x="3446" y="981"/>
              <a:ext cx="2314" cy="1724"/>
              <a:chOff x="3446" y="981"/>
              <a:chExt cx="2314" cy="1724"/>
            </a:xfrm>
          </p:grpSpPr>
          <p:sp>
            <p:nvSpPr>
              <p:cNvPr id="16" name="Rectangle 83"/>
              <p:cNvSpPr>
                <a:spLocks noChangeArrowheads="1"/>
              </p:cNvSpPr>
              <p:nvPr/>
            </p:nvSpPr>
            <p:spPr bwMode="auto">
              <a:xfrm>
                <a:off x="4353" y="1026"/>
                <a:ext cx="46" cy="1679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17" name="Rectangle 84"/>
              <p:cNvSpPr>
                <a:spLocks noChangeArrowheads="1"/>
              </p:cNvSpPr>
              <p:nvPr/>
            </p:nvSpPr>
            <p:spPr bwMode="auto">
              <a:xfrm>
                <a:off x="4852" y="1026"/>
                <a:ext cx="46" cy="1679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18" name="Line 85"/>
              <p:cNvSpPr>
                <a:spLocks noChangeShapeType="1"/>
              </p:cNvSpPr>
              <p:nvPr/>
            </p:nvSpPr>
            <p:spPr bwMode="auto">
              <a:xfrm>
                <a:off x="3446" y="2387"/>
                <a:ext cx="23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19" name="Freeform 86"/>
              <p:cNvSpPr>
                <a:spLocks/>
              </p:cNvSpPr>
              <p:nvPr/>
            </p:nvSpPr>
            <p:spPr bwMode="auto">
              <a:xfrm>
                <a:off x="4143" y="2230"/>
                <a:ext cx="213" cy="156"/>
              </a:xfrm>
              <a:custGeom>
                <a:avLst/>
                <a:gdLst>
                  <a:gd name="T0" fmla="*/ 0 w 213"/>
                  <a:gd name="T1" fmla="*/ 156 h 156"/>
                  <a:gd name="T2" fmla="*/ 110 w 213"/>
                  <a:gd name="T3" fmla="*/ 128 h 156"/>
                  <a:gd name="T4" fmla="*/ 165 w 213"/>
                  <a:gd name="T5" fmla="*/ 92 h 156"/>
                  <a:gd name="T6" fmla="*/ 192 w 213"/>
                  <a:gd name="T7" fmla="*/ 74 h 156"/>
                  <a:gd name="T8" fmla="*/ 211 w 213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3"/>
                  <a:gd name="T16" fmla="*/ 0 h 156"/>
                  <a:gd name="T17" fmla="*/ 213 w 213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3" h="156">
                    <a:moveTo>
                      <a:pt x="0" y="156"/>
                    </a:moveTo>
                    <a:cubicBezTo>
                      <a:pt x="86" y="135"/>
                      <a:pt x="50" y="145"/>
                      <a:pt x="110" y="128"/>
                    </a:cubicBezTo>
                    <a:cubicBezTo>
                      <a:pt x="128" y="116"/>
                      <a:pt x="147" y="104"/>
                      <a:pt x="165" y="92"/>
                    </a:cubicBezTo>
                    <a:cubicBezTo>
                      <a:pt x="174" y="86"/>
                      <a:pt x="192" y="74"/>
                      <a:pt x="192" y="74"/>
                    </a:cubicBezTo>
                    <a:cubicBezTo>
                      <a:pt x="213" y="13"/>
                      <a:pt x="211" y="38"/>
                      <a:pt x="211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20" name="Freeform 87"/>
              <p:cNvSpPr>
                <a:spLocks/>
              </p:cNvSpPr>
              <p:nvPr/>
            </p:nvSpPr>
            <p:spPr bwMode="auto">
              <a:xfrm>
                <a:off x="4893" y="2212"/>
                <a:ext cx="229" cy="183"/>
              </a:xfrm>
              <a:custGeom>
                <a:avLst/>
                <a:gdLst>
                  <a:gd name="T0" fmla="*/ 229 w 229"/>
                  <a:gd name="T1" fmla="*/ 183 h 183"/>
                  <a:gd name="T2" fmla="*/ 174 w 229"/>
                  <a:gd name="T3" fmla="*/ 165 h 183"/>
                  <a:gd name="T4" fmla="*/ 146 w 229"/>
                  <a:gd name="T5" fmla="*/ 156 h 183"/>
                  <a:gd name="T6" fmla="*/ 46 w 229"/>
                  <a:gd name="T7" fmla="*/ 82 h 183"/>
                  <a:gd name="T8" fmla="*/ 18 w 229"/>
                  <a:gd name="T9" fmla="*/ 28 h 183"/>
                  <a:gd name="T10" fmla="*/ 0 w 229"/>
                  <a:gd name="T11" fmla="*/ 0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9"/>
                  <a:gd name="T19" fmla="*/ 0 h 183"/>
                  <a:gd name="T20" fmla="*/ 229 w 229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9" h="183">
                    <a:moveTo>
                      <a:pt x="229" y="183"/>
                    </a:moveTo>
                    <a:cubicBezTo>
                      <a:pt x="211" y="177"/>
                      <a:pt x="192" y="171"/>
                      <a:pt x="174" y="165"/>
                    </a:cubicBezTo>
                    <a:cubicBezTo>
                      <a:pt x="165" y="162"/>
                      <a:pt x="146" y="156"/>
                      <a:pt x="146" y="156"/>
                    </a:cubicBezTo>
                    <a:cubicBezTo>
                      <a:pt x="114" y="134"/>
                      <a:pt x="71" y="114"/>
                      <a:pt x="46" y="82"/>
                    </a:cubicBezTo>
                    <a:cubicBezTo>
                      <a:pt x="14" y="41"/>
                      <a:pt x="40" y="71"/>
                      <a:pt x="18" y="28"/>
                    </a:cubicBezTo>
                    <a:cubicBezTo>
                      <a:pt x="13" y="18"/>
                      <a:pt x="0" y="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21" name="Line 88"/>
              <p:cNvSpPr>
                <a:spLocks noChangeShapeType="1"/>
              </p:cNvSpPr>
              <p:nvPr/>
            </p:nvSpPr>
            <p:spPr bwMode="auto">
              <a:xfrm>
                <a:off x="5079" y="2387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22" name="Line 89"/>
              <p:cNvSpPr>
                <a:spLocks noChangeShapeType="1"/>
              </p:cNvSpPr>
              <p:nvPr/>
            </p:nvSpPr>
            <p:spPr bwMode="auto">
              <a:xfrm>
                <a:off x="4172" y="238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23" name="Line 90"/>
              <p:cNvSpPr>
                <a:spLocks noChangeShapeType="1"/>
              </p:cNvSpPr>
              <p:nvPr/>
            </p:nvSpPr>
            <p:spPr bwMode="auto">
              <a:xfrm flipH="1">
                <a:off x="3492" y="2387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24" name="Line 91"/>
              <p:cNvSpPr>
                <a:spLocks noChangeShapeType="1"/>
              </p:cNvSpPr>
              <p:nvPr/>
            </p:nvSpPr>
            <p:spPr bwMode="auto">
              <a:xfrm>
                <a:off x="3900" y="1525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25" name="Line 92"/>
              <p:cNvSpPr>
                <a:spLocks noChangeShapeType="1"/>
              </p:cNvSpPr>
              <p:nvPr/>
            </p:nvSpPr>
            <p:spPr bwMode="auto">
              <a:xfrm>
                <a:off x="4399" y="1435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26" name="Line 93"/>
              <p:cNvSpPr>
                <a:spLocks noChangeShapeType="1"/>
              </p:cNvSpPr>
              <p:nvPr/>
            </p:nvSpPr>
            <p:spPr bwMode="auto">
              <a:xfrm>
                <a:off x="4399" y="138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27" name="Line 94"/>
              <p:cNvSpPr>
                <a:spLocks noChangeShapeType="1"/>
              </p:cNvSpPr>
              <p:nvPr/>
            </p:nvSpPr>
            <p:spPr bwMode="auto">
              <a:xfrm flipV="1">
                <a:off x="4399" y="1253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28" name="Oval 95"/>
              <p:cNvSpPr>
                <a:spLocks noChangeArrowheads="1"/>
              </p:cNvSpPr>
              <p:nvPr/>
            </p:nvSpPr>
            <p:spPr bwMode="auto">
              <a:xfrm>
                <a:off x="4626" y="1571"/>
                <a:ext cx="45" cy="45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29" name="Oval 96"/>
              <p:cNvSpPr>
                <a:spLocks noChangeArrowheads="1"/>
              </p:cNvSpPr>
              <p:nvPr/>
            </p:nvSpPr>
            <p:spPr bwMode="auto">
              <a:xfrm>
                <a:off x="4626" y="1435"/>
                <a:ext cx="45" cy="45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30" name="Freeform 97"/>
              <p:cNvSpPr>
                <a:spLocks/>
              </p:cNvSpPr>
              <p:nvPr/>
            </p:nvSpPr>
            <p:spPr bwMode="auto">
              <a:xfrm>
                <a:off x="4482" y="1316"/>
                <a:ext cx="23" cy="55"/>
              </a:xfrm>
              <a:custGeom>
                <a:avLst/>
                <a:gdLst>
                  <a:gd name="T0" fmla="*/ 0 w 23"/>
                  <a:gd name="T1" fmla="*/ 0 h 55"/>
                  <a:gd name="T2" fmla="*/ 18 w 23"/>
                  <a:gd name="T3" fmla="*/ 55 h 55"/>
                  <a:gd name="T4" fmla="*/ 0 60000 65536"/>
                  <a:gd name="T5" fmla="*/ 0 60000 65536"/>
                  <a:gd name="T6" fmla="*/ 0 w 23"/>
                  <a:gd name="T7" fmla="*/ 0 h 55"/>
                  <a:gd name="T8" fmla="*/ 23 w 23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" h="55">
                    <a:moveTo>
                      <a:pt x="0" y="0"/>
                    </a:moveTo>
                    <a:cubicBezTo>
                      <a:pt x="23" y="36"/>
                      <a:pt x="18" y="17"/>
                      <a:pt x="18" y="5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31" name="Freeform 98"/>
              <p:cNvSpPr>
                <a:spLocks/>
              </p:cNvSpPr>
              <p:nvPr/>
            </p:nvSpPr>
            <p:spPr bwMode="auto">
              <a:xfrm>
                <a:off x="4390" y="1496"/>
                <a:ext cx="91" cy="49"/>
              </a:xfrm>
              <a:custGeom>
                <a:avLst/>
                <a:gdLst>
                  <a:gd name="T0" fmla="*/ 0 w 91"/>
                  <a:gd name="T1" fmla="*/ 49 h 49"/>
                  <a:gd name="T2" fmla="*/ 55 w 91"/>
                  <a:gd name="T3" fmla="*/ 30 h 49"/>
                  <a:gd name="T4" fmla="*/ 83 w 91"/>
                  <a:gd name="T5" fmla="*/ 3 h 49"/>
                  <a:gd name="T6" fmla="*/ 0 60000 65536"/>
                  <a:gd name="T7" fmla="*/ 0 60000 65536"/>
                  <a:gd name="T8" fmla="*/ 0 60000 65536"/>
                  <a:gd name="T9" fmla="*/ 0 w 91"/>
                  <a:gd name="T10" fmla="*/ 0 h 49"/>
                  <a:gd name="T11" fmla="*/ 91 w 91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" h="49">
                    <a:moveTo>
                      <a:pt x="0" y="49"/>
                    </a:moveTo>
                    <a:cubicBezTo>
                      <a:pt x="4" y="48"/>
                      <a:pt x="51" y="33"/>
                      <a:pt x="55" y="30"/>
                    </a:cubicBezTo>
                    <a:cubicBezTo>
                      <a:pt x="91" y="0"/>
                      <a:pt x="57" y="3"/>
                      <a:pt x="83" y="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32" name="Oval 99"/>
              <p:cNvSpPr>
                <a:spLocks noChangeArrowheads="1"/>
              </p:cNvSpPr>
              <p:nvPr/>
            </p:nvSpPr>
            <p:spPr bwMode="auto">
              <a:xfrm>
                <a:off x="4580" y="2387"/>
                <a:ext cx="46" cy="45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33" name="Oval 100"/>
              <p:cNvSpPr>
                <a:spLocks noChangeArrowheads="1"/>
              </p:cNvSpPr>
              <p:nvPr/>
            </p:nvSpPr>
            <p:spPr bwMode="auto">
              <a:xfrm>
                <a:off x="5351" y="2432"/>
                <a:ext cx="46" cy="46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34" name="Text Box 101"/>
              <p:cNvSpPr txBox="1">
                <a:spLocks noChangeArrowheads="1"/>
              </p:cNvSpPr>
              <p:nvPr/>
            </p:nvSpPr>
            <p:spPr bwMode="auto">
              <a:xfrm>
                <a:off x="4580" y="1616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35" name="Text Box 102"/>
              <p:cNvSpPr txBox="1">
                <a:spLocks noChangeArrowheads="1"/>
              </p:cNvSpPr>
              <p:nvPr/>
            </p:nvSpPr>
            <p:spPr bwMode="auto">
              <a:xfrm>
                <a:off x="4489" y="2432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36" name="Text Box 103"/>
              <p:cNvSpPr txBox="1">
                <a:spLocks noChangeArrowheads="1"/>
              </p:cNvSpPr>
              <p:nvPr/>
            </p:nvSpPr>
            <p:spPr bwMode="auto">
              <a:xfrm>
                <a:off x="5215" y="2432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37" name="Text Box 104"/>
              <p:cNvSpPr txBox="1">
                <a:spLocks noChangeArrowheads="1"/>
              </p:cNvSpPr>
              <p:nvPr/>
            </p:nvSpPr>
            <p:spPr bwMode="auto">
              <a:xfrm>
                <a:off x="4604" y="1207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38" name="Text Box 105"/>
              <p:cNvSpPr txBox="1">
                <a:spLocks noChangeArrowheads="1"/>
              </p:cNvSpPr>
              <p:nvPr/>
            </p:nvSpPr>
            <p:spPr bwMode="auto">
              <a:xfrm>
                <a:off x="4353" y="1571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l-GR" altLang="zh-CN" smtClean="0">
                    <a:solidFill>
                      <a:srgbClr val="FFFFFF"/>
                    </a:solidFill>
                    <a:latin typeface="宋体" pitchFamily="2" charset="-122"/>
                  </a:rPr>
                  <a:t>θ</a:t>
                </a:r>
                <a:endParaRPr lang="el-GR" altLang="zh-CN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39" name="Text Box 106"/>
              <p:cNvSpPr txBox="1">
                <a:spLocks noChangeArrowheads="1"/>
              </p:cNvSpPr>
              <p:nvPr/>
            </p:nvSpPr>
            <p:spPr bwMode="auto">
              <a:xfrm>
                <a:off x="4444" y="1162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l-GR" altLang="zh-CN" smtClean="0">
                    <a:solidFill>
                      <a:srgbClr val="FFFFFF"/>
                    </a:solidFill>
                    <a:latin typeface="宋体" pitchFamily="2" charset="-122"/>
                  </a:rPr>
                  <a:t>θ</a:t>
                </a:r>
                <a:endParaRPr lang="el-GR" altLang="zh-CN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40" name="Line 107"/>
              <p:cNvSpPr>
                <a:spLocks noChangeShapeType="1"/>
              </p:cNvSpPr>
              <p:nvPr/>
            </p:nvSpPr>
            <p:spPr bwMode="auto">
              <a:xfrm flipV="1">
                <a:off x="3945" y="1525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41" name="Line 108"/>
              <p:cNvSpPr>
                <a:spLocks noChangeShapeType="1"/>
              </p:cNvSpPr>
              <p:nvPr/>
            </p:nvSpPr>
            <p:spPr bwMode="auto">
              <a:xfrm>
                <a:off x="3945" y="216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42" name="Text Box 109"/>
              <p:cNvSpPr txBox="1">
                <a:spLocks noChangeArrowheads="1"/>
              </p:cNvSpPr>
              <p:nvPr/>
            </p:nvSpPr>
            <p:spPr bwMode="auto">
              <a:xfrm>
                <a:off x="3854" y="1888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43" name="Text Box 110"/>
              <p:cNvSpPr txBox="1">
                <a:spLocks noChangeArrowheads="1"/>
              </p:cNvSpPr>
              <p:nvPr/>
            </p:nvSpPr>
            <p:spPr bwMode="auto">
              <a:xfrm>
                <a:off x="4535" y="98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R</a:t>
                </a:r>
              </a:p>
            </p:txBody>
          </p:sp>
          <p:sp>
            <p:nvSpPr>
              <p:cNvPr id="44" name="Arc 111"/>
              <p:cNvSpPr>
                <a:spLocks/>
              </p:cNvSpPr>
              <p:nvPr/>
            </p:nvSpPr>
            <p:spPr bwMode="auto">
              <a:xfrm rot="7588292">
                <a:off x="4433" y="1173"/>
                <a:ext cx="454" cy="432"/>
              </a:xfrm>
              <a:custGeom>
                <a:avLst/>
                <a:gdLst>
                  <a:gd name="T0" fmla="*/ 141 w 21600"/>
                  <a:gd name="T1" fmla="*/ 0 h 20531"/>
                  <a:gd name="T2" fmla="*/ 454 w 21600"/>
                  <a:gd name="T3" fmla="*/ 430 h 20531"/>
                  <a:gd name="T4" fmla="*/ 0 w 21600"/>
                  <a:gd name="T5" fmla="*/ 432 h 2053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531"/>
                  <a:gd name="T11" fmla="*/ 21600 w 21600"/>
                  <a:gd name="T12" fmla="*/ 20531 h 205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531" fill="none" extrusionOk="0">
                    <a:moveTo>
                      <a:pt x="6711" y="0"/>
                    </a:moveTo>
                    <a:cubicBezTo>
                      <a:pt x="15558" y="2892"/>
                      <a:pt x="21557" y="11125"/>
                      <a:pt x="21599" y="20433"/>
                    </a:cubicBezTo>
                  </a:path>
                  <a:path w="21600" h="20531" stroke="0" extrusionOk="0">
                    <a:moveTo>
                      <a:pt x="6711" y="0"/>
                    </a:moveTo>
                    <a:cubicBezTo>
                      <a:pt x="15558" y="2892"/>
                      <a:pt x="21557" y="11125"/>
                      <a:pt x="21599" y="20433"/>
                    </a:cubicBezTo>
                    <a:lnTo>
                      <a:pt x="0" y="2053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12" name="Line 112"/>
            <p:cNvSpPr>
              <a:spLocks noChangeShapeType="1"/>
            </p:cNvSpPr>
            <p:nvPr/>
          </p:nvSpPr>
          <p:spPr bwMode="auto">
            <a:xfrm>
              <a:off x="4377" y="179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u="sng" smtClean="0">
                <a:solidFill>
                  <a:srgbClr val="66FFFF"/>
                </a:solidFill>
              </a:endParaRPr>
            </a:p>
          </p:txBody>
        </p:sp>
        <p:sp>
          <p:nvSpPr>
            <p:cNvPr id="13" name="Line 113"/>
            <p:cNvSpPr>
              <a:spLocks noChangeShapeType="1"/>
            </p:cNvSpPr>
            <p:nvPr/>
          </p:nvSpPr>
          <p:spPr bwMode="auto">
            <a:xfrm>
              <a:off x="4377" y="193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u="sng" smtClean="0">
                <a:solidFill>
                  <a:srgbClr val="66FFFF"/>
                </a:solidFill>
              </a:endParaRPr>
            </a:p>
          </p:txBody>
        </p:sp>
        <p:sp>
          <p:nvSpPr>
            <p:cNvPr id="14" name="Line 114"/>
            <p:cNvSpPr>
              <a:spLocks noChangeShapeType="1"/>
            </p:cNvSpPr>
            <p:nvPr/>
          </p:nvSpPr>
          <p:spPr bwMode="auto">
            <a:xfrm>
              <a:off x="4377" y="206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u="sng" smtClean="0">
                <a:solidFill>
                  <a:srgbClr val="66FFFF"/>
                </a:solidFill>
              </a:endParaRPr>
            </a:p>
          </p:txBody>
        </p:sp>
        <p:sp>
          <p:nvSpPr>
            <p:cNvPr id="15" name="Line 115"/>
            <p:cNvSpPr>
              <a:spLocks noChangeShapeType="1"/>
            </p:cNvSpPr>
            <p:nvPr/>
          </p:nvSpPr>
          <p:spPr bwMode="auto">
            <a:xfrm>
              <a:off x="4377" y="220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u="sng" smtClean="0">
                <a:solidFill>
                  <a:srgbClr val="66FFFF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灯片编号占位符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C129EB2-C507-43EF-86C3-AD9588B1B5C1}" type="slidenum">
              <a:rPr lang="en-US" altLang="zh-CN">
                <a:solidFill>
                  <a:srgbClr val="FFFFFF"/>
                </a:solidFill>
              </a:rPr>
              <a:pPr/>
              <a:t>7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9222" name="Rectangle 2"/>
          <p:cNvSpPr>
            <a:spLocks noChangeArrowheads="1"/>
          </p:cNvSpPr>
          <p:nvPr/>
        </p:nvSpPr>
        <p:spPr bwMode="auto">
          <a:xfrm>
            <a:off x="6445250" y="60753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386FF9D5-5059-4108-A936-33721FF1168C}" type="slidenum">
              <a:rPr lang="en-US" altLang="zh-CN" sz="1400" smtClean="0">
                <a:solidFill>
                  <a:srgbClr val="FFFFFF"/>
                </a:solidFill>
                <a:latin typeface="Arial" pitchFamily="34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r>
              <a:rPr lang="en-US" altLang="zh-CN" sz="1400" smtClean="0">
                <a:solidFill>
                  <a:srgbClr val="FFFFFF"/>
                </a:solidFill>
                <a:latin typeface="Arial" pitchFamily="34" charset="0"/>
              </a:rPr>
              <a:t> </a:t>
            </a:r>
          </a:p>
        </p:txBody>
      </p:sp>
      <p:graphicFrame>
        <p:nvGraphicFramePr>
          <p:cNvPr id="462886" name="Object 38"/>
          <p:cNvGraphicFramePr>
            <a:graphicFrameLocks noChangeAspect="1"/>
          </p:cNvGraphicFramePr>
          <p:nvPr/>
        </p:nvGraphicFramePr>
        <p:xfrm>
          <a:off x="5364163" y="260350"/>
          <a:ext cx="1873250" cy="1130300"/>
        </p:xfrm>
        <a:graphic>
          <a:graphicData uri="http://schemas.openxmlformats.org/presentationml/2006/ole">
            <p:oleObj spid="_x0000_s5122" name="公式" r:id="rId3" imgW="647419" imgH="393529" progId="Equation.3">
              <p:embed/>
            </p:oleObj>
          </a:graphicData>
        </a:graphic>
      </p:graphicFrame>
      <p:graphicFrame>
        <p:nvGraphicFramePr>
          <p:cNvPr id="462885" name="Object 37"/>
          <p:cNvGraphicFramePr>
            <a:graphicFrameLocks noChangeAspect="1"/>
          </p:cNvGraphicFramePr>
          <p:nvPr/>
        </p:nvGraphicFramePr>
        <p:xfrm>
          <a:off x="1259632" y="2780928"/>
          <a:ext cx="2736850" cy="1384300"/>
        </p:xfrm>
        <a:graphic>
          <a:graphicData uri="http://schemas.openxmlformats.org/presentationml/2006/ole">
            <p:oleObj spid="_x0000_s5123" name="公式" r:id="rId4" imgW="825500" imgH="419100" progId="Equation.3">
              <p:embed/>
            </p:oleObj>
          </a:graphicData>
        </a:graphic>
      </p:graphicFrame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323850" y="322263"/>
            <a:ext cx="2519363" cy="982662"/>
            <a:chOff x="204" y="203"/>
            <a:chExt cx="1587" cy="619"/>
          </a:xfrm>
        </p:grpSpPr>
        <p:graphicFrame>
          <p:nvGraphicFramePr>
            <p:cNvPr id="9220" name="Object 39"/>
            <p:cNvGraphicFramePr>
              <a:graphicFrameLocks noChangeAspect="1"/>
            </p:cNvGraphicFramePr>
            <p:nvPr/>
          </p:nvGraphicFramePr>
          <p:xfrm>
            <a:off x="748" y="203"/>
            <a:ext cx="1043" cy="619"/>
          </p:xfrm>
          <a:graphic>
            <a:graphicData uri="http://schemas.openxmlformats.org/presentationml/2006/ole">
              <p:oleObj spid="_x0000_s5124" name="Equation" r:id="rId5" imgW="660113" imgH="393529" progId="Equation.DSMT4">
                <p:embed/>
              </p:oleObj>
            </a:graphicData>
          </a:graphic>
        </p:graphicFrame>
        <p:sp>
          <p:nvSpPr>
            <p:cNvPr id="9263" name="Rectangle 40"/>
            <p:cNvSpPr>
              <a:spLocks noChangeArrowheads="1"/>
            </p:cNvSpPr>
            <p:nvPr/>
          </p:nvSpPr>
          <p:spPr bwMode="auto">
            <a:xfrm>
              <a:off x="204" y="336"/>
              <a:ext cx="69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 smtClean="0">
                  <a:solidFill>
                    <a:srgbClr val="FFFFCC"/>
                  </a:solidFill>
                  <a:latin typeface="ˎ̥" charset="0"/>
                </a:rPr>
                <a:t>因而  </a:t>
              </a:r>
              <a:endParaRPr kumimoji="1" lang="zh-CN" altLang="en-US" sz="2800" b="1" dirty="0" smtClean="0">
                <a:solidFill>
                  <a:srgbClr val="FFFFCC"/>
                </a:solidFill>
                <a:latin typeface="Times New Roman" pitchFamily="18" charset="0"/>
              </a:endParaRPr>
            </a:p>
          </p:txBody>
        </p:sp>
      </p:grpSp>
      <p:sp>
        <p:nvSpPr>
          <p:cNvPr id="462889" name="Rectangle 41"/>
          <p:cNvSpPr>
            <a:spLocks noChangeArrowheads="1"/>
          </p:cNvSpPr>
          <p:nvPr/>
        </p:nvSpPr>
        <p:spPr bwMode="auto">
          <a:xfrm>
            <a:off x="2803525" y="381000"/>
            <a:ext cx="2632075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indent="304800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00" dirty="0" smtClean="0">
                <a:solidFill>
                  <a:srgbClr val="000000"/>
                </a:solidFill>
                <a:latin typeface="ˎ̥" charset="0"/>
              </a:rPr>
              <a:t>，</a:t>
            </a:r>
            <a:endParaRPr kumimoji="1" lang="zh-CN" altLang="en-US" sz="1100" dirty="0" smtClean="0">
              <a:solidFill>
                <a:srgbClr val="FFFFFF"/>
              </a:solidFill>
            </a:endParaRPr>
          </a:p>
          <a:p>
            <a:pPr indent="304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FFCC"/>
                </a:solidFill>
                <a:latin typeface="ˎ̥" charset="0"/>
              </a:rPr>
              <a:t>从图中可知，</a:t>
            </a:r>
            <a:endParaRPr kumimoji="1" lang="zh-CN" altLang="en-US" sz="2800" b="1" dirty="0" smtClean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462890" name="Rectangle 42"/>
          <p:cNvSpPr>
            <a:spLocks noChangeArrowheads="1"/>
          </p:cNvSpPr>
          <p:nvPr/>
        </p:nvSpPr>
        <p:spPr bwMode="auto">
          <a:xfrm>
            <a:off x="251520" y="1519370"/>
            <a:ext cx="4716356" cy="746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050" dirty="0" smtClean="0">
                <a:solidFill>
                  <a:srgbClr val="000000"/>
                </a:solidFill>
                <a:latin typeface="ˎ̥" charset="0"/>
              </a:rPr>
              <a:t>，</a:t>
            </a:r>
            <a:br>
              <a:rPr kumimoji="1" lang="zh-CN" altLang="en-US" sz="1050" dirty="0" smtClean="0">
                <a:solidFill>
                  <a:srgbClr val="000000"/>
                </a:solidFill>
                <a:latin typeface="ˎ̥" charset="0"/>
              </a:rPr>
            </a:br>
            <a:r>
              <a:rPr kumimoji="1" lang="zh-CN" altLang="en-US" sz="3200" b="1" dirty="0" smtClean="0">
                <a:solidFill>
                  <a:srgbClr val="FFFFCC"/>
                </a:solidFill>
                <a:latin typeface="ˎ̥" charset="0"/>
              </a:rPr>
              <a:t>因此液面上升高度如下式</a:t>
            </a:r>
            <a:endParaRPr kumimoji="1" lang="zh-CN" altLang="en-US" sz="3200" b="1" dirty="0" smtClean="0">
              <a:solidFill>
                <a:srgbClr val="FFFFCC"/>
              </a:solidFill>
              <a:latin typeface="Times New Roman" pitchFamily="18" charset="0"/>
            </a:endParaRPr>
          </a:p>
        </p:txBody>
      </p:sp>
      <p:sp>
        <p:nvSpPr>
          <p:cNvPr id="462891" name="Rectangle 43"/>
          <p:cNvSpPr>
            <a:spLocks noChangeArrowheads="1"/>
          </p:cNvSpPr>
          <p:nvPr/>
        </p:nvSpPr>
        <p:spPr bwMode="auto">
          <a:xfrm>
            <a:off x="323528" y="4659610"/>
            <a:ext cx="82804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3048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FFFFCC"/>
                </a:solidFill>
                <a:latin typeface="ˎ̥" charset="0"/>
              </a:rPr>
              <a:t>    </a:t>
            </a:r>
            <a:r>
              <a:rPr kumimoji="1" lang="zh-CN" altLang="en-US" sz="3200" b="1" dirty="0" smtClean="0">
                <a:solidFill>
                  <a:srgbClr val="FFFFCC"/>
                </a:solidFill>
                <a:latin typeface="ˎ̥" charset="0"/>
              </a:rPr>
              <a:t>故而管子越细，液面上升就越高。这可以用来测定液体的表面张力系数。</a:t>
            </a:r>
            <a:endParaRPr kumimoji="1" lang="zh-CN" altLang="en-US" sz="3200" b="1" dirty="0" smtClean="0">
              <a:solidFill>
                <a:srgbClr val="FFFFCC"/>
              </a:solidFill>
              <a:latin typeface="Times New Roman" pitchFamily="18" charset="0"/>
            </a:endParaRPr>
          </a:p>
        </p:txBody>
      </p: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5470525" y="1557338"/>
            <a:ext cx="3673475" cy="2736850"/>
            <a:chOff x="3446" y="981"/>
            <a:chExt cx="2314" cy="1724"/>
          </a:xfrm>
        </p:grpSpPr>
        <p:grpSp>
          <p:nvGrpSpPr>
            <p:cNvPr id="4" name="Group 46"/>
            <p:cNvGrpSpPr>
              <a:grpSpLocks/>
            </p:cNvGrpSpPr>
            <p:nvPr/>
          </p:nvGrpSpPr>
          <p:grpSpPr bwMode="auto">
            <a:xfrm>
              <a:off x="3446" y="981"/>
              <a:ext cx="2314" cy="1724"/>
              <a:chOff x="3446" y="981"/>
              <a:chExt cx="2314" cy="1724"/>
            </a:xfrm>
          </p:grpSpPr>
          <p:sp>
            <p:nvSpPr>
              <p:cNvPr id="9234" name="Rectangle 5"/>
              <p:cNvSpPr>
                <a:spLocks noChangeArrowheads="1"/>
              </p:cNvSpPr>
              <p:nvPr/>
            </p:nvSpPr>
            <p:spPr bwMode="auto">
              <a:xfrm>
                <a:off x="4353" y="1026"/>
                <a:ext cx="46" cy="1679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35" name="Rectangle 6"/>
              <p:cNvSpPr>
                <a:spLocks noChangeArrowheads="1"/>
              </p:cNvSpPr>
              <p:nvPr/>
            </p:nvSpPr>
            <p:spPr bwMode="auto">
              <a:xfrm>
                <a:off x="4852" y="1026"/>
                <a:ext cx="46" cy="1679"/>
              </a:xfrm>
              <a:prstGeom prst="rect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36" name="Line 7"/>
              <p:cNvSpPr>
                <a:spLocks noChangeShapeType="1"/>
              </p:cNvSpPr>
              <p:nvPr/>
            </p:nvSpPr>
            <p:spPr bwMode="auto">
              <a:xfrm>
                <a:off x="3446" y="2387"/>
                <a:ext cx="231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37" name="Freeform 8"/>
              <p:cNvSpPr>
                <a:spLocks/>
              </p:cNvSpPr>
              <p:nvPr/>
            </p:nvSpPr>
            <p:spPr bwMode="auto">
              <a:xfrm>
                <a:off x="4143" y="2230"/>
                <a:ext cx="213" cy="156"/>
              </a:xfrm>
              <a:custGeom>
                <a:avLst/>
                <a:gdLst>
                  <a:gd name="T0" fmla="*/ 0 w 213"/>
                  <a:gd name="T1" fmla="*/ 156 h 156"/>
                  <a:gd name="T2" fmla="*/ 110 w 213"/>
                  <a:gd name="T3" fmla="*/ 128 h 156"/>
                  <a:gd name="T4" fmla="*/ 165 w 213"/>
                  <a:gd name="T5" fmla="*/ 92 h 156"/>
                  <a:gd name="T6" fmla="*/ 192 w 213"/>
                  <a:gd name="T7" fmla="*/ 74 h 156"/>
                  <a:gd name="T8" fmla="*/ 211 w 213"/>
                  <a:gd name="T9" fmla="*/ 0 h 1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3"/>
                  <a:gd name="T16" fmla="*/ 0 h 156"/>
                  <a:gd name="T17" fmla="*/ 213 w 213"/>
                  <a:gd name="T18" fmla="*/ 156 h 1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3" h="156">
                    <a:moveTo>
                      <a:pt x="0" y="156"/>
                    </a:moveTo>
                    <a:cubicBezTo>
                      <a:pt x="86" y="135"/>
                      <a:pt x="50" y="145"/>
                      <a:pt x="110" y="128"/>
                    </a:cubicBezTo>
                    <a:cubicBezTo>
                      <a:pt x="128" y="116"/>
                      <a:pt x="147" y="104"/>
                      <a:pt x="165" y="92"/>
                    </a:cubicBezTo>
                    <a:cubicBezTo>
                      <a:pt x="174" y="86"/>
                      <a:pt x="192" y="74"/>
                      <a:pt x="192" y="74"/>
                    </a:cubicBezTo>
                    <a:cubicBezTo>
                      <a:pt x="213" y="13"/>
                      <a:pt x="211" y="38"/>
                      <a:pt x="211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38" name="Freeform 9"/>
              <p:cNvSpPr>
                <a:spLocks/>
              </p:cNvSpPr>
              <p:nvPr/>
            </p:nvSpPr>
            <p:spPr bwMode="auto">
              <a:xfrm>
                <a:off x="4893" y="2212"/>
                <a:ext cx="229" cy="183"/>
              </a:xfrm>
              <a:custGeom>
                <a:avLst/>
                <a:gdLst>
                  <a:gd name="T0" fmla="*/ 229 w 229"/>
                  <a:gd name="T1" fmla="*/ 183 h 183"/>
                  <a:gd name="T2" fmla="*/ 174 w 229"/>
                  <a:gd name="T3" fmla="*/ 165 h 183"/>
                  <a:gd name="T4" fmla="*/ 146 w 229"/>
                  <a:gd name="T5" fmla="*/ 156 h 183"/>
                  <a:gd name="T6" fmla="*/ 46 w 229"/>
                  <a:gd name="T7" fmla="*/ 82 h 183"/>
                  <a:gd name="T8" fmla="*/ 18 w 229"/>
                  <a:gd name="T9" fmla="*/ 28 h 183"/>
                  <a:gd name="T10" fmla="*/ 0 w 229"/>
                  <a:gd name="T11" fmla="*/ 0 h 18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29"/>
                  <a:gd name="T19" fmla="*/ 0 h 183"/>
                  <a:gd name="T20" fmla="*/ 229 w 229"/>
                  <a:gd name="T21" fmla="*/ 183 h 18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29" h="183">
                    <a:moveTo>
                      <a:pt x="229" y="183"/>
                    </a:moveTo>
                    <a:cubicBezTo>
                      <a:pt x="211" y="177"/>
                      <a:pt x="192" y="171"/>
                      <a:pt x="174" y="165"/>
                    </a:cubicBezTo>
                    <a:cubicBezTo>
                      <a:pt x="165" y="162"/>
                      <a:pt x="146" y="156"/>
                      <a:pt x="146" y="156"/>
                    </a:cubicBezTo>
                    <a:cubicBezTo>
                      <a:pt x="114" y="134"/>
                      <a:pt x="71" y="114"/>
                      <a:pt x="46" y="82"/>
                    </a:cubicBezTo>
                    <a:cubicBezTo>
                      <a:pt x="14" y="41"/>
                      <a:pt x="40" y="71"/>
                      <a:pt x="18" y="28"/>
                    </a:cubicBezTo>
                    <a:cubicBezTo>
                      <a:pt x="13" y="18"/>
                      <a:pt x="0" y="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39" name="Line 10"/>
              <p:cNvSpPr>
                <a:spLocks noChangeShapeType="1"/>
              </p:cNvSpPr>
              <p:nvPr/>
            </p:nvSpPr>
            <p:spPr bwMode="auto">
              <a:xfrm>
                <a:off x="5079" y="2387"/>
                <a:ext cx="6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40" name="Line 11"/>
              <p:cNvSpPr>
                <a:spLocks noChangeShapeType="1"/>
              </p:cNvSpPr>
              <p:nvPr/>
            </p:nvSpPr>
            <p:spPr bwMode="auto">
              <a:xfrm>
                <a:off x="4172" y="2387"/>
                <a:ext cx="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41" name="Line 12"/>
              <p:cNvSpPr>
                <a:spLocks noChangeShapeType="1"/>
              </p:cNvSpPr>
              <p:nvPr/>
            </p:nvSpPr>
            <p:spPr bwMode="auto">
              <a:xfrm flipH="1">
                <a:off x="3492" y="2387"/>
                <a:ext cx="6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42" name="Line 14"/>
              <p:cNvSpPr>
                <a:spLocks noChangeShapeType="1"/>
              </p:cNvSpPr>
              <p:nvPr/>
            </p:nvSpPr>
            <p:spPr bwMode="auto">
              <a:xfrm>
                <a:off x="3900" y="1525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43" name="Line 15"/>
              <p:cNvSpPr>
                <a:spLocks noChangeShapeType="1"/>
              </p:cNvSpPr>
              <p:nvPr/>
            </p:nvSpPr>
            <p:spPr bwMode="auto">
              <a:xfrm>
                <a:off x="4399" y="1435"/>
                <a:ext cx="181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44" name="Line 16"/>
              <p:cNvSpPr>
                <a:spLocks noChangeShapeType="1"/>
              </p:cNvSpPr>
              <p:nvPr/>
            </p:nvSpPr>
            <p:spPr bwMode="auto">
              <a:xfrm>
                <a:off x="4399" y="1389"/>
                <a:ext cx="18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45" name="Line 17"/>
              <p:cNvSpPr>
                <a:spLocks noChangeShapeType="1"/>
              </p:cNvSpPr>
              <p:nvPr/>
            </p:nvSpPr>
            <p:spPr bwMode="auto">
              <a:xfrm flipV="1">
                <a:off x="4399" y="1253"/>
                <a:ext cx="136" cy="1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46" name="Oval 18"/>
              <p:cNvSpPr>
                <a:spLocks noChangeArrowheads="1"/>
              </p:cNvSpPr>
              <p:nvPr/>
            </p:nvSpPr>
            <p:spPr bwMode="auto">
              <a:xfrm>
                <a:off x="4626" y="1571"/>
                <a:ext cx="45" cy="45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47" name="Oval 19"/>
              <p:cNvSpPr>
                <a:spLocks noChangeArrowheads="1"/>
              </p:cNvSpPr>
              <p:nvPr/>
            </p:nvSpPr>
            <p:spPr bwMode="auto">
              <a:xfrm>
                <a:off x="4626" y="1435"/>
                <a:ext cx="45" cy="45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48" name="Freeform 20"/>
              <p:cNvSpPr>
                <a:spLocks/>
              </p:cNvSpPr>
              <p:nvPr/>
            </p:nvSpPr>
            <p:spPr bwMode="auto">
              <a:xfrm>
                <a:off x="4482" y="1316"/>
                <a:ext cx="23" cy="55"/>
              </a:xfrm>
              <a:custGeom>
                <a:avLst/>
                <a:gdLst>
                  <a:gd name="T0" fmla="*/ 0 w 23"/>
                  <a:gd name="T1" fmla="*/ 0 h 55"/>
                  <a:gd name="T2" fmla="*/ 18 w 23"/>
                  <a:gd name="T3" fmla="*/ 55 h 55"/>
                  <a:gd name="T4" fmla="*/ 0 60000 65536"/>
                  <a:gd name="T5" fmla="*/ 0 60000 65536"/>
                  <a:gd name="T6" fmla="*/ 0 w 23"/>
                  <a:gd name="T7" fmla="*/ 0 h 55"/>
                  <a:gd name="T8" fmla="*/ 23 w 23"/>
                  <a:gd name="T9" fmla="*/ 55 h 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3" h="55">
                    <a:moveTo>
                      <a:pt x="0" y="0"/>
                    </a:moveTo>
                    <a:cubicBezTo>
                      <a:pt x="23" y="36"/>
                      <a:pt x="18" y="17"/>
                      <a:pt x="18" y="5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49" name="Freeform 21"/>
              <p:cNvSpPr>
                <a:spLocks/>
              </p:cNvSpPr>
              <p:nvPr/>
            </p:nvSpPr>
            <p:spPr bwMode="auto">
              <a:xfrm>
                <a:off x="4390" y="1496"/>
                <a:ext cx="91" cy="49"/>
              </a:xfrm>
              <a:custGeom>
                <a:avLst/>
                <a:gdLst>
                  <a:gd name="T0" fmla="*/ 0 w 91"/>
                  <a:gd name="T1" fmla="*/ 49 h 49"/>
                  <a:gd name="T2" fmla="*/ 55 w 91"/>
                  <a:gd name="T3" fmla="*/ 30 h 49"/>
                  <a:gd name="T4" fmla="*/ 83 w 91"/>
                  <a:gd name="T5" fmla="*/ 3 h 49"/>
                  <a:gd name="T6" fmla="*/ 0 60000 65536"/>
                  <a:gd name="T7" fmla="*/ 0 60000 65536"/>
                  <a:gd name="T8" fmla="*/ 0 60000 65536"/>
                  <a:gd name="T9" fmla="*/ 0 w 91"/>
                  <a:gd name="T10" fmla="*/ 0 h 49"/>
                  <a:gd name="T11" fmla="*/ 91 w 91"/>
                  <a:gd name="T12" fmla="*/ 49 h 4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1" h="49">
                    <a:moveTo>
                      <a:pt x="0" y="49"/>
                    </a:moveTo>
                    <a:cubicBezTo>
                      <a:pt x="4" y="48"/>
                      <a:pt x="51" y="33"/>
                      <a:pt x="55" y="30"/>
                    </a:cubicBezTo>
                    <a:cubicBezTo>
                      <a:pt x="91" y="0"/>
                      <a:pt x="57" y="3"/>
                      <a:pt x="83" y="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50" name="Oval 22"/>
              <p:cNvSpPr>
                <a:spLocks noChangeArrowheads="1"/>
              </p:cNvSpPr>
              <p:nvPr/>
            </p:nvSpPr>
            <p:spPr bwMode="auto">
              <a:xfrm>
                <a:off x="4580" y="2387"/>
                <a:ext cx="46" cy="45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51" name="Oval 23"/>
              <p:cNvSpPr>
                <a:spLocks noChangeArrowheads="1"/>
              </p:cNvSpPr>
              <p:nvPr/>
            </p:nvSpPr>
            <p:spPr bwMode="auto">
              <a:xfrm>
                <a:off x="5351" y="2432"/>
                <a:ext cx="46" cy="46"/>
              </a:xfrm>
              <a:prstGeom prst="ellipse">
                <a:avLst/>
              </a:prstGeom>
              <a:solidFill>
                <a:srgbClr val="BBE0E3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52" name="Text Box 24"/>
              <p:cNvSpPr txBox="1">
                <a:spLocks noChangeArrowheads="1"/>
              </p:cNvSpPr>
              <p:nvPr/>
            </p:nvSpPr>
            <p:spPr bwMode="auto">
              <a:xfrm>
                <a:off x="4580" y="1616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9253" name="Text Box 25"/>
              <p:cNvSpPr txBox="1">
                <a:spLocks noChangeArrowheads="1"/>
              </p:cNvSpPr>
              <p:nvPr/>
            </p:nvSpPr>
            <p:spPr bwMode="auto">
              <a:xfrm>
                <a:off x="4489" y="2432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B</a:t>
                </a:r>
              </a:p>
            </p:txBody>
          </p:sp>
          <p:sp>
            <p:nvSpPr>
              <p:cNvPr id="9254" name="Text Box 26"/>
              <p:cNvSpPr txBox="1">
                <a:spLocks noChangeArrowheads="1"/>
              </p:cNvSpPr>
              <p:nvPr/>
            </p:nvSpPr>
            <p:spPr bwMode="auto">
              <a:xfrm>
                <a:off x="5215" y="2432"/>
                <a:ext cx="27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9255" name="Text Box 27"/>
              <p:cNvSpPr txBox="1">
                <a:spLocks noChangeArrowheads="1"/>
              </p:cNvSpPr>
              <p:nvPr/>
            </p:nvSpPr>
            <p:spPr bwMode="auto">
              <a:xfrm>
                <a:off x="4604" y="1207"/>
                <a:ext cx="31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D</a:t>
                </a:r>
              </a:p>
            </p:txBody>
          </p:sp>
          <p:sp>
            <p:nvSpPr>
              <p:cNvPr id="9256" name="Text Box 28"/>
              <p:cNvSpPr txBox="1">
                <a:spLocks noChangeArrowheads="1"/>
              </p:cNvSpPr>
              <p:nvPr/>
            </p:nvSpPr>
            <p:spPr bwMode="auto">
              <a:xfrm>
                <a:off x="4353" y="1571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l-GR" altLang="zh-CN" smtClean="0">
                    <a:solidFill>
                      <a:srgbClr val="FFFFFF"/>
                    </a:solidFill>
                    <a:latin typeface="宋体" pitchFamily="2" charset="-122"/>
                  </a:rPr>
                  <a:t>θ</a:t>
                </a:r>
                <a:endParaRPr lang="el-GR" altLang="zh-CN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9257" name="Text Box 29"/>
              <p:cNvSpPr txBox="1">
                <a:spLocks noChangeArrowheads="1"/>
              </p:cNvSpPr>
              <p:nvPr/>
            </p:nvSpPr>
            <p:spPr bwMode="auto">
              <a:xfrm>
                <a:off x="4444" y="1162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l-GR" altLang="zh-CN" smtClean="0">
                    <a:solidFill>
                      <a:srgbClr val="FFFFFF"/>
                    </a:solidFill>
                    <a:latin typeface="宋体" pitchFamily="2" charset="-122"/>
                  </a:rPr>
                  <a:t>θ</a:t>
                </a:r>
                <a:endParaRPr lang="el-GR" altLang="zh-CN" smtClean="0">
                  <a:solidFill>
                    <a:srgbClr val="FFFFFF"/>
                  </a:solidFill>
                  <a:latin typeface="Arial" pitchFamily="34" charset="0"/>
                </a:endParaRPr>
              </a:p>
            </p:txBody>
          </p:sp>
          <p:sp>
            <p:nvSpPr>
              <p:cNvPr id="9258" name="Line 30"/>
              <p:cNvSpPr>
                <a:spLocks noChangeShapeType="1"/>
              </p:cNvSpPr>
              <p:nvPr/>
            </p:nvSpPr>
            <p:spPr bwMode="auto">
              <a:xfrm flipV="1">
                <a:off x="3945" y="1525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59" name="Line 31"/>
              <p:cNvSpPr>
                <a:spLocks noChangeShapeType="1"/>
              </p:cNvSpPr>
              <p:nvPr/>
            </p:nvSpPr>
            <p:spPr bwMode="auto">
              <a:xfrm>
                <a:off x="3945" y="2160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  <p:sp>
            <p:nvSpPr>
              <p:cNvPr id="9260" name="Text Box 32"/>
              <p:cNvSpPr txBox="1">
                <a:spLocks noChangeArrowheads="1"/>
              </p:cNvSpPr>
              <p:nvPr/>
            </p:nvSpPr>
            <p:spPr bwMode="auto">
              <a:xfrm>
                <a:off x="3854" y="1888"/>
                <a:ext cx="181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h</a:t>
                </a:r>
              </a:p>
            </p:txBody>
          </p:sp>
          <p:sp>
            <p:nvSpPr>
              <p:cNvPr id="9261" name="Text Box 33"/>
              <p:cNvSpPr txBox="1">
                <a:spLocks noChangeArrowheads="1"/>
              </p:cNvSpPr>
              <p:nvPr/>
            </p:nvSpPr>
            <p:spPr bwMode="auto">
              <a:xfrm>
                <a:off x="4535" y="981"/>
                <a:ext cx="22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en-US" altLang="zh-CN" smtClean="0">
                    <a:solidFill>
                      <a:srgbClr val="FFFFFF"/>
                    </a:solidFill>
                    <a:latin typeface="Arial" pitchFamily="34" charset="0"/>
                  </a:rPr>
                  <a:t>R</a:t>
                </a:r>
              </a:p>
            </p:txBody>
          </p:sp>
          <p:sp>
            <p:nvSpPr>
              <p:cNvPr id="9262" name="Arc 45"/>
              <p:cNvSpPr>
                <a:spLocks/>
              </p:cNvSpPr>
              <p:nvPr/>
            </p:nvSpPr>
            <p:spPr bwMode="auto">
              <a:xfrm rot="7588292">
                <a:off x="4433" y="1173"/>
                <a:ext cx="454" cy="432"/>
              </a:xfrm>
              <a:custGeom>
                <a:avLst/>
                <a:gdLst>
                  <a:gd name="T0" fmla="*/ 141 w 21600"/>
                  <a:gd name="T1" fmla="*/ 0 h 20531"/>
                  <a:gd name="T2" fmla="*/ 454 w 21600"/>
                  <a:gd name="T3" fmla="*/ 430 h 20531"/>
                  <a:gd name="T4" fmla="*/ 0 w 21600"/>
                  <a:gd name="T5" fmla="*/ 432 h 20531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0531"/>
                  <a:gd name="T11" fmla="*/ 21600 w 21600"/>
                  <a:gd name="T12" fmla="*/ 20531 h 205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0531" fill="none" extrusionOk="0">
                    <a:moveTo>
                      <a:pt x="6711" y="0"/>
                    </a:moveTo>
                    <a:cubicBezTo>
                      <a:pt x="15558" y="2892"/>
                      <a:pt x="21557" y="11125"/>
                      <a:pt x="21599" y="20433"/>
                    </a:cubicBezTo>
                  </a:path>
                  <a:path w="21600" h="20531" stroke="0" extrusionOk="0">
                    <a:moveTo>
                      <a:pt x="6711" y="0"/>
                    </a:moveTo>
                    <a:cubicBezTo>
                      <a:pt x="15558" y="2892"/>
                      <a:pt x="21557" y="11125"/>
                      <a:pt x="21599" y="20433"/>
                    </a:cubicBezTo>
                    <a:lnTo>
                      <a:pt x="0" y="20531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3200" b="1" u="sng" smtClean="0">
                  <a:solidFill>
                    <a:srgbClr val="66FFFF"/>
                  </a:solidFill>
                </a:endParaRPr>
              </a:p>
            </p:txBody>
          </p:sp>
        </p:grpSp>
        <p:sp>
          <p:nvSpPr>
            <p:cNvPr id="9230" name="Line 47"/>
            <p:cNvSpPr>
              <a:spLocks noChangeShapeType="1"/>
            </p:cNvSpPr>
            <p:nvPr/>
          </p:nvSpPr>
          <p:spPr bwMode="auto">
            <a:xfrm>
              <a:off x="4377" y="1797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u="sng" smtClean="0">
                <a:solidFill>
                  <a:srgbClr val="66FFFF"/>
                </a:solidFill>
              </a:endParaRPr>
            </a:p>
          </p:txBody>
        </p:sp>
        <p:sp>
          <p:nvSpPr>
            <p:cNvPr id="9231" name="Line 48"/>
            <p:cNvSpPr>
              <a:spLocks noChangeShapeType="1"/>
            </p:cNvSpPr>
            <p:nvPr/>
          </p:nvSpPr>
          <p:spPr bwMode="auto">
            <a:xfrm>
              <a:off x="4377" y="1933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u="sng" smtClean="0">
                <a:solidFill>
                  <a:srgbClr val="66FFFF"/>
                </a:solidFill>
              </a:endParaRPr>
            </a:p>
          </p:txBody>
        </p:sp>
        <p:sp>
          <p:nvSpPr>
            <p:cNvPr id="9232" name="Line 49"/>
            <p:cNvSpPr>
              <a:spLocks noChangeShapeType="1"/>
            </p:cNvSpPr>
            <p:nvPr/>
          </p:nvSpPr>
          <p:spPr bwMode="auto">
            <a:xfrm>
              <a:off x="4377" y="2069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u="sng" smtClean="0">
                <a:solidFill>
                  <a:srgbClr val="66FFFF"/>
                </a:solidFill>
              </a:endParaRPr>
            </a:p>
          </p:txBody>
        </p:sp>
        <p:sp>
          <p:nvSpPr>
            <p:cNvPr id="9233" name="Line 50"/>
            <p:cNvSpPr>
              <a:spLocks noChangeShapeType="1"/>
            </p:cNvSpPr>
            <p:nvPr/>
          </p:nvSpPr>
          <p:spPr bwMode="auto">
            <a:xfrm>
              <a:off x="4377" y="2205"/>
              <a:ext cx="4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headEnd/>
              <a:tailEnd/>
            </a:ln>
          </p:spPr>
          <p:txBody>
            <a:bodyPr/>
            <a:lstStyle/>
            <a:p>
              <a:pPr fontAlgn="base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3200" b="1" u="sng" smtClean="0">
                <a:solidFill>
                  <a:srgbClr val="66FFFF"/>
                </a:solidFill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2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46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89" grpId="0"/>
      <p:bldP spid="462890" grpId="0"/>
      <p:bldP spid="4628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Rectangle 52"/>
          <p:cNvSpPr>
            <a:spLocks noChangeArrowheads="1"/>
          </p:cNvSpPr>
          <p:nvPr/>
        </p:nvSpPr>
        <p:spPr bwMode="auto">
          <a:xfrm>
            <a:off x="611560" y="764704"/>
            <a:ext cx="7561263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FFCC"/>
                </a:solidFill>
              </a:rPr>
              <a:t>在液体不润湿管壁情形（比如玻璃细管插入水银中），液面要下降一段距离。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9552" y="2060848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管内液面比管外低。管外液面与管内液面的高度差仍然满足公式（方法同上）</a:t>
            </a:r>
            <a:endParaRPr lang="zh-CN" altLang="en-US" sz="3200" b="1" dirty="0"/>
          </a:p>
        </p:txBody>
      </p:sp>
      <p:graphicFrame>
        <p:nvGraphicFramePr>
          <p:cNvPr id="462885" name="Object 37"/>
          <p:cNvGraphicFramePr>
            <a:graphicFrameLocks noChangeAspect="1"/>
          </p:cNvGraphicFramePr>
          <p:nvPr/>
        </p:nvGraphicFramePr>
        <p:xfrm>
          <a:off x="2771800" y="3212976"/>
          <a:ext cx="2736850" cy="1384300"/>
        </p:xfrm>
        <a:graphic>
          <a:graphicData uri="http://schemas.openxmlformats.org/presentationml/2006/ole">
            <p:oleObj spid="_x0000_s35842" name="公式" r:id="rId3" imgW="825500" imgH="41910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55576" y="4725144"/>
            <a:ext cx="74888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可看出：影响</a:t>
            </a:r>
            <a:r>
              <a:rPr lang="en-US" altLang="zh-CN" sz="3200" b="1" dirty="0" smtClean="0"/>
              <a:t>h</a:t>
            </a:r>
            <a:r>
              <a:rPr lang="zh-CN" altLang="en-US" sz="3200" b="1" dirty="0" smtClean="0"/>
              <a:t>的三个参量分别是表面张力系数</a:t>
            </a:r>
            <a:r>
              <a:rPr lang="el-GR" altLang="zh-CN" sz="3200" b="1" dirty="0" smtClean="0">
                <a:ea typeface="宋体"/>
              </a:rPr>
              <a:t>α</a:t>
            </a:r>
            <a:r>
              <a:rPr lang="zh-CN" altLang="en-US" sz="3200" b="1" dirty="0" smtClean="0">
                <a:ea typeface="宋体"/>
              </a:rPr>
              <a:t>、接触角</a:t>
            </a:r>
            <a:r>
              <a:rPr lang="el-GR" altLang="zh-CN" sz="3200" b="1" dirty="0" smtClean="0">
                <a:ea typeface="宋体"/>
              </a:rPr>
              <a:t>θ</a:t>
            </a:r>
            <a:r>
              <a:rPr lang="zh-CN" altLang="en-US" sz="3200" b="1" dirty="0" smtClean="0">
                <a:ea typeface="宋体"/>
              </a:rPr>
              <a:t>和毛细管内径</a:t>
            </a:r>
            <a:r>
              <a:rPr lang="en-US" altLang="zh-CN" sz="3200" b="1" dirty="0" smtClean="0">
                <a:ea typeface="宋体"/>
              </a:rPr>
              <a:t>r</a:t>
            </a:r>
            <a:r>
              <a:rPr lang="zh-CN" altLang="en-US" sz="3200" b="1" dirty="0" smtClean="0">
                <a:ea typeface="宋体"/>
              </a:rPr>
              <a:t>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B6ACBF-D5D6-4563-8D63-E695287E92C1}" type="slidenum">
              <a:rPr lang="en-US" altLang="zh-CN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en-US" altLang="zh-CN">
              <a:solidFill>
                <a:srgbClr val="FFFF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692696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/>
              <a:t>毛细现象的应用</a:t>
            </a:r>
            <a:endParaRPr lang="zh-CN" alt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1628800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在自然界和日常生活中所见的毛细管多种多样，如纸张、棉布、灯芯、土壤及植物的根、茎等都是。</a:t>
            </a:r>
            <a:endParaRPr lang="zh-CN" alt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3573016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　毛细现象应用于石油开采（克服毛细管压力）、土壤耕作（保持水分）及生理学等多种场合。</a:t>
            </a:r>
            <a:endParaRPr lang="zh-CN" altLang="en-US" sz="3200" b="1" dirty="0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宋体"/>
        <a:cs typeface=""/>
      </a:majorFont>
      <a:minorFont>
        <a:latin typeface="Garamond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sng" strike="noStrike" cap="none" normalizeH="0" baseline="0" smtClean="0">
            <a:ln>
              <a:noFill/>
            </a:ln>
            <a:solidFill>
              <a:srgbClr val="66FFFF"/>
            </a:solidFill>
            <a:effectLst/>
            <a:latin typeface="Garamond" pitchFamily="18" charset="0"/>
            <a:ea typeface="宋体" pitchFamily="2" charset="-122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465</Words>
  <Application>Microsoft Office PowerPoint</Application>
  <PresentationFormat>全屏显示(4:3)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Stream</vt:lpstr>
      <vt:lpstr>公式</vt:lpstr>
      <vt:lpstr>Equation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61</cp:revision>
  <dcterms:modified xsi:type="dcterms:W3CDTF">2019-08-28T14:40:16Z</dcterms:modified>
</cp:coreProperties>
</file>