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77" r:id="rId4"/>
    <p:sldId id="258" r:id="rId5"/>
    <p:sldId id="270" r:id="rId6"/>
    <p:sldId id="273" r:id="rId7"/>
    <p:sldId id="271" r:id="rId8"/>
    <p:sldId id="272" r:id="rId9"/>
    <p:sldId id="274" r:id="rId10"/>
    <p:sldId id="275" r:id="rId11"/>
    <p:sldId id="276" r:id="rId12"/>
    <p:sldId id="27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FFFFFF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FFFFFF"/>
                </a:solidFill>
              </a:endParaRPr>
            </a:p>
          </p:txBody>
        </p:sp>
      </p:grpSp>
      <p:sp>
        <p:nvSpPr>
          <p:cNvPr id="13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charset="0"/>
                <a:sym typeface="Wingdings 3" pitchFamily="18" charset="2"/>
              </a:rPr>
              <a:t></a:t>
            </a:r>
          </a:p>
        </p:txBody>
      </p:sp>
      <p:sp>
        <p:nvSpPr>
          <p:cNvPr id="14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charset="0"/>
                <a:sym typeface="Wingdings 3" pitchFamily="18" charset="2"/>
              </a:rPr>
              <a:t></a:t>
            </a:r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157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热学</a:t>
            </a:r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6EB4B8-83BD-4382-AE11-9C55B613836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E359B-04FE-45DD-AE30-50B11778C10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3BA4F-C14A-4DB4-BF0B-A9453088CFE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56A2A-B1CA-4791-93CE-6E4E1B622EF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BCD82-601D-4D34-AAEC-0F1520343DA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0B404C-26BA-4532-9798-1410A785A3D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C99C0-EF7C-498E-831E-F4C840519E5D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5CE2C-6FA0-440C-B78D-1ECA3501795D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6B805-6367-43FF-8BF8-E0C4F8304EC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18603-9CFA-49C3-BE54-73B14286E0A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2C3D7-B74F-4DA2-A45D-112FA8C429B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7C689-5F53-4623-903C-A691F5CA348D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499B4-F218-4B57-8620-62CD6A876DB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579B2C-E523-4E79-9C00-3CC63E2E024C}" type="slidenum">
              <a:rPr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8979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8979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b="1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980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FFFFFF"/>
                </a:solidFill>
              </a:endParaRPr>
            </a:p>
          </p:txBody>
        </p:sp>
        <p:sp>
          <p:nvSpPr>
            <p:cNvPr id="28980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b="1">
                <a:solidFill>
                  <a:srgbClr val="FFFFFF"/>
                </a:solidFill>
              </a:endParaRPr>
            </a:p>
          </p:txBody>
        </p:sp>
      </p:grpSp>
      <p:sp>
        <p:nvSpPr>
          <p:cNvPr id="2898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98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9808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charset="0"/>
                <a:sym typeface="Wingdings 3" pitchFamily="18" charset="2"/>
              </a:rPr>
              <a:t></a:t>
            </a:r>
          </a:p>
        </p:txBody>
      </p:sp>
      <p:sp>
        <p:nvSpPr>
          <p:cNvPr id="289809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charset="0"/>
                <a:sym typeface="Wingdings 3" pitchFamily="18" charset="2"/>
              </a:rPr>
              <a:t>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2204864"/>
            <a:ext cx="6120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   </a:t>
            </a:r>
            <a:r>
              <a:rPr lang="zh-CN" altLang="en-US" sz="6000" b="1" dirty="0" smtClean="0"/>
              <a:t>相 与 相 变</a:t>
            </a:r>
            <a:endParaRPr lang="zh-CN" altLang="en-US" sz="60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1DCB32-14D2-4167-9929-5E3795B9D909}" type="slidenum">
              <a:rPr lang="en-US" altLang="zh-CN">
                <a:solidFill>
                  <a:srgbClr val="FFFFFF"/>
                </a:solidFill>
                <a:ea typeface="宋体" charset="-122"/>
              </a:rPr>
              <a:pPr/>
              <a:t>10</a:t>
            </a:fld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83332" name="Text Box 4"/>
          <p:cNvSpPr txBox="1">
            <a:spLocks noChangeArrowheads="1"/>
          </p:cNvSpPr>
          <p:nvPr/>
        </p:nvSpPr>
        <p:spPr bwMode="auto">
          <a:xfrm>
            <a:off x="684213" y="404813"/>
            <a:ext cx="27352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 dirty="0" smtClean="0">
                <a:latin typeface="方正姚体" pitchFamily="2" charset="-122"/>
                <a:ea typeface="方正姚体" pitchFamily="2" charset="-122"/>
              </a:rPr>
              <a:t>2</a:t>
            </a:r>
            <a:r>
              <a:rPr lang="zh-CN" altLang="en-US" sz="3200" b="1" dirty="0" smtClean="0">
                <a:latin typeface="方正姚体" pitchFamily="2" charset="-122"/>
                <a:ea typeface="方正姚体" pitchFamily="2" charset="-122"/>
              </a:rPr>
              <a:t>、相变潜热</a:t>
            </a:r>
            <a:endParaRPr lang="zh-CN" altLang="en-US" sz="2000" dirty="0" smtClean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83333" name="Text Box 5"/>
          <p:cNvSpPr txBox="1">
            <a:spLocks noChangeArrowheads="1"/>
          </p:cNvSpPr>
          <p:nvPr/>
        </p:nvSpPr>
        <p:spPr bwMode="auto">
          <a:xfrm>
            <a:off x="827584" y="2996952"/>
            <a:ext cx="7416800" cy="1109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单位质量的物质由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相转变为</a:t>
            </a:r>
            <a:r>
              <a:rPr lang="en-US" altLang="zh-CN" sz="3200" b="1" dirty="0" smtClean="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sz="3200" b="1" dirty="0" smtClean="0">
                <a:latin typeface="楷体_GB2312" pitchFamily="49" charset="-122"/>
                <a:ea typeface="楷体_GB2312" pitchFamily="49" charset="-122"/>
              </a:rPr>
              <a:t>相时，所吸收的相变潜热是：</a:t>
            </a:r>
            <a:endParaRPr lang="zh-CN" altLang="en-US" sz="2000" dirty="0" smtClean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83335" name="Object 7"/>
          <p:cNvGraphicFramePr>
            <a:graphicFrameLocks noChangeAspect="1"/>
          </p:cNvGraphicFramePr>
          <p:nvPr/>
        </p:nvGraphicFramePr>
        <p:xfrm>
          <a:off x="1691680" y="4293096"/>
          <a:ext cx="5184775" cy="787400"/>
        </p:xfrm>
        <a:graphic>
          <a:graphicData uri="http://schemas.openxmlformats.org/presentationml/2006/ole">
            <p:oleObj spid="_x0000_s3074" name="公式" r:id="rId3" imgW="1460160" imgH="215640" progId="Equation.3">
              <p:embed/>
            </p:oleObj>
          </a:graphicData>
        </a:graphic>
      </p:graphicFrame>
      <p:sp>
        <p:nvSpPr>
          <p:cNvPr id="483337" name="Text Box 9"/>
          <p:cNvSpPr txBox="1">
            <a:spLocks noChangeArrowheads="1"/>
          </p:cNvSpPr>
          <p:nvPr/>
        </p:nvSpPr>
        <p:spPr bwMode="auto">
          <a:xfrm>
            <a:off x="179512" y="1412776"/>
            <a:ext cx="8787983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+mj-ea"/>
                <a:ea typeface="+mj-ea"/>
              </a:rPr>
              <a:t>  </a:t>
            </a:r>
            <a:r>
              <a:rPr lang="zh-CN" altLang="en-US" sz="2800" b="1" dirty="0" smtClean="0">
                <a:latin typeface="+mj-ea"/>
                <a:ea typeface="+mj-ea"/>
              </a:rPr>
              <a:t>设</a:t>
            </a:r>
            <a:r>
              <a:rPr lang="en-US" altLang="zh-CN" sz="2800" b="1" i="1" dirty="0" smtClean="0">
                <a:latin typeface="+mj-ea"/>
                <a:ea typeface="+mj-ea"/>
              </a:rPr>
              <a:t>u</a:t>
            </a:r>
            <a:r>
              <a:rPr lang="en-US" altLang="zh-CN" sz="2800" b="1" i="1" baseline="-25000" dirty="0" smtClean="0">
                <a:latin typeface="+mj-ea"/>
                <a:ea typeface="+mj-ea"/>
              </a:rPr>
              <a:t>1</a:t>
            </a:r>
            <a:r>
              <a:rPr lang="en-US" altLang="zh-CN" sz="2800" b="1" dirty="0" smtClean="0">
                <a:latin typeface="+mj-ea"/>
                <a:ea typeface="+mj-ea"/>
              </a:rPr>
              <a:t> </a:t>
            </a:r>
            <a:r>
              <a:rPr lang="zh-CN" altLang="en-US" sz="2800" b="1" dirty="0" smtClean="0">
                <a:latin typeface="+mj-ea"/>
                <a:ea typeface="+mj-ea"/>
              </a:rPr>
              <a:t>和</a:t>
            </a:r>
            <a:r>
              <a:rPr lang="en-US" altLang="zh-CN" sz="2800" b="1" i="1" dirty="0" smtClean="0">
                <a:latin typeface="+mj-ea"/>
                <a:ea typeface="+mj-ea"/>
              </a:rPr>
              <a:t>u</a:t>
            </a:r>
            <a:r>
              <a:rPr lang="en-US" altLang="zh-CN" sz="2800" b="1" i="1" baseline="-25000" dirty="0" smtClean="0">
                <a:latin typeface="+mj-ea"/>
                <a:ea typeface="+mj-ea"/>
              </a:rPr>
              <a:t>2</a:t>
            </a:r>
            <a:r>
              <a:rPr lang="zh-CN" altLang="en-US" sz="2800" b="1" dirty="0" smtClean="0">
                <a:latin typeface="+mj-ea"/>
                <a:ea typeface="+mj-ea"/>
              </a:rPr>
              <a:t>分别表示</a:t>
            </a:r>
            <a:r>
              <a:rPr lang="en-US" altLang="zh-CN" sz="2800" b="1" dirty="0" smtClean="0">
                <a:latin typeface="+mj-ea"/>
                <a:ea typeface="+mj-ea"/>
              </a:rPr>
              <a:t>1</a:t>
            </a:r>
            <a:r>
              <a:rPr lang="zh-CN" altLang="en-US" sz="2800" b="1" dirty="0" smtClean="0">
                <a:latin typeface="+mj-ea"/>
                <a:ea typeface="+mj-ea"/>
              </a:rPr>
              <a:t>相和</a:t>
            </a:r>
            <a:r>
              <a:rPr lang="en-US" altLang="zh-CN" sz="2800" b="1" dirty="0" smtClean="0">
                <a:latin typeface="+mj-ea"/>
                <a:ea typeface="+mj-ea"/>
              </a:rPr>
              <a:t>2</a:t>
            </a:r>
            <a:r>
              <a:rPr lang="zh-CN" altLang="en-US" sz="2800" b="1" dirty="0" smtClean="0">
                <a:latin typeface="+mj-ea"/>
                <a:ea typeface="+mj-ea"/>
              </a:rPr>
              <a:t>相单位质量的内能，</a:t>
            </a:r>
            <a:r>
              <a:rPr lang="en-US" altLang="zh-CN" sz="2800" b="1" i="1" dirty="0" smtClean="0">
                <a:latin typeface="+mj-ea"/>
                <a:ea typeface="+mj-ea"/>
              </a:rPr>
              <a:t>v</a:t>
            </a:r>
            <a:r>
              <a:rPr lang="en-US" altLang="zh-CN" sz="2800" b="1" i="1" baseline="-25000" dirty="0" smtClean="0">
                <a:latin typeface="+mj-ea"/>
                <a:ea typeface="+mj-ea"/>
              </a:rPr>
              <a:t>1</a:t>
            </a:r>
            <a:r>
              <a:rPr lang="zh-CN" altLang="en-US" sz="2800" b="1" dirty="0" smtClean="0">
                <a:latin typeface="+mj-ea"/>
                <a:ea typeface="+mj-ea"/>
              </a:rPr>
              <a:t>和</a:t>
            </a:r>
            <a:r>
              <a:rPr lang="en-US" altLang="zh-CN" sz="2800" b="1" i="1" dirty="0" smtClean="0">
                <a:latin typeface="+mj-ea"/>
                <a:ea typeface="+mj-ea"/>
              </a:rPr>
              <a:t>v</a:t>
            </a:r>
            <a:r>
              <a:rPr lang="en-US" altLang="zh-CN" sz="2800" b="1" i="1" baseline="-25000" dirty="0" smtClean="0">
                <a:latin typeface="+mj-ea"/>
                <a:ea typeface="+mj-ea"/>
              </a:rPr>
              <a:t>2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+mj-ea"/>
                <a:ea typeface="+mj-ea"/>
              </a:rPr>
              <a:t>分别表示</a:t>
            </a:r>
            <a:r>
              <a:rPr lang="en-US" altLang="zh-CN" sz="2800" b="1" dirty="0" smtClean="0">
                <a:latin typeface="+mj-ea"/>
                <a:ea typeface="+mj-ea"/>
              </a:rPr>
              <a:t>1</a:t>
            </a:r>
            <a:r>
              <a:rPr lang="zh-CN" altLang="en-US" sz="2800" b="1" dirty="0" smtClean="0">
                <a:latin typeface="+mj-ea"/>
                <a:ea typeface="+mj-ea"/>
              </a:rPr>
              <a:t>相和</a:t>
            </a:r>
            <a:r>
              <a:rPr lang="en-US" altLang="zh-CN" sz="2800" b="1" dirty="0" smtClean="0">
                <a:latin typeface="+mj-ea"/>
                <a:ea typeface="+mj-ea"/>
              </a:rPr>
              <a:t>2</a:t>
            </a:r>
            <a:r>
              <a:rPr lang="zh-CN" altLang="en-US" sz="2800" b="1" dirty="0" smtClean="0">
                <a:latin typeface="+mj-ea"/>
                <a:ea typeface="+mj-ea"/>
              </a:rPr>
              <a:t>相单位质量的体积（比体积）。由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latin typeface="+mj-ea"/>
                <a:ea typeface="+mj-ea"/>
              </a:rPr>
              <a:t>第一定律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3608" y="5301208"/>
            <a:ext cx="6624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FF"/>
                </a:solidFill>
              </a:rPr>
              <a:t>前一项叫内潜热，后一项叫外潜热。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3" grpId="0"/>
      <p:bldP spid="483337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A598AB-1044-4CFB-B56A-E23D5C332749}" type="slidenum">
              <a:rPr lang="en-US" altLang="zh-CN">
                <a:solidFill>
                  <a:srgbClr val="FFFFFF"/>
                </a:solidFill>
                <a:ea typeface="宋体" charset="-122"/>
              </a:rPr>
              <a:pPr/>
              <a:t>11</a:t>
            </a:fld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84356" name="Text Box 4"/>
          <p:cNvSpPr txBox="1">
            <a:spLocks noChangeArrowheads="1"/>
          </p:cNvSpPr>
          <p:nvPr/>
        </p:nvSpPr>
        <p:spPr bwMode="auto">
          <a:xfrm>
            <a:off x="683568" y="1340768"/>
            <a:ext cx="633663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b="1" dirty="0" smtClean="0">
                <a:latin typeface="Arial" charset="0"/>
              </a:rPr>
              <a:t>用焓表示的相变潜热公式：</a:t>
            </a:r>
            <a:endParaRPr lang="zh-CN" altLang="en-US" sz="2800" dirty="0" smtClean="0">
              <a:latin typeface="Arial" charset="0"/>
            </a:endParaRPr>
          </a:p>
        </p:txBody>
      </p:sp>
      <p:graphicFrame>
        <p:nvGraphicFramePr>
          <p:cNvPr id="484357" name="Object 5"/>
          <p:cNvGraphicFramePr>
            <a:graphicFrameLocks noChangeAspect="1"/>
          </p:cNvGraphicFramePr>
          <p:nvPr/>
        </p:nvGraphicFramePr>
        <p:xfrm>
          <a:off x="323850" y="2781300"/>
          <a:ext cx="8232775" cy="935038"/>
        </p:xfrm>
        <a:graphic>
          <a:graphicData uri="http://schemas.openxmlformats.org/presentationml/2006/ole">
            <p:oleObj spid="_x0000_s4098" name="Equation" r:id="rId3" imgW="2044440" imgH="22860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D2C3D7-B74F-4DA2-A45D-112FA8C429B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332656"/>
            <a:ext cx="82089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【</a:t>
            </a:r>
            <a:r>
              <a:rPr lang="zh-CN" altLang="en-US" sz="2800" b="1" dirty="0" smtClean="0"/>
              <a:t>例题</a:t>
            </a:r>
            <a:r>
              <a:rPr lang="en-US" altLang="zh-CN" sz="2800" b="1" dirty="0" smtClean="0"/>
              <a:t>】</a:t>
            </a:r>
            <a:r>
              <a:rPr lang="zh-CN" altLang="en-US" sz="2800" b="1" dirty="0" smtClean="0"/>
              <a:t>在外界压强</a:t>
            </a:r>
            <a:r>
              <a:rPr lang="en-US" altLang="zh-CN" sz="2800" b="1" dirty="0" smtClean="0"/>
              <a:t>p=1atm</a:t>
            </a:r>
            <a:r>
              <a:rPr lang="zh-CN" altLang="en-US" sz="2800" b="1" dirty="0" smtClean="0"/>
              <a:t>时，水的沸点为</a:t>
            </a:r>
            <a:r>
              <a:rPr lang="en-US" altLang="zh-CN" sz="2800" b="1" dirty="0" smtClean="0"/>
              <a:t>100</a:t>
            </a:r>
            <a:r>
              <a:rPr lang="en-US" altLang="zh-CN" sz="2800" b="1" dirty="0" smtClean="0">
                <a:latin typeface="宋体"/>
                <a:ea typeface="宋体"/>
              </a:rPr>
              <a:t>℃</a:t>
            </a:r>
            <a:r>
              <a:rPr lang="zh-CN" altLang="en-US" sz="2800" b="1" dirty="0" smtClean="0">
                <a:latin typeface="宋体"/>
                <a:ea typeface="宋体"/>
              </a:rPr>
              <a:t>，这时汽化热为</a:t>
            </a:r>
            <a:r>
              <a:rPr lang="en-US" altLang="zh-CN" sz="2800" b="1" dirty="0" smtClean="0">
                <a:latin typeface="宋体"/>
              </a:rPr>
              <a:t>l=2.26×10</a:t>
            </a:r>
            <a:r>
              <a:rPr lang="en-US" altLang="zh-CN" sz="2800" b="1" baseline="30000" dirty="0" smtClean="0">
                <a:latin typeface="宋体"/>
              </a:rPr>
              <a:t>6</a:t>
            </a:r>
            <a:r>
              <a:rPr lang="en-US" altLang="zh-CN" sz="2800" b="1" dirty="0" smtClean="0">
                <a:latin typeface="宋体"/>
              </a:rPr>
              <a:t>J/kg.</a:t>
            </a:r>
            <a:r>
              <a:rPr lang="zh-CN" altLang="en-US" sz="2800" b="1" dirty="0" smtClean="0">
                <a:latin typeface="宋体"/>
              </a:rPr>
              <a:t>已知这时水蒸气的比体积</a:t>
            </a:r>
            <a:r>
              <a:rPr lang="en-US" altLang="zh-CN" sz="2800" b="1" dirty="0" smtClean="0">
                <a:latin typeface="宋体"/>
              </a:rPr>
              <a:t>v</a:t>
            </a:r>
            <a:r>
              <a:rPr lang="en-US" altLang="zh-CN" sz="2800" b="1" baseline="-25000" dirty="0" smtClean="0">
                <a:latin typeface="宋体"/>
              </a:rPr>
              <a:t>2</a:t>
            </a:r>
            <a:r>
              <a:rPr lang="en-US" altLang="zh-CN" sz="2800" b="1" dirty="0" smtClean="0">
                <a:latin typeface="宋体"/>
              </a:rPr>
              <a:t>=1.673m</a:t>
            </a:r>
            <a:r>
              <a:rPr lang="en-US" altLang="zh-CN" sz="2800" b="1" baseline="30000" dirty="0" smtClean="0">
                <a:latin typeface="宋体"/>
              </a:rPr>
              <a:t>3</a:t>
            </a:r>
            <a:r>
              <a:rPr lang="en-US" altLang="zh-CN" sz="2800" b="1" dirty="0" smtClean="0">
                <a:latin typeface="宋体"/>
              </a:rPr>
              <a:t>/kg</a:t>
            </a:r>
            <a:r>
              <a:rPr lang="zh-CN" altLang="en-US" sz="2800" b="1" dirty="0" smtClean="0">
                <a:latin typeface="宋体"/>
              </a:rPr>
              <a:t>，水的比体积为</a:t>
            </a:r>
            <a:r>
              <a:rPr lang="en-US" altLang="zh-CN" sz="2800" b="1" dirty="0" smtClean="0">
                <a:latin typeface="宋体"/>
              </a:rPr>
              <a:t>v</a:t>
            </a:r>
            <a:r>
              <a:rPr lang="en-US" altLang="zh-CN" sz="2800" b="1" baseline="-25000" dirty="0" smtClean="0">
                <a:latin typeface="宋体"/>
              </a:rPr>
              <a:t>1</a:t>
            </a:r>
            <a:r>
              <a:rPr lang="en-US" altLang="zh-CN" sz="2800" b="1" dirty="0" smtClean="0">
                <a:latin typeface="宋体"/>
              </a:rPr>
              <a:t>=1.04 ×10</a:t>
            </a:r>
            <a:r>
              <a:rPr lang="en-US" altLang="zh-CN" sz="2800" b="1" baseline="30000" dirty="0" smtClean="0">
                <a:latin typeface="宋体"/>
              </a:rPr>
              <a:t>-3</a:t>
            </a:r>
            <a:r>
              <a:rPr lang="en-US" altLang="zh-CN" sz="2800" b="1" dirty="0" smtClean="0">
                <a:latin typeface="宋体"/>
              </a:rPr>
              <a:t> m</a:t>
            </a:r>
            <a:r>
              <a:rPr lang="en-US" altLang="zh-CN" sz="2800" b="1" baseline="30000" dirty="0" smtClean="0">
                <a:latin typeface="宋体"/>
              </a:rPr>
              <a:t>3</a:t>
            </a:r>
            <a:r>
              <a:rPr lang="en-US" altLang="zh-CN" sz="2800" b="1" dirty="0" smtClean="0">
                <a:latin typeface="宋体"/>
              </a:rPr>
              <a:t>/kg</a:t>
            </a:r>
            <a:r>
              <a:rPr lang="zh-CN" altLang="en-US" sz="2800" b="1" dirty="0" smtClean="0">
                <a:latin typeface="宋体"/>
              </a:rPr>
              <a:t>，求内潜热与外潜热。</a:t>
            </a:r>
            <a:endParaRPr lang="zh-CN" altLang="en-US" sz="2800" b="1" baseline="300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348880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解：</a:t>
            </a:r>
            <a:endParaRPr lang="zh-CN" alt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2348880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外潜热为</a:t>
            </a:r>
            <a:endParaRPr lang="zh-CN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537321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内潜热为</a:t>
            </a:r>
            <a:endParaRPr lang="zh-CN" altLang="en-US" sz="3200" b="1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115616" y="3212976"/>
          <a:ext cx="6833172" cy="1367011"/>
        </p:xfrm>
        <a:graphic>
          <a:graphicData uri="http://schemas.openxmlformats.org/presentationml/2006/ole">
            <p:oleObj spid="_x0000_s29698" name="Equation" r:id="rId3" imgW="2412720" imgH="482400" progId="Equation.DSMT4">
              <p:embed/>
            </p:oleObj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2123728" y="5085184"/>
          <a:ext cx="6775973" cy="1274688"/>
        </p:xfrm>
        <a:graphic>
          <a:graphicData uri="http://schemas.openxmlformats.org/presentationml/2006/ole">
            <p:oleObj spid="_x0000_s29699" name="Equation" r:id="rId4" imgW="2565360" imgH="48240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2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AB36F2BA-5DC7-40C9-8C1B-219B4F6B98EE}" type="slidenum">
              <a:rPr lang="en-US" altLang="zh-CN">
                <a:solidFill>
                  <a:srgbClr val="FFFFFF"/>
                </a:solidFill>
                <a:ea typeface="宋体" charset="-122"/>
              </a:rPr>
              <a:pPr/>
              <a:t>2</a:t>
            </a:fld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81284" name="Text Box 4"/>
          <p:cNvSpPr txBox="1">
            <a:spLocks noChangeArrowheads="1"/>
          </p:cNvSpPr>
          <p:nvPr/>
        </p:nvSpPr>
        <p:spPr bwMode="auto">
          <a:xfrm>
            <a:off x="683568" y="836712"/>
            <a:ext cx="7704905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/>
              <a:t>    </a:t>
            </a:r>
            <a:r>
              <a:rPr lang="zh-CN" altLang="en-US" sz="3600" b="1" dirty="0" smtClean="0"/>
              <a:t>自然界中许多物质通常以固、液、气三种聚集态存在着。</a:t>
            </a:r>
          </a:p>
        </p:txBody>
      </p:sp>
      <p:sp>
        <p:nvSpPr>
          <p:cNvPr id="5" name="矩形 4"/>
          <p:cNvSpPr/>
          <p:nvPr/>
        </p:nvSpPr>
        <p:spPr>
          <a:xfrm>
            <a:off x="611560" y="2420888"/>
            <a:ext cx="79208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/>
              <a:t>   这三种形态可以单独存在。也可以在一定条件下两两平衡共存，甚至三者平衡共存。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437112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物质的这三种形态又称三种物相（相）。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1196752"/>
            <a:ext cx="7416824" cy="248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/>
              <a:t>    从更一般角度说，物质的形态除了固、液、气三态以外，还有等离子态、玻色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爱因斯坦凝聚态等。</a:t>
            </a:r>
            <a:endParaRPr lang="zh-CN" alt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4293096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每种态可以称作一种相。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D160BBA5-5F1E-4360-A29C-6B03CBC0180B}" type="slidenum">
              <a:rPr lang="en-US" altLang="zh-CN">
                <a:solidFill>
                  <a:srgbClr val="FFFFFF"/>
                </a:solidFill>
                <a:ea typeface="宋体" charset="-122"/>
              </a:rPr>
              <a:pPr/>
              <a:t>4</a:t>
            </a:fld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6553200" y="58594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51B250B2-D658-4F71-9D61-C1C36B0D2D45}" type="slidenum">
              <a:rPr lang="en-US" altLang="zh-CN" sz="1400" smtClean="0"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r>
              <a:rPr lang="en-US" altLang="zh-CN" sz="1400" smtClean="0">
                <a:latin typeface="Arial" charset="0"/>
              </a:rPr>
              <a:t> </a:t>
            </a:r>
          </a:p>
        </p:txBody>
      </p:sp>
      <p:sp>
        <p:nvSpPr>
          <p:cNvPr id="451593" name="Rectangle 9"/>
          <p:cNvSpPr>
            <a:spLocks noChangeArrowheads="1"/>
          </p:cNvSpPr>
          <p:nvPr/>
        </p:nvSpPr>
        <p:spPr bwMode="auto">
          <a:xfrm>
            <a:off x="467544" y="2924944"/>
            <a:ext cx="8280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dirty="0" smtClean="0"/>
              <a:t>     </a:t>
            </a:r>
            <a:r>
              <a:rPr kumimoji="1" lang="zh-CN" altLang="en-US" sz="3600" b="1" dirty="0" smtClean="0"/>
              <a:t>例如：冰和水组成的系统，冰是一个相，水也是一个相，共有两相。</a:t>
            </a:r>
          </a:p>
        </p:txBody>
      </p:sp>
      <p:sp>
        <p:nvSpPr>
          <p:cNvPr id="451595" name="Text Box 11"/>
          <p:cNvSpPr txBox="1">
            <a:spLocks noChangeArrowheads="1"/>
          </p:cNvSpPr>
          <p:nvPr/>
        </p:nvSpPr>
        <p:spPr bwMode="auto">
          <a:xfrm>
            <a:off x="683568" y="4437112"/>
            <a:ext cx="7776864" cy="164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dirty="0" smtClean="0"/>
              <a:t>    </a:t>
            </a:r>
            <a:r>
              <a:rPr kumimoji="1" lang="zh-CN" altLang="en-US" sz="3600" b="1" u="sng" dirty="0" smtClean="0"/>
              <a:t>对固体，不同的点阵结构</a:t>
            </a:r>
            <a:r>
              <a:rPr kumimoji="1" lang="zh-CN" altLang="en-US" sz="3600" b="1" dirty="0" smtClean="0"/>
              <a:t>，对应不同的相，金刚石和石墨是碳的两个相。 </a:t>
            </a:r>
            <a:endParaRPr lang="zh-CN" altLang="en-US" sz="2400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9552" y="908720"/>
            <a:ext cx="80645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 dirty="0" smtClean="0">
                <a:latin typeface="Arial" charset="0"/>
              </a:rPr>
              <a:t>    </a:t>
            </a:r>
            <a:r>
              <a:rPr lang="zh-CN" altLang="en-US" sz="3600" b="1" dirty="0" smtClean="0">
                <a:latin typeface="Arial" charset="0"/>
              </a:rPr>
              <a:t>相：是指在系统中物理性质均匀的部分，它和其它部分之间有一定的分界面隔离开来。</a:t>
            </a:r>
            <a:endParaRPr kumimoji="1" lang="zh-CN" altLang="en-US" sz="3600" b="1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1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1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93" grpId="0"/>
      <p:bldP spid="4515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D2C3D7-B74F-4DA2-A45D-112FA8C429B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83568" y="2564904"/>
            <a:ext cx="7848872" cy="3312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/>
              <a:t>   </a:t>
            </a:r>
            <a:r>
              <a:rPr lang="zh-CN" altLang="en-US" sz="3600" b="1" dirty="0" smtClean="0"/>
              <a:t>相变是十分普遍的物理过程，在生产和科学技术的各个部门（如热力工程、冶金工程、化学工业、气象学等）中都广泛地涉及各种相变过程。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827584" y="1052736"/>
            <a:ext cx="72723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FFFFFF"/>
                </a:solidFill>
                <a:latin typeface="Arial" charset="0"/>
              </a:rPr>
              <a:t>    </a:t>
            </a:r>
            <a:r>
              <a:rPr lang="zh-CN" altLang="en-US" sz="3600" b="1" dirty="0" smtClean="0">
                <a:solidFill>
                  <a:srgbClr val="66FFFF"/>
                </a:solidFill>
                <a:latin typeface="Arial" charset="0"/>
              </a:rPr>
              <a:t>相变：</a:t>
            </a:r>
            <a:r>
              <a:rPr lang="zh-CN" altLang="en-US" sz="3600" b="1" dirty="0" smtClean="0">
                <a:solidFill>
                  <a:srgbClr val="FFFFCC"/>
                </a:solidFill>
                <a:latin typeface="Arial" charset="0"/>
              </a:rPr>
              <a:t>不同相之间的相互转变称为相变</a:t>
            </a:r>
            <a:r>
              <a:rPr lang="en-US" altLang="zh-CN" sz="3600" b="1" dirty="0" smtClean="0">
                <a:solidFill>
                  <a:srgbClr val="FFFFCC"/>
                </a:solidFill>
                <a:latin typeface="Arial" charset="0"/>
              </a:rPr>
              <a:t>.</a:t>
            </a:r>
            <a:r>
              <a:rPr lang="en-US" altLang="zh-CN" sz="3600" dirty="0" smtClean="0">
                <a:solidFill>
                  <a:srgbClr val="FFFFCC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D2C3D7-B74F-4DA2-A45D-112FA8C429B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395536" y="1412776"/>
            <a:ext cx="80645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FFFFFF"/>
                </a:solidFill>
                <a:latin typeface="Arial" charset="0"/>
              </a:rPr>
              <a:t>     </a:t>
            </a:r>
            <a:r>
              <a:rPr lang="zh-CN" altLang="en-US" sz="3600" b="1" dirty="0" smtClean="0">
                <a:solidFill>
                  <a:srgbClr val="66FFFF"/>
                </a:solidFill>
                <a:latin typeface="Arial" charset="0"/>
              </a:rPr>
              <a:t>单元复相系：</a:t>
            </a:r>
            <a:r>
              <a:rPr lang="zh-CN" altLang="en-US" sz="3600" b="1" dirty="0" smtClean="0">
                <a:solidFill>
                  <a:srgbClr val="FFFFCC"/>
                </a:solidFill>
                <a:latin typeface="Arial" charset="0"/>
              </a:rPr>
              <a:t>象冰和水组成的系统虽有两个相，但只一种化学成分不同的物质，叫</a:t>
            </a:r>
            <a:r>
              <a:rPr lang="zh-CN" altLang="en-US" sz="3600" b="1" dirty="0" smtClean="0">
                <a:solidFill>
                  <a:srgbClr val="66FFFF"/>
                </a:solidFill>
                <a:latin typeface="Arial" charset="0"/>
              </a:rPr>
              <a:t>单元复相系。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539552" y="3717032"/>
            <a:ext cx="8064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66FFFF"/>
                </a:solidFill>
                <a:latin typeface="Arial" charset="0"/>
              </a:rPr>
              <a:t>     </a:t>
            </a:r>
            <a:r>
              <a:rPr lang="zh-CN" altLang="en-US" sz="3600" b="1" dirty="0" smtClean="0">
                <a:solidFill>
                  <a:srgbClr val="66FFFF"/>
                </a:solidFill>
                <a:latin typeface="Arial" charset="0"/>
              </a:rPr>
              <a:t>多元系：</a:t>
            </a:r>
            <a:r>
              <a:rPr lang="zh-CN" altLang="en-US" sz="3600" b="1" dirty="0" smtClean="0">
                <a:solidFill>
                  <a:srgbClr val="FFFFCC"/>
                </a:solidFill>
                <a:latin typeface="Arial" charset="0"/>
              </a:rPr>
              <a:t>是含有两种或两种以上化学组分的系统（如各种合金）。</a:t>
            </a:r>
            <a:endParaRPr lang="zh-CN" altLang="en-US" sz="2400" dirty="0" smtClean="0">
              <a:solidFill>
                <a:srgbClr val="FFFFCC"/>
              </a:solidFill>
              <a:latin typeface="Arial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77ED3B1-71CF-4E96-BD4F-69497F2440C6}" type="slidenum">
              <a:rPr lang="en-US" altLang="zh-CN">
                <a:solidFill>
                  <a:srgbClr val="FFFFFF"/>
                </a:solidFill>
                <a:ea typeface="宋体" charset="-122"/>
              </a:rPr>
              <a:pPr/>
              <a:t>7</a:t>
            </a:fld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6902450" y="594201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53E4AB77-76FA-4CFA-A068-EACD2976ABC0}" type="slidenum">
              <a:rPr lang="en-US" altLang="zh-CN" sz="1400" smtClean="0">
                <a:solidFill>
                  <a:srgbClr val="FFFFFF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r>
              <a:rPr lang="en-US" altLang="zh-CN" sz="1400" smtClean="0">
                <a:solidFill>
                  <a:srgbClr val="FFFFFF"/>
                </a:solidFill>
                <a:latin typeface="Arial" charset="0"/>
              </a:rPr>
              <a:t> </a:t>
            </a:r>
          </a:p>
        </p:txBody>
      </p:sp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395536" y="4509120"/>
            <a:ext cx="80645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66FF33"/>
                </a:solidFill>
                <a:latin typeface="Arial" charset="0"/>
              </a:rPr>
              <a:t>    </a:t>
            </a:r>
            <a:r>
              <a:rPr lang="zh-CN" altLang="en-US" sz="3200" b="1" dirty="0" smtClean="0">
                <a:solidFill>
                  <a:srgbClr val="66FF33"/>
                </a:solidFill>
                <a:latin typeface="Arial" charset="0"/>
              </a:rPr>
              <a:t>一级相变两个特点：</a:t>
            </a:r>
            <a:r>
              <a:rPr lang="zh-CN" altLang="en-US" sz="3200" b="1" u="sng" dirty="0" smtClean="0">
                <a:solidFill>
                  <a:srgbClr val="66FF33"/>
                </a:solidFill>
                <a:latin typeface="Arial" charset="0"/>
              </a:rPr>
              <a:t>相变时体积发生变化，有相变潜热。</a:t>
            </a:r>
            <a:endParaRPr lang="zh-CN" altLang="en-US" sz="2000" u="sng" dirty="0" smtClean="0">
              <a:solidFill>
                <a:srgbClr val="66FF33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3568" y="980728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FFFF"/>
                </a:solidFill>
              </a:rPr>
              <a:t>一般认为：相变是在一定压强下一定温度下发生的。</a:t>
            </a:r>
            <a:endParaRPr lang="zh-CN" altLang="en-US" sz="3600" b="1" dirty="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2492896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FFFF"/>
                </a:solidFill>
              </a:rPr>
              <a:t>相变分类：依据吉布斯自由能（</a:t>
            </a:r>
            <a:r>
              <a:rPr lang="en-US" altLang="zh-CN" sz="3200" b="1" dirty="0" smtClean="0">
                <a:solidFill>
                  <a:srgbClr val="FFFFFF"/>
                </a:solidFill>
              </a:rPr>
              <a:t>G=U+PV-TS</a:t>
            </a:r>
            <a:r>
              <a:rPr lang="zh-CN" altLang="en-US" sz="3200" b="1" dirty="0" smtClean="0">
                <a:solidFill>
                  <a:srgbClr val="FFFFFF"/>
                </a:solidFill>
              </a:rPr>
              <a:t>）对温度导数的连续性。一级相变指</a:t>
            </a:r>
            <a:r>
              <a:rPr lang="en-US" altLang="zh-CN" sz="3200" b="1" dirty="0" smtClean="0">
                <a:solidFill>
                  <a:srgbClr val="FFFFFF"/>
                </a:solidFill>
              </a:rPr>
              <a:t>G</a:t>
            </a:r>
            <a:r>
              <a:rPr lang="zh-CN" altLang="en-US" sz="3200" b="1" dirty="0" smtClean="0">
                <a:solidFill>
                  <a:srgbClr val="FFFFFF"/>
                </a:solidFill>
              </a:rPr>
              <a:t>连续，而</a:t>
            </a:r>
            <a:r>
              <a:rPr lang="en-US" altLang="zh-CN" sz="3200" b="1" dirty="0" smtClean="0">
                <a:solidFill>
                  <a:srgbClr val="FFFFFF"/>
                </a:solidFill>
              </a:rPr>
              <a:t>G</a:t>
            </a:r>
            <a:r>
              <a:rPr lang="zh-CN" altLang="en-US" sz="3200" b="1" dirty="0" smtClean="0">
                <a:solidFill>
                  <a:srgbClr val="FFFFFF"/>
                </a:solidFill>
              </a:rPr>
              <a:t>对</a:t>
            </a:r>
            <a:r>
              <a:rPr lang="en-US" altLang="zh-CN" sz="3200" b="1" dirty="0" smtClean="0">
                <a:solidFill>
                  <a:srgbClr val="FFFFFF"/>
                </a:solidFill>
              </a:rPr>
              <a:t>T</a:t>
            </a:r>
            <a:r>
              <a:rPr lang="zh-CN" altLang="en-US" sz="3200" b="1" dirty="0" smtClean="0">
                <a:solidFill>
                  <a:srgbClr val="FFFFFF"/>
                </a:solidFill>
              </a:rPr>
              <a:t>的一阶导数不连续，以此类推。</a:t>
            </a:r>
            <a:endParaRPr lang="zh-CN" altLang="en-US" sz="32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23B6E7F-1F37-4E7F-9602-F1583C9259B6}" type="slidenum">
              <a:rPr lang="en-US" altLang="zh-CN">
                <a:solidFill>
                  <a:srgbClr val="FFFFFF"/>
                </a:solidFill>
                <a:ea typeface="宋体" charset="-122"/>
              </a:rPr>
              <a:pPr/>
              <a:t>8</a:t>
            </a:fld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482308" name="Text Box 4"/>
          <p:cNvSpPr txBox="1">
            <a:spLocks noChangeArrowheads="1"/>
          </p:cNvSpPr>
          <p:nvPr/>
        </p:nvSpPr>
        <p:spPr bwMode="auto">
          <a:xfrm>
            <a:off x="611560" y="1052736"/>
            <a:ext cx="7508875" cy="180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FFFFFF"/>
                </a:solidFill>
              </a:rPr>
              <a:t>二级相变：相变时体积不变且无相变潜热，但热容、体膨胀系数、等温压缩率都发生突变。</a:t>
            </a:r>
          </a:p>
        </p:txBody>
      </p:sp>
      <p:sp>
        <p:nvSpPr>
          <p:cNvPr id="482310" name="Text Box 6"/>
          <p:cNvSpPr txBox="1">
            <a:spLocks noChangeArrowheads="1"/>
          </p:cNvSpPr>
          <p:nvPr/>
        </p:nvSpPr>
        <p:spPr bwMode="auto">
          <a:xfrm>
            <a:off x="611560" y="3429000"/>
            <a:ext cx="75969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66FF33"/>
                </a:solidFill>
                <a:ea typeface="楷体_GB2312" pitchFamily="49" charset="-122"/>
              </a:rPr>
              <a:t>自然界：只观察到一级和二级相变。</a:t>
            </a:r>
          </a:p>
        </p:txBody>
      </p:sp>
      <p:sp>
        <p:nvSpPr>
          <p:cNvPr id="482311" name="Text Box 7"/>
          <p:cNvSpPr txBox="1">
            <a:spLocks noChangeArrowheads="1"/>
          </p:cNvSpPr>
          <p:nvPr/>
        </p:nvSpPr>
        <p:spPr bwMode="auto">
          <a:xfrm>
            <a:off x="971600" y="4653136"/>
            <a:ext cx="67762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FFFFFF"/>
                </a:solidFill>
              </a:rPr>
              <a:t>下面具体讨论一级相变的两个特征。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0" grpId="0"/>
      <p:bldP spid="4823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CB97CD-8531-4E32-B521-E888331608E7}" type="slidenum">
              <a:rPr lang="en-US" altLang="zh-CN">
                <a:solidFill>
                  <a:srgbClr val="FFFFFF"/>
                </a:solidFill>
                <a:ea typeface="宋体" charset="-122"/>
              </a:rPr>
              <a:pPr/>
              <a:t>9</a:t>
            </a:fld>
            <a:endParaRPr lang="en-US" altLang="zh-CN">
              <a:solidFill>
                <a:srgbClr val="FFFFFF"/>
              </a:solidFill>
              <a:ea typeface="宋体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90525" y="306388"/>
            <a:ext cx="467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mtClean="0">
              <a:latin typeface="Arial" charset="0"/>
            </a:endParaRPr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467544" y="620688"/>
            <a:ext cx="49688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 dirty="0" smtClean="0"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3600" b="1" dirty="0" smtClean="0">
                <a:latin typeface="方正姚体" pitchFamily="2" charset="-122"/>
                <a:ea typeface="方正姚体" pitchFamily="2" charset="-122"/>
              </a:rPr>
              <a:t>、相变时的体积变化</a:t>
            </a:r>
            <a:endParaRPr lang="zh-CN" altLang="en-US" sz="2400" dirty="0" smtClean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53638" name="Text Box 6"/>
          <p:cNvSpPr txBox="1">
            <a:spLocks noChangeArrowheads="1"/>
          </p:cNvSpPr>
          <p:nvPr/>
        </p:nvSpPr>
        <p:spPr bwMode="auto">
          <a:xfrm>
            <a:off x="683568" y="1844824"/>
            <a:ext cx="76390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 smtClean="0">
                <a:latin typeface="Arial" charset="0"/>
              </a:rPr>
              <a:t>液相</a:t>
            </a:r>
            <a:r>
              <a:rPr lang="zh-CN" altLang="en-US" sz="3200" b="1" dirty="0" smtClean="0">
                <a:latin typeface="宋体" charset="-122"/>
              </a:rPr>
              <a:t>→</a:t>
            </a:r>
            <a:r>
              <a:rPr lang="zh-CN" altLang="en-US" sz="3200" b="1" dirty="0" smtClean="0">
                <a:latin typeface="Arial" charset="0"/>
              </a:rPr>
              <a:t>气相</a:t>
            </a:r>
            <a:r>
              <a:rPr lang="en-US" altLang="zh-CN" sz="3200" b="1" dirty="0" smtClean="0">
                <a:latin typeface="Arial" charset="0"/>
              </a:rPr>
              <a:t>:</a:t>
            </a:r>
            <a:r>
              <a:rPr lang="zh-CN" altLang="en-US" sz="3200" b="1" dirty="0" smtClean="0">
                <a:latin typeface="Arial" charset="0"/>
              </a:rPr>
              <a:t>气相的体积大于液相的体积。</a:t>
            </a:r>
            <a:endParaRPr lang="zh-CN" altLang="en-US" sz="2000" dirty="0" smtClean="0">
              <a:latin typeface="Arial" charset="0"/>
            </a:endParaRPr>
          </a:p>
        </p:txBody>
      </p:sp>
      <p:sp>
        <p:nvSpPr>
          <p:cNvPr id="453639" name="Text Box 7"/>
          <p:cNvSpPr txBox="1">
            <a:spLocks noChangeArrowheads="1"/>
          </p:cNvSpPr>
          <p:nvPr/>
        </p:nvSpPr>
        <p:spPr bwMode="auto">
          <a:xfrm>
            <a:off x="611560" y="2996952"/>
            <a:ext cx="7920037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 dirty="0" smtClean="0">
                <a:latin typeface="Arial" charset="0"/>
              </a:rPr>
              <a:t>  </a:t>
            </a:r>
            <a:r>
              <a:rPr lang="zh-CN" altLang="en-US" sz="3200" b="1" dirty="0" smtClean="0">
                <a:latin typeface="Arial" charset="0"/>
              </a:rPr>
              <a:t>固相</a:t>
            </a:r>
            <a:r>
              <a:rPr lang="zh-CN" altLang="en-US" sz="3200" b="1" dirty="0" smtClean="0">
                <a:latin typeface="宋体" charset="-122"/>
              </a:rPr>
              <a:t>→</a:t>
            </a:r>
            <a:r>
              <a:rPr lang="zh-CN" altLang="en-US" sz="3200" b="1" dirty="0" smtClean="0">
                <a:latin typeface="Arial" charset="0"/>
              </a:rPr>
              <a:t>液相时，对大多数物质是熔解时体积增大，对少数物质是熔解时体积缩小。</a:t>
            </a:r>
            <a:endParaRPr lang="zh-CN" altLang="en-US" sz="2000" dirty="0" smtClean="0">
              <a:latin typeface="Arial" charset="0"/>
            </a:endParaRPr>
          </a:p>
        </p:txBody>
      </p:sp>
      <p:sp>
        <p:nvSpPr>
          <p:cNvPr id="453646" name="Text Box 14"/>
          <p:cNvSpPr txBox="1">
            <a:spLocks noChangeArrowheads="1"/>
          </p:cNvSpPr>
          <p:nvPr/>
        </p:nvSpPr>
        <p:spPr bwMode="auto">
          <a:xfrm>
            <a:off x="395536" y="4725144"/>
            <a:ext cx="8174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 smtClean="0">
                <a:ea typeface="楷体_GB2312" pitchFamily="49" charset="-122"/>
              </a:rPr>
              <a:t>例如：水、铋、灰铸铁等融化时体积缩小。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3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8" grpId="0"/>
      <p:bldP spid="453639" grpId="0"/>
      <p:bldP spid="453646" grpId="0"/>
    </p:bld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  <a:ea typeface="宋体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854</Words>
  <Application>Microsoft Office PowerPoint</Application>
  <PresentationFormat>全屏显示(4:3)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Stream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36</cp:revision>
  <dcterms:modified xsi:type="dcterms:W3CDTF">2019-08-28T14:40:26Z</dcterms:modified>
</cp:coreProperties>
</file>