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9" r:id="rId12"/>
    <p:sldId id="270" r:id="rId13"/>
    <p:sldId id="26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6EB4B8-83BD-4382-AE11-9C55B613836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E359B-04FE-45DD-AE30-50B11778C10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3BA4F-C14A-4DB4-BF0B-A9453088CF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56A2A-B1CA-4791-93CE-6E4E1B622EF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BCD82-601D-4D34-AAEC-0F1520343DA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B404C-26BA-4532-9798-1410A785A3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99C0-EF7C-498E-831E-F4C840519E5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CE2C-6FA0-440C-B78D-1ECA3501795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6B805-6367-43FF-8BF8-E0C4F8304E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8603-9CFA-49C3-BE54-73B14286E0A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C3D7-B74F-4DA2-A45D-112FA8C429B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C689-5F53-4623-903C-A691F5CA348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499B4-F218-4B57-8620-62CD6A876DB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579B2C-E523-4E79-9C00-3CC63E2E02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276872"/>
            <a:ext cx="6768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  </a:t>
            </a:r>
            <a:r>
              <a:rPr lang="zh-CN" altLang="en-US" sz="6000" b="1" dirty="0" smtClean="0"/>
              <a:t>克拉珀龙方程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5699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【</a:t>
            </a:r>
            <a:r>
              <a:rPr lang="zh-CN" altLang="en-US" sz="3200" dirty="0" smtClean="0"/>
              <a:t>解</a:t>
            </a:r>
            <a:r>
              <a:rPr lang="en-US" altLang="zh-CN" sz="3200" dirty="0" smtClean="0"/>
              <a:t>】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692696"/>
            <a:ext cx="8280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[</a:t>
            </a:r>
            <a:r>
              <a:rPr lang="zh-CN" altLang="en-US" sz="3200" b="1" smtClean="0"/>
              <a:t>例</a:t>
            </a:r>
            <a:r>
              <a:rPr lang="zh-CN" altLang="en-US" sz="3200" b="1" smtClean="0"/>
              <a:t>题</a:t>
            </a:r>
            <a:r>
              <a:rPr lang="en-US" altLang="zh-CN" sz="3200" b="1" smtClean="0"/>
              <a:t>] </a:t>
            </a:r>
            <a:r>
              <a:rPr lang="zh-CN" altLang="en-US" sz="3200" b="1" dirty="0" smtClean="0"/>
              <a:t>要使冰的熔点降低</a:t>
            </a:r>
            <a:r>
              <a:rPr lang="en-US" altLang="zh-CN" sz="3200" b="1" dirty="0" smtClean="0"/>
              <a:t>1</a:t>
            </a:r>
            <a:r>
              <a:rPr lang="en-US" altLang="zh-CN" sz="3200" b="1" dirty="0" smtClean="0">
                <a:latin typeface="宋体"/>
                <a:ea typeface="宋体"/>
              </a:rPr>
              <a:t>℃</a:t>
            </a:r>
            <a:r>
              <a:rPr lang="zh-CN" altLang="en-US" sz="3200" b="1" dirty="0" smtClean="0">
                <a:latin typeface="宋体"/>
                <a:ea typeface="宋体"/>
              </a:rPr>
              <a:t>，需要加多大的压力？已知冰的熔解热为 </a:t>
            </a:r>
            <a:r>
              <a:rPr lang="en-US" altLang="zh-CN" sz="3200" b="1" dirty="0" smtClean="0">
                <a:latin typeface="宋体"/>
              </a:rPr>
              <a:t>L=3.34×10</a:t>
            </a:r>
            <a:r>
              <a:rPr lang="en-US" altLang="zh-CN" sz="3200" b="1" baseline="30000" dirty="0" smtClean="0">
                <a:latin typeface="宋体"/>
              </a:rPr>
              <a:t>5</a:t>
            </a:r>
            <a:r>
              <a:rPr lang="en-US" altLang="zh-CN" sz="3200" b="1" dirty="0" smtClean="0">
                <a:latin typeface="宋体"/>
              </a:rPr>
              <a:t> J·kg</a:t>
            </a:r>
            <a:r>
              <a:rPr lang="en-US" altLang="zh-CN" sz="3200" b="1" baseline="30000" dirty="0" smtClean="0">
                <a:latin typeface="宋体"/>
              </a:rPr>
              <a:t>-1</a:t>
            </a:r>
            <a:r>
              <a:rPr lang="en-US" altLang="zh-CN" sz="3200" b="1" dirty="0" smtClean="0">
                <a:latin typeface="宋体"/>
              </a:rPr>
              <a:t>,</a:t>
            </a:r>
            <a:r>
              <a:rPr lang="zh-CN" altLang="en-US" sz="3200" b="1" dirty="0" smtClean="0">
                <a:latin typeface="宋体"/>
              </a:rPr>
              <a:t>冰的比容为</a:t>
            </a:r>
            <a:r>
              <a:rPr lang="en-US" altLang="zh-CN" sz="3200" b="1" dirty="0" smtClean="0">
                <a:latin typeface="宋体"/>
              </a:rPr>
              <a:t>1.0905×10</a:t>
            </a:r>
            <a:r>
              <a:rPr lang="en-US" altLang="zh-CN" sz="3200" b="1" baseline="30000" dirty="0" smtClean="0">
                <a:latin typeface="宋体"/>
              </a:rPr>
              <a:t>-3</a:t>
            </a:r>
            <a:r>
              <a:rPr lang="en-US" altLang="zh-CN" sz="3200" b="1" dirty="0" smtClean="0">
                <a:latin typeface="宋体"/>
              </a:rPr>
              <a:t> m</a:t>
            </a:r>
            <a:r>
              <a:rPr lang="en-US" altLang="zh-CN" sz="3200" b="1" baseline="30000" dirty="0" smtClean="0">
                <a:latin typeface="宋体"/>
              </a:rPr>
              <a:t>3</a:t>
            </a:r>
            <a:r>
              <a:rPr lang="en-US" altLang="zh-CN" sz="3200" b="1" dirty="0" smtClean="0">
                <a:latin typeface="宋体"/>
              </a:rPr>
              <a:t>·kg</a:t>
            </a:r>
            <a:r>
              <a:rPr lang="en-US" altLang="zh-CN" sz="3200" b="1" baseline="30000" dirty="0" smtClean="0">
                <a:latin typeface="宋体"/>
              </a:rPr>
              <a:t>-1 </a:t>
            </a:r>
            <a:r>
              <a:rPr lang="en-US" altLang="zh-CN" sz="3200" b="1" dirty="0" smtClean="0">
                <a:latin typeface="宋体"/>
              </a:rPr>
              <a:t>,</a:t>
            </a:r>
            <a:r>
              <a:rPr lang="zh-CN" altLang="en-US" sz="3200" b="1" dirty="0" smtClean="0">
                <a:latin typeface="宋体"/>
              </a:rPr>
              <a:t>水的比容为</a:t>
            </a:r>
            <a:r>
              <a:rPr lang="en-US" altLang="zh-CN" sz="3200" b="1" dirty="0" smtClean="0">
                <a:latin typeface="宋体"/>
              </a:rPr>
              <a:t>1.000×10</a:t>
            </a:r>
            <a:r>
              <a:rPr lang="en-US" altLang="zh-CN" sz="3200" b="1" baseline="30000" dirty="0" smtClean="0">
                <a:latin typeface="宋体"/>
              </a:rPr>
              <a:t>-3</a:t>
            </a:r>
            <a:r>
              <a:rPr lang="en-US" altLang="zh-CN" sz="3200" b="1" dirty="0" smtClean="0">
                <a:latin typeface="宋体"/>
              </a:rPr>
              <a:t> m</a:t>
            </a:r>
            <a:r>
              <a:rPr lang="en-US" altLang="zh-CN" sz="3200" b="1" baseline="30000" dirty="0" smtClean="0">
                <a:latin typeface="宋体"/>
              </a:rPr>
              <a:t>3</a:t>
            </a:r>
            <a:r>
              <a:rPr lang="en-US" altLang="zh-CN" sz="3200" b="1" dirty="0" smtClean="0">
                <a:latin typeface="宋体"/>
              </a:rPr>
              <a:t>·kg</a:t>
            </a:r>
            <a:r>
              <a:rPr lang="en-US" altLang="zh-CN" sz="3200" b="1" baseline="30000" dirty="0" smtClean="0">
                <a:latin typeface="宋体"/>
              </a:rPr>
              <a:t>-1 </a:t>
            </a:r>
            <a:r>
              <a:rPr lang="en-US" altLang="zh-CN" sz="3200" b="1" dirty="0" smtClean="0">
                <a:latin typeface="宋体"/>
              </a:rPr>
              <a:t>.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79712" y="3284984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根据克拉珀龙方程</a:t>
            </a:r>
            <a:endParaRPr lang="zh-CN" altLang="en-US" sz="3200" b="1" dirty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051720" y="4365104"/>
          <a:ext cx="4117163" cy="1296144"/>
        </p:xfrm>
        <a:graphic>
          <a:graphicData uri="http://schemas.openxmlformats.org/presentationml/2006/ole">
            <p:oleObj spid="_x0000_s44036" name="Equation" r:id="rId3" imgW="1371600" imgH="43164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8072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式中</a:t>
            </a:r>
            <a:r>
              <a:rPr lang="en-US" altLang="zh-CN" sz="3200" b="1" dirty="0" smtClean="0"/>
              <a:t>L</a:t>
            </a:r>
            <a:r>
              <a:rPr lang="zh-CN" altLang="en-US" sz="3200" b="1" dirty="0" smtClean="0"/>
              <a:t>为熔解热，</a:t>
            </a:r>
            <a:r>
              <a:rPr lang="en-US" altLang="zh-CN" sz="3200" b="1" dirty="0" smtClean="0"/>
              <a:t>T</a:t>
            </a:r>
            <a:r>
              <a:rPr lang="zh-CN" altLang="en-US" sz="3200" b="1" dirty="0" smtClean="0"/>
              <a:t>为熔点，</a:t>
            </a:r>
            <a:r>
              <a:rPr lang="en-US" altLang="zh-CN" sz="3200" b="1" dirty="0" smtClean="0"/>
              <a:t>v</a:t>
            </a:r>
            <a:r>
              <a:rPr lang="en-US" altLang="zh-CN" sz="3200" b="1" baseline="-25000" dirty="0" smtClean="0"/>
              <a:t>2 </a:t>
            </a:r>
            <a:r>
              <a:rPr lang="zh-CN" altLang="en-US" sz="3200" b="1" dirty="0" smtClean="0"/>
              <a:t>和</a:t>
            </a:r>
            <a:r>
              <a:rPr lang="en-US" altLang="zh-CN" sz="3200" b="1" dirty="0" smtClean="0"/>
              <a:t>v</a:t>
            </a:r>
            <a:r>
              <a:rPr lang="en-US" altLang="zh-CN" sz="3200" b="1" baseline="-25000" dirty="0" smtClean="0"/>
              <a:t>1</a:t>
            </a:r>
            <a:r>
              <a:rPr lang="zh-CN" altLang="en-US" sz="3200" b="1" dirty="0" smtClean="0"/>
              <a:t>分为水和冰的比容。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276872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+mn-ea"/>
              </a:rPr>
              <a:t>所以当熔点降低</a:t>
            </a:r>
            <a:r>
              <a:rPr lang="en-US" altLang="zh-CN" sz="3200" b="1" dirty="0" smtClean="0">
                <a:latin typeface="+mn-ea"/>
              </a:rPr>
              <a:t>1℃</a:t>
            </a:r>
            <a:r>
              <a:rPr lang="zh-CN" altLang="en-US" sz="3200" b="1" dirty="0" smtClean="0">
                <a:latin typeface="+mn-ea"/>
              </a:rPr>
              <a:t>时，即</a:t>
            </a:r>
            <a:r>
              <a:rPr lang="el-GR" altLang="zh-CN" sz="3200" b="1" dirty="0" smtClean="0">
                <a:latin typeface="+mn-ea"/>
              </a:rPr>
              <a:t>Δ</a:t>
            </a:r>
            <a:r>
              <a:rPr lang="en-US" altLang="zh-CN" sz="3200" b="1" dirty="0" smtClean="0">
                <a:latin typeface="+mn-ea"/>
              </a:rPr>
              <a:t>T=-1K</a:t>
            </a:r>
            <a:r>
              <a:rPr lang="zh-CN" altLang="en-US" sz="3200" b="1" dirty="0" smtClean="0">
                <a:latin typeface="+mn-ea"/>
              </a:rPr>
              <a:t>时，</a:t>
            </a:r>
            <a:endParaRPr lang="zh-CN" altLang="en-US" sz="3200" b="1" dirty="0">
              <a:latin typeface="+mn-ea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539551" y="3068960"/>
          <a:ext cx="3225535" cy="1154402"/>
        </p:xfrm>
        <a:graphic>
          <a:graphicData uri="http://schemas.openxmlformats.org/presentationml/2006/ole">
            <p:oleObj spid="_x0000_s46082" name="Equation" r:id="rId3" imgW="1206360" imgH="431640" progId="Equation.DSMT4">
              <p:embed/>
            </p:oleObj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851920" y="3068960"/>
          <a:ext cx="4999413" cy="1080120"/>
        </p:xfrm>
        <a:graphic>
          <a:graphicData uri="http://schemas.openxmlformats.org/presentationml/2006/ole">
            <p:oleObj spid="_x0000_s46083" name="Equation" r:id="rId4" imgW="2057400" imgH="444240" progId="Equation.DSMT4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115616" y="4509120"/>
          <a:ext cx="3456384" cy="864096"/>
        </p:xfrm>
        <a:graphic>
          <a:graphicData uri="http://schemas.openxmlformats.org/presentationml/2006/ole">
            <p:oleObj spid="_x0000_s46084" name="Equation" r:id="rId5" imgW="965160" imgH="24120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196752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即，外界压力应是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49289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1.35 ×10</a:t>
            </a:r>
            <a:r>
              <a:rPr lang="en-US" altLang="zh-CN" sz="3600" baseline="30000" dirty="0" smtClean="0"/>
              <a:t>7</a:t>
            </a:r>
            <a:r>
              <a:rPr lang="en-US" altLang="zh-CN" sz="3600" dirty="0" smtClean="0"/>
              <a:t> +1.01 ×10</a:t>
            </a:r>
            <a:r>
              <a:rPr lang="en-US" altLang="zh-CN" sz="3600" baseline="30000" dirty="0" smtClean="0"/>
              <a:t>5</a:t>
            </a:r>
            <a:r>
              <a:rPr lang="en-US" altLang="zh-CN" sz="3600" dirty="0" smtClean="0"/>
              <a:t>= 1.36 ×10</a:t>
            </a:r>
            <a:r>
              <a:rPr lang="en-US" altLang="zh-CN" sz="3600" baseline="30000" dirty="0" smtClean="0"/>
              <a:t>7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Pa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> </a:t>
            </a:r>
            <a:endParaRPr lang="zh-CN" altLang="en-US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9269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、蒸气压方程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91683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    物质的气相和它的液相或固相平衡时的蒸气压强为饱和蒸气压。饱和蒸气压与温度的关系</a:t>
            </a:r>
            <a:r>
              <a:rPr lang="en-US" altLang="zh-CN" sz="3200" b="1" dirty="0" smtClean="0"/>
              <a:t>p=p(T)</a:t>
            </a:r>
            <a:r>
              <a:rPr lang="zh-CN" altLang="en-US" sz="3200" b="1" dirty="0" smtClean="0"/>
              <a:t>叫做蒸气压方程。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293096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有关这一部分内容，后面会专门分开讨论。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1628800"/>
            <a:ext cx="6768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 我们已经学习了气液相变规律，知晓气液二相平衡曲线（气液相图</a:t>
            </a:r>
            <a:r>
              <a:rPr lang="en-US" altLang="zh-CN" sz="3600" b="1" dirty="0" smtClean="0"/>
              <a:t>—P-T</a:t>
            </a:r>
            <a:r>
              <a:rPr lang="zh-CN" altLang="en-US" sz="3600" b="1" dirty="0" smtClean="0"/>
              <a:t>图）。现在根据热力学第二定律，来讨论气液二相平衡曲线的斜率</a:t>
            </a:r>
            <a:r>
              <a:rPr lang="en-US" altLang="zh-CN" sz="3600" b="1" dirty="0" smtClean="0"/>
              <a:t>dp/dT</a:t>
            </a:r>
            <a:r>
              <a:rPr lang="zh-CN" altLang="en-US" sz="3600" b="1" dirty="0" smtClean="0"/>
              <a:t>。该斜率由克拉珀龙方程给出。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4FEF4E94-65D0-44DB-8D1C-89FB475D640B}" type="slidenum">
              <a:rPr lang="en-US" altLang="zh-CN">
                <a:solidFill>
                  <a:srgbClr val="000000"/>
                </a:solidFill>
              </a:rPr>
              <a:pPr/>
              <a:t>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80291" name="Rectangle 35"/>
          <p:cNvSpPr>
            <a:spLocks noChangeArrowheads="1"/>
          </p:cNvSpPr>
          <p:nvPr/>
        </p:nvSpPr>
        <p:spPr bwMode="auto">
          <a:xfrm>
            <a:off x="467544" y="764704"/>
            <a:ext cx="37444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latin typeface="Times New Roman" pitchFamily="18" charset="0"/>
              </a:rPr>
              <a:t>一、方程的推导</a:t>
            </a:r>
            <a:endParaRPr lang="zh-CN" altLang="en-US" sz="3600" b="1" dirty="0" smtClean="0"/>
          </a:p>
        </p:txBody>
      </p:sp>
      <p:sp>
        <p:nvSpPr>
          <p:cNvPr id="480294" name="Text Box 38"/>
          <p:cNvSpPr txBox="1">
            <a:spLocks noChangeArrowheads="1"/>
          </p:cNvSpPr>
          <p:nvPr/>
        </p:nvSpPr>
        <p:spPr bwMode="auto">
          <a:xfrm>
            <a:off x="323528" y="1772816"/>
            <a:ext cx="910056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/>
              <a:t>实验发现：两相平衡共存时温度</a:t>
            </a:r>
            <a:r>
              <a:rPr lang="en-US" altLang="zh-CN" sz="2800" b="1" dirty="0" smtClean="0"/>
              <a:t>T</a:t>
            </a:r>
            <a:r>
              <a:rPr lang="zh-CN" altLang="en-US" sz="2800" b="1" dirty="0" smtClean="0"/>
              <a:t>和压强</a:t>
            </a:r>
            <a:r>
              <a:rPr lang="en-US" altLang="zh-CN" sz="2800" b="1" dirty="0" smtClean="0"/>
              <a:t>p</a:t>
            </a:r>
            <a:r>
              <a:rPr lang="zh-CN" altLang="en-US" sz="2800" b="1" dirty="0" smtClean="0"/>
              <a:t>有函数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/>
              <a:t>关系。该关系可在</a:t>
            </a:r>
            <a:r>
              <a:rPr lang="en-US" altLang="zh-CN" sz="2800" b="1" dirty="0" smtClean="0"/>
              <a:t>p-T</a:t>
            </a:r>
            <a:r>
              <a:rPr lang="zh-CN" altLang="en-US" sz="2800" b="1" dirty="0" smtClean="0"/>
              <a:t>图上用曲线表示出来（如下图）。</a:t>
            </a:r>
          </a:p>
        </p:txBody>
      </p:sp>
      <p:sp>
        <p:nvSpPr>
          <p:cNvPr id="480297" name="Text Box 41"/>
          <p:cNvSpPr txBox="1">
            <a:spLocks noChangeArrowheads="1"/>
          </p:cNvSpPr>
          <p:nvPr/>
        </p:nvSpPr>
        <p:spPr bwMode="auto">
          <a:xfrm>
            <a:off x="468313" y="3141663"/>
            <a:ext cx="43508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/>
              <a:t>汽化时，</a:t>
            </a:r>
            <a:r>
              <a:rPr lang="en-US" altLang="zh-CN" sz="2800" b="1" smtClean="0"/>
              <a:t>AB</a:t>
            </a:r>
            <a:r>
              <a:rPr lang="zh-CN" altLang="en-US" sz="2800" b="1" smtClean="0"/>
              <a:t>为汽化曲线，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为液相，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为气相。</a:t>
            </a:r>
            <a:r>
              <a:rPr lang="en-US" altLang="zh-CN" sz="2800" b="1" smtClean="0"/>
              <a:t>AB</a:t>
            </a:r>
            <a:r>
              <a:rPr lang="zh-CN" altLang="en-US" sz="2800" b="1" smtClean="0"/>
              <a:t>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/>
              <a:t>气液相平衡曲线。</a:t>
            </a:r>
          </a:p>
        </p:txBody>
      </p:sp>
      <p:sp>
        <p:nvSpPr>
          <p:cNvPr id="480298" name="Text Box 42"/>
          <p:cNvSpPr txBox="1">
            <a:spLocks noChangeArrowheads="1"/>
          </p:cNvSpPr>
          <p:nvPr/>
        </p:nvSpPr>
        <p:spPr bwMode="auto">
          <a:xfrm>
            <a:off x="611188" y="4724400"/>
            <a:ext cx="435087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/>
              <a:t>熔化时，</a:t>
            </a:r>
            <a:r>
              <a:rPr lang="en-US" altLang="zh-CN" sz="2800" b="1" smtClean="0"/>
              <a:t>AB</a:t>
            </a:r>
            <a:r>
              <a:rPr lang="zh-CN" altLang="en-US" sz="2800" b="1" smtClean="0"/>
              <a:t>为熔化曲线，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为固相，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为液相。</a:t>
            </a:r>
            <a:r>
              <a:rPr lang="en-US" altLang="zh-CN" sz="2800" b="1" smtClean="0"/>
              <a:t>AB</a:t>
            </a:r>
            <a:r>
              <a:rPr lang="zh-CN" altLang="en-US" sz="2800" b="1" smtClean="0"/>
              <a:t>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/>
              <a:t>固液相平衡曲线。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212976"/>
            <a:ext cx="2952328" cy="297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91" grpId="0"/>
      <p:bldP spid="480294" grpId="0"/>
      <p:bldP spid="480297" grpId="0"/>
      <p:bldP spid="4802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212995F1-A644-402A-AAE1-C906DDD342E9}" type="slidenum">
              <a:rPr lang="en-US" altLang="zh-CN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5860" name="Text Box 4"/>
          <p:cNvSpPr txBox="1">
            <a:spLocks noChangeArrowheads="1"/>
          </p:cNvSpPr>
          <p:nvPr/>
        </p:nvSpPr>
        <p:spPr bwMode="auto">
          <a:xfrm>
            <a:off x="467544" y="764704"/>
            <a:ext cx="828092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/>
              <a:t>由热力学第二定律可求出相平衡曲线的斜率</a:t>
            </a:r>
            <a:r>
              <a:rPr lang="en-US" altLang="zh-CN" sz="3200" b="1" dirty="0" smtClean="0"/>
              <a:t>dp/dT</a:t>
            </a:r>
            <a:r>
              <a:rPr lang="zh-CN" altLang="en-US" sz="3200" b="1" dirty="0" smtClean="0"/>
              <a:t>。（克拉珀龙方程）</a:t>
            </a:r>
          </a:p>
        </p:txBody>
      </p:sp>
      <p:pic>
        <p:nvPicPr>
          <p:cNvPr id="952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6820508" cy="3096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0F6A5C48-C611-4177-A743-25B169A81500}" type="slidenum">
              <a:rPr lang="en-US" altLang="zh-CN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04837" name="Text Box 5"/>
          <p:cNvSpPr txBox="1">
            <a:spLocks noChangeArrowheads="1"/>
          </p:cNvSpPr>
          <p:nvPr/>
        </p:nvSpPr>
        <p:spPr bwMode="auto">
          <a:xfrm>
            <a:off x="755650" y="2852738"/>
            <a:ext cx="776687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+mj-ea"/>
                <a:ea typeface="+mj-ea"/>
              </a:rPr>
              <a:t>然后经绝热过程</a:t>
            </a:r>
            <a:r>
              <a:rPr lang="en-US" altLang="zh-CN" sz="2800" b="1" dirty="0" smtClean="0">
                <a:latin typeface="+mj-ea"/>
                <a:ea typeface="+mj-ea"/>
              </a:rPr>
              <a:t>BC</a:t>
            </a:r>
            <a:r>
              <a:rPr lang="zh-CN" altLang="en-US" sz="2800" b="1" dirty="0" smtClean="0">
                <a:latin typeface="+mj-ea"/>
                <a:ea typeface="+mj-ea"/>
              </a:rPr>
              <a:t>，使温度由</a:t>
            </a:r>
            <a:r>
              <a:rPr lang="en-US" altLang="zh-CN" sz="2800" b="1" dirty="0" smtClean="0">
                <a:latin typeface="+mj-ea"/>
                <a:ea typeface="+mj-ea"/>
              </a:rPr>
              <a:t>T</a:t>
            </a:r>
            <a:r>
              <a:rPr lang="zh-CN" altLang="en-US" sz="2800" b="1" dirty="0" smtClean="0">
                <a:latin typeface="+mj-ea"/>
                <a:ea typeface="+mj-ea"/>
              </a:rPr>
              <a:t>减小到</a:t>
            </a:r>
            <a:r>
              <a:rPr lang="en-US" altLang="zh-CN" sz="2800" b="1" dirty="0" smtClean="0">
                <a:latin typeface="+mj-ea"/>
                <a:ea typeface="+mj-ea"/>
              </a:rPr>
              <a:t>T-</a:t>
            </a:r>
            <a:r>
              <a:rPr lang="el-GR" altLang="zh-CN" sz="2800" b="1" dirty="0" smtClean="0">
                <a:latin typeface="+mj-ea"/>
                <a:ea typeface="+mj-ea"/>
              </a:rPr>
              <a:t>Δ</a:t>
            </a:r>
            <a:r>
              <a:rPr lang="en-US" altLang="zh-CN" sz="2800" b="1" dirty="0" smtClean="0">
                <a:latin typeface="+mj-ea"/>
                <a:ea typeface="+mj-ea"/>
              </a:rPr>
              <a:t>T,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+mj-ea"/>
                <a:ea typeface="+mj-ea"/>
              </a:rPr>
              <a:t>压强：</a:t>
            </a:r>
            <a:r>
              <a:rPr lang="en-US" altLang="zh-CN" sz="2800" b="1" dirty="0" smtClean="0">
                <a:latin typeface="+mj-ea"/>
                <a:ea typeface="+mj-ea"/>
              </a:rPr>
              <a:t>p→p-</a:t>
            </a:r>
            <a:r>
              <a:rPr lang="el-GR" altLang="zh-CN" sz="2800" b="1" dirty="0" smtClean="0">
                <a:latin typeface="+mj-ea"/>
                <a:ea typeface="+mj-ea"/>
              </a:rPr>
              <a:t>Δ</a:t>
            </a:r>
            <a:r>
              <a:rPr lang="en-US" altLang="zh-CN" sz="2800" b="1" dirty="0" smtClean="0">
                <a:latin typeface="+mj-ea"/>
                <a:ea typeface="+mj-ea"/>
              </a:rPr>
              <a:t>p,</a:t>
            </a:r>
            <a:r>
              <a:rPr lang="zh-CN" altLang="en-US" sz="2800" b="1" dirty="0" smtClean="0">
                <a:latin typeface="+mj-ea"/>
                <a:ea typeface="+mj-ea"/>
              </a:rPr>
              <a:t>相应在</a:t>
            </a:r>
            <a:r>
              <a:rPr lang="en-US" altLang="zh-CN" sz="2800" b="1" dirty="0" smtClean="0">
                <a:latin typeface="+mj-ea"/>
                <a:ea typeface="+mj-ea"/>
              </a:rPr>
              <a:t>P-T</a:t>
            </a:r>
            <a:r>
              <a:rPr lang="zh-CN" altLang="en-US" sz="2800" b="1" dirty="0" smtClean="0">
                <a:latin typeface="+mj-ea"/>
                <a:ea typeface="+mj-ea"/>
              </a:rPr>
              <a:t>图上由</a:t>
            </a:r>
            <a:r>
              <a:rPr lang="en-US" altLang="zh-CN" sz="2800" b="1" dirty="0" smtClean="0">
                <a:latin typeface="+mj-ea"/>
                <a:ea typeface="+mj-ea"/>
              </a:rPr>
              <a:t>M</a:t>
            </a:r>
            <a:r>
              <a:rPr lang="zh-CN" altLang="en-US" sz="2800" b="1" dirty="0" smtClean="0">
                <a:latin typeface="+mj-ea"/>
                <a:ea typeface="+mj-ea"/>
              </a:rPr>
              <a:t>点移到</a:t>
            </a:r>
            <a:r>
              <a:rPr lang="en-US" altLang="zh-CN" sz="2800" b="1" dirty="0" smtClean="0">
                <a:latin typeface="+mj-ea"/>
                <a:ea typeface="+mj-ea"/>
              </a:rPr>
              <a:t>N</a:t>
            </a:r>
            <a:r>
              <a:rPr lang="zh-CN" altLang="en-US" sz="2800" b="1" dirty="0" smtClean="0">
                <a:latin typeface="+mj-ea"/>
                <a:ea typeface="+mj-ea"/>
              </a:rPr>
              <a:t>点。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+mj-ea"/>
                <a:ea typeface="+mj-ea"/>
              </a:rPr>
              <a:t>此时，物质由</a:t>
            </a:r>
            <a:r>
              <a:rPr lang="en-US" altLang="zh-CN" sz="2800" b="1" dirty="0" smtClean="0"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相转变为</a:t>
            </a: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相，在</a:t>
            </a:r>
            <a:r>
              <a:rPr lang="en-US" altLang="zh-CN" sz="2800" b="1" dirty="0" smtClean="0">
                <a:latin typeface="+mj-ea"/>
                <a:ea typeface="+mj-ea"/>
              </a:rPr>
              <a:t>P-V</a:t>
            </a:r>
            <a:r>
              <a:rPr lang="zh-CN" altLang="en-US" sz="2800" b="1" dirty="0" smtClean="0">
                <a:latin typeface="+mj-ea"/>
                <a:ea typeface="+mj-ea"/>
              </a:rPr>
              <a:t>图上对应过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+mj-ea"/>
                <a:ea typeface="+mj-ea"/>
              </a:rPr>
              <a:t>程</a:t>
            </a:r>
            <a:r>
              <a:rPr lang="en-US" altLang="zh-CN" sz="2800" b="1" dirty="0" smtClean="0">
                <a:latin typeface="+mj-ea"/>
                <a:ea typeface="+mj-ea"/>
              </a:rPr>
              <a:t>CD</a:t>
            </a:r>
            <a:r>
              <a:rPr lang="zh-CN" altLang="en-US" sz="2800" b="1" dirty="0" smtClean="0">
                <a:latin typeface="+mj-ea"/>
                <a:ea typeface="+mj-ea"/>
              </a:rPr>
              <a:t>段。</a:t>
            </a:r>
            <a:endParaRPr lang="zh-CN" altLang="el-GR" sz="2800" b="1" dirty="0" smtClean="0">
              <a:latin typeface="+mj-ea"/>
              <a:ea typeface="+mj-ea"/>
            </a:endParaRPr>
          </a:p>
        </p:txBody>
      </p:sp>
      <p:sp>
        <p:nvSpPr>
          <p:cNvPr id="504838" name="Text Box 6"/>
          <p:cNvSpPr txBox="1">
            <a:spLocks noChangeArrowheads="1"/>
          </p:cNvSpPr>
          <p:nvPr/>
        </p:nvSpPr>
        <p:spPr bwMode="auto">
          <a:xfrm>
            <a:off x="684213" y="4941888"/>
            <a:ext cx="76546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latin typeface="+mj-ea"/>
                <a:ea typeface="+mj-ea"/>
              </a:rPr>
              <a:t>最后经绝热过程</a:t>
            </a:r>
            <a:r>
              <a:rPr lang="en-US" altLang="zh-CN" sz="2800" b="1" smtClean="0">
                <a:latin typeface="+mj-ea"/>
                <a:ea typeface="+mj-ea"/>
              </a:rPr>
              <a:t>DA</a:t>
            </a:r>
            <a:r>
              <a:rPr lang="zh-CN" altLang="en-US" sz="2800" b="1" smtClean="0">
                <a:latin typeface="+mj-ea"/>
                <a:ea typeface="+mj-ea"/>
              </a:rPr>
              <a:t>使温度回到</a:t>
            </a:r>
            <a:r>
              <a:rPr lang="en-US" altLang="zh-CN" sz="2800" b="1" smtClean="0">
                <a:latin typeface="+mj-ea"/>
                <a:ea typeface="+mj-ea"/>
              </a:rPr>
              <a:t>T</a:t>
            </a:r>
            <a:r>
              <a:rPr lang="zh-CN" altLang="en-US" sz="2800" b="1" smtClean="0">
                <a:latin typeface="+mj-ea"/>
                <a:ea typeface="+mj-ea"/>
              </a:rPr>
              <a:t>，压强回到</a:t>
            </a:r>
            <a:r>
              <a:rPr lang="en-US" altLang="zh-CN" sz="2800" b="1" smtClean="0">
                <a:latin typeface="+mj-ea"/>
                <a:ea typeface="+mj-ea"/>
              </a:rPr>
              <a:t>P</a:t>
            </a:r>
            <a:r>
              <a:rPr lang="zh-CN" altLang="en-US" sz="2800" b="1" smtClean="0">
                <a:latin typeface="+mj-ea"/>
                <a:ea typeface="+mj-ea"/>
              </a:rPr>
              <a:t>。</a:t>
            </a:r>
          </a:p>
        </p:txBody>
      </p:sp>
      <p:sp>
        <p:nvSpPr>
          <p:cNvPr id="504839" name="Text Box 7"/>
          <p:cNvSpPr txBox="1">
            <a:spLocks noChangeArrowheads="1"/>
          </p:cNvSpPr>
          <p:nvPr/>
        </p:nvSpPr>
        <p:spPr bwMode="auto">
          <a:xfrm>
            <a:off x="539750" y="1052513"/>
            <a:ext cx="833914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latin typeface="+mj-ea"/>
                <a:ea typeface="+mj-ea"/>
              </a:rPr>
              <a:t>设想一定量的物质做微小的可逆卡诺循环。在压强</a:t>
            </a:r>
            <a:r>
              <a:rPr lang="en-US" altLang="zh-CN" sz="2800" b="1" smtClean="0">
                <a:latin typeface="+mj-ea"/>
                <a:ea typeface="+mj-ea"/>
              </a:rPr>
              <a:t>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latin typeface="+mj-ea"/>
                <a:ea typeface="+mj-ea"/>
              </a:rPr>
              <a:t>和温度</a:t>
            </a:r>
            <a:r>
              <a:rPr lang="en-US" altLang="zh-CN" sz="2800" b="1" smtClean="0">
                <a:latin typeface="+mj-ea"/>
                <a:ea typeface="+mj-ea"/>
              </a:rPr>
              <a:t>T</a:t>
            </a:r>
            <a:r>
              <a:rPr lang="zh-CN" altLang="en-US" sz="2800" b="1" smtClean="0">
                <a:latin typeface="+mj-ea"/>
                <a:ea typeface="+mj-ea"/>
              </a:rPr>
              <a:t>时，设有质量为</a:t>
            </a:r>
            <a:r>
              <a:rPr lang="en-US" altLang="zh-CN" sz="2800" b="1" smtClean="0">
                <a:latin typeface="+mj-ea"/>
                <a:ea typeface="+mj-ea"/>
              </a:rPr>
              <a:t>m</a:t>
            </a:r>
            <a:r>
              <a:rPr lang="zh-CN" altLang="en-US" sz="2800" b="1" smtClean="0">
                <a:latin typeface="+mj-ea"/>
                <a:ea typeface="+mj-ea"/>
              </a:rPr>
              <a:t>的物质由</a:t>
            </a:r>
            <a:r>
              <a:rPr lang="en-US" altLang="zh-CN" sz="2800" b="1" smtClean="0">
                <a:latin typeface="+mj-ea"/>
                <a:ea typeface="+mj-ea"/>
              </a:rPr>
              <a:t>1</a:t>
            </a:r>
            <a:r>
              <a:rPr lang="zh-CN" altLang="en-US" sz="2800" b="1" smtClean="0">
                <a:latin typeface="+mj-ea"/>
                <a:ea typeface="+mj-ea"/>
              </a:rPr>
              <a:t>相转变为</a:t>
            </a:r>
            <a:r>
              <a:rPr lang="en-US" altLang="zh-CN" sz="2800" b="1" smtClean="0">
                <a:latin typeface="+mj-ea"/>
                <a:ea typeface="+mj-ea"/>
              </a:rPr>
              <a:t>2</a:t>
            </a:r>
            <a:r>
              <a:rPr lang="zh-CN" altLang="en-US" sz="2800" b="1" smtClean="0">
                <a:latin typeface="+mj-ea"/>
                <a:ea typeface="+mj-ea"/>
              </a:rPr>
              <a:t>相，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latin typeface="+mj-ea"/>
                <a:ea typeface="+mj-ea"/>
              </a:rPr>
              <a:t>相变过程在</a:t>
            </a:r>
            <a:r>
              <a:rPr lang="en-US" altLang="zh-CN" sz="2800" b="1" smtClean="0">
                <a:latin typeface="+mj-ea"/>
                <a:ea typeface="+mj-ea"/>
              </a:rPr>
              <a:t>P-V</a:t>
            </a:r>
            <a:r>
              <a:rPr lang="zh-CN" altLang="en-US" sz="2800" b="1" smtClean="0">
                <a:latin typeface="+mj-ea"/>
                <a:ea typeface="+mj-ea"/>
              </a:rPr>
              <a:t>图上由</a:t>
            </a:r>
            <a:r>
              <a:rPr lang="en-US" altLang="zh-CN" sz="2800" b="1" smtClean="0">
                <a:latin typeface="+mj-ea"/>
                <a:ea typeface="+mj-ea"/>
              </a:rPr>
              <a:t>AB</a:t>
            </a:r>
            <a:r>
              <a:rPr lang="zh-CN" altLang="en-US" sz="2800" b="1" smtClean="0">
                <a:latin typeface="+mj-ea"/>
                <a:ea typeface="+mj-ea"/>
              </a:rPr>
              <a:t>表示。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7" grpId="0"/>
      <p:bldP spid="5048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E21A69FB-1374-484A-8A21-37A243A5B560}" type="slidenum">
              <a:rPr lang="en-US" altLang="zh-CN">
                <a:solidFill>
                  <a:srgbClr val="FFFFFF"/>
                </a:solidFill>
              </a:rPr>
              <a:pPr/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1996" name="Rectangle 5"/>
          <p:cNvSpPr>
            <a:spLocks noChangeArrowheads="1"/>
          </p:cNvSpPr>
          <p:nvPr/>
        </p:nvSpPr>
        <p:spPr bwMode="auto">
          <a:xfrm>
            <a:off x="539552" y="620688"/>
            <a:ext cx="8034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latin typeface="宋体" charset="-122"/>
              </a:rPr>
              <a:t>1</a:t>
            </a:r>
            <a:r>
              <a:rPr kumimoji="1" lang="zh-CN" altLang="en-US" sz="3200" b="1" dirty="0" smtClean="0">
                <a:latin typeface="宋体" charset="-122"/>
              </a:rPr>
              <a:t>、</a:t>
            </a:r>
            <a:endParaRPr lang="zh-CN" altLang="en-US" sz="2400" dirty="0" smtClean="0"/>
          </a:p>
        </p:txBody>
      </p:sp>
      <p:pic>
        <p:nvPicPr>
          <p:cNvPr id="419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1" y="1556792"/>
            <a:ext cx="1584176" cy="73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8" name="Text Box 8"/>
          <p:cNvSpPr txBox="1">
            <a:spLocks noChangeArrowheads="1"/>
          </p:cNvSpPr>
          <p:nvPr/>
        </p:nvSpPr>
        <p:spPr bwMode="auto">
          <a:xfrm>
            <a:off x="4355976" y="1556792"/>
            <a:ext cx="2520280" cy="64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 smtClean="0">
                <a:latin typeface="Times New Roman" pitchFamily="18" charset="0"/>
              </a:rPr>
              <a:t>A=</a:t>
            </a:r>
            <a:r>
              <a:rPr kumimoji="1" lang="en-US" altLang="zh-CN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i="1" baseline="-25000" dirty="0" smtClean="0">
                <a:latin typeface="Times New Roman" pitchFamily="18" charset="0"/>
              </a:rPr>
              <a:t>ABCD</a:t>
            </a:r>
            <a:endParaRPr lang="en-US" altLang="zh-CN" sz="2000" dirty="0" smtClean="0"/>
          </a:p>
        </p:txBody>
      </p:sp>
      <p:pic>
        <p:nvPicPr>
          <p:cNvPr id="4638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420888"/>
            <a:ext cx="4031853" cy="122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259632" y="3645024"/>
            <a:ext cx="5400675" cy="1223962"/>
            <a:chOff x="612" y="2387"/>
            <a:chExt cx="2867" cy="661"/>
          </a:xfrm>
          <a:noFill/>
        </p:grpSpPr>
        <p:sp>
          <p:nvSpPr>
            <p:cNvPr id="41994" name="Rectangle 12"/>
            <p:cNvSpPr>
              <a:spLocks noChangeArrowheads="1"/>
            </p:cNvSpPr>
            <p:nvPr/>
          </p:nvSpPr>
          <p:spPr bwMode="auto">
            <a:xfrm>
              <a:off x="612" y="2523"/>
              <a:ext cx="427" cy="31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dirty="0" smtClean="0">
                  <a:latin typeface="宋体" charset="-122"/>
                </a:rPr>
                <a:t>2</a:t>
              </a:r>
              <a:r>
                <a:rPr kumimoji="1" lang="zh-CN" altLang="en-US" sz="3200" b="1" dirty="0" smtClean="0">
                  <a:latin typeface="宋体" charset="-122"/>
                </a:rPr>
                <a:t>、</a:t>
              </a:r>
              <a:endParaRPr lang="zh-CN" altLang="en-US" sz="2400" dirty="0" smtClean="0"/>
            </a:p>
          </p:txBody>
        </p:sp>
        <p:pic>
          <p:nvPicPr>
            <p:cNvPr id="41995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9" y="2387"/>
              <a:ext cx="2290" cy="66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1043608" y="4941168"/>
            <a:ext cx="7227887" cy="1296640"/>
            <a:chOff x="657" y="2704"/>
            <a:chExt cx="4553" cy="953"/>
          </a:xfrm>
          <a:noFill/>
        </p:grpSpPr>
        <p:pic>
          <p:nvPicPr>
            <p:cNvPr id="41991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7" y="2704"/>
              <a:ext cx="1717" cy="9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41992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381" y="2885"/>
              <a:ext cx="1088" cy="4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pic>
          <p:nvPicPr>
            <p:cNvPr id="41993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15" y="2704"/>
              <a:ext cx="1695" cy="95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TextBox 14"/>
          <p:cNvSpPr txBox="1"/>
          <p:nvPr/>
        </p:nvSpPr>
        <p:spPr>
          <a:xfrm>
            <a:off x="1403648" y="836712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在可逆卡诺循环</a:t>
            </a:r>
            <a:r>
              <a:rPr lang="en-US" altLang="zh-CN" sz="2800" b="1" dirty="0" smtClean="0"/>
              <a:t>ABCDA</a:t>
            </a:r>
            <a:r>
              <a:rPr lang="zh-CN" altLang="en-US" sz="2800" b="1" dirty="0" smtClean="0"/>
              <a:t>中吸的热与做的功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936D3198-EC2D-4227-B8A7-75855BC53D60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068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692150"/>
            <a:ext cx="2592387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3779838" y="1052513"/>
            <a:ext cx="348044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宋体" charset="-122"/>
              </a:rPr>
              <a:t>→</a:t>
            </a:r>
            <a:r>
              <a:rPr lang="zh-CN" altLang="en-US" sz="3200" b="1" dirty="0" smtClean="0">
                <a:latin typeface="宋体" charset="-122"/>
              </a:rPr>
              <a:t>克拉珀龙方程。</a:t>
            </a:r>
          </a:p>
        </p:txBody>
      </p:sp>
      <p:sp>
        <p:nvSpPr>
          <p:cNvPr id="506887" name="Text Box 7"/>
          <p:cNvSpPr txBox="1">
            <a:spLocks noChangeArrowheads="1"/>
          </p:cNvSpPr>
          <p:nvPr/>
        </p:nvSpPr>
        <p:spPr bwMode="auto">
          <a:xfrm>
            <a:off x="971550" y="2636838"/>
            <a:ext cx="6697663" cy="11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/>
              <a:t>可用实验验证</a:t>
            </a:r>
            <a:r>
              <a:rPr lang="zh-CN" altLang="en-US" sz="3200" b="1" dirty="0" smtClean="0">
                <a:latin typeface="宋体" charset="-122"/>
              </a:rPr>
              <a:t>克拉珀龙方程是正确的（可间接验证热力学第二定律）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29309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二、</a:t>
            </a:r>
            <a:r>
              <a:rPr lang="zh-CN" altLang="en-US" sz="3600" b="1" dirty="0" smtClean="0">
                <a:latin typeface="宋体" charset="-122"/>
              </a:rPr>
              <a:t>克拉珀龙方程的应用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6" grpId="0"/>
      <p:bldP spid="506887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4CED6A80-2C66-4199-8B47-EFBBAA009627}" type="slidenum">
              <a:rPr lang="en-US" altLang="zh-CN">
                <a:solidFill>
                  <a:srgbClr val="FFFFFF"/>
                </a:solidFill>
              </a:rPr>
              <a:pPr/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464900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2555776" y="2204864"/>
          <a:ext cx="2982068" cy="1080120"/>
        </p:xfrm>
        <a:graphic>
          <a:graphicData uri="http://schemas.openxmlformats.org/presentationml/2006/ole">
            <p:oleObj spid="_x0000_s7170" name="Equation" r:id="rId3" imgW="1193760" imgH="431640" progId="Equation.DSMT4">
              <p:embed/>
            </p:oleObj>
          </a:graphicData>
        </a:graphic>
      </p:graphicFrame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755576" y="404664"/>
            <a:ext cx="4639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1</a:t>
            </a:r>
            <a:r>
              <a:rPr lang="zh-CN" altLang="en-US" sz="3600" b="1" dirty="0" smtClean="0"/>
              <a:t>、沸点和压强的关系</a:t>
            </a:r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467544" y="1196752"/>
            <a:ext cx="797846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设</a:t>
            </a:r>
            <a:r>
              <a:rPr lang="en-US" altLang="zh-CN" sz="2800" b="1" dirty="0" smtClean="0"/>
              <a:t>1 </a:t>
            </a:r>
            <a:r>
              <a:rPr lang="zh-CN" altLang="en-US" sz="2800" b="1" dirty="0" smtClean="0"/>
              <a:t>相为液相，</a:t>
            </a:r>
            <a:r>
              <a:rPr lang="en-US" altLang="zh-CN" sz="2800" b="1" dirty="0" smtClean="0"/>
              <a:t>2 </a:t>
            </a:r>
            <a:r>
              <a:rPr lang="zh-CN" altLang="en-US" sz="2800" b="1" dirty="0" smtClean="0"/>
              <a:t>相为气相，由液相变为气相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/>
              <a:t>时，</a:t>
            </a:r>
            <a:r>
              <a:rPr lang="en-US" altLang="zh-CN" sz="2800" b="1" dirty="0" smtClean="0"/>
              <a:t>V</a:t>
            </a:r>
            <a:r>
              <a:rPr lang="en-US" altLang="zh-CN" sz="2800" b="1" baseline="-25000" dirty="0" smtClean="0"/>
              <a:t>2</a:t>
            </a:r>
            <a:r>
              <a:rPr lang="en-US" altLang="zh-CN" sz="2800" b="1" dirty="0" smtClean="0"/>
              <a:t>&gt;V</a:t>
            </a:r>
            <a:r>
              <a:rPr lang="en-US" altLang="zh-CN" sz="2800" b="1" baseline="-25000" dirty="0" smtClean="0"/>
              <a:t>1</a:t>
            </a:r>
            <a:r>
              <a:rPr lang="zh-CN" altLang="en-US" sz="2800" b="1" dirty="0" smtClean="0"/>
              <a:t>，由克拉珀龙方程得出液气相变时</a:t>
            </a:r>
          </a:p>
        </p:txBody>
      </p:sp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323528" y="3429000"/>
            <a:ext cx="78967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/>
              <a:t>       </a:t>
            </a:r>
            <a:r>
              <a:rPr lang="zh-CN" altLang="en-US" sz="2800" b="1" smtClean="0"/>
              <a:t>上式说明沸点随压强 的增加而升高，随压强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/>
              <a:t>的减小而降低。</a:t>
            </a:r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323528" y="4437112"/>
            <a:ext cx="81499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大气压随高度的增加而减小，水的沸点随海拔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/>
              <a:t>高度的增加而降低。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5589240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高原地区水的沸点较低，食物不易煮熟。常使用压力锅来煮食物。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/>
      <p:bldP spid="464901" grpId="0"/>
      <p:bldP spid="46490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AE78F816-2A1E-4B66-8F14-99047ADCD9F7}" type="slidenum">
              <a:rPr lang="en-US" altLang="zh-CN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465925" name="Object 5"/>
          <p:cNvGraphicFramePr>
            <a:graphicFrameLocks noChangeAspect="1"/>
          </p:cNvGraphicFramePr>
          <p:nvPr>
            <p:ph idx="4294967295"/>
          </p:nvPr>
        </p:nvGraphicFramePr>
        <p:xfrm>
          <a:off x="611560" y="2564904"/>
          <a:ext cx="6984776" cy="1087733"/>
        </p:xfrm>
        <a:graphic>
          <a:graphicData uri="http://schemas.openxmlformats.org/presentationml/2006/ole">
            <p:oleObj spid="_x0000_s8194" name="公式" r:id="rId3" imgW="2463480" imgH="393480" progId="Equation.3">
              <p:embed/>
            </p:oleObj>
          </a:graphicData>
        </a:graphic>
      </p:graphicFrame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827088" y="476250"/>
            <a:ext cx="4639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2</a:t>
            </a:r>
            <a:r>
              <a:rPr lang="zh-CN" altLang="en-US" sz="3600" b="1" dirty="0" smtClean="0"/>
              <a:t>、熔点和压强的关系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683568" y="3861048"/>
            <a:ext cx="74168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上式说明，如熔解时体积膨胀，则熔点随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/>
              <a:t>压强的增加而升高；如熔解时体积缩小，则熔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/>
              <a:t>点随压强的增加而降低。</a:t>
            </a: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395288" y="1341438"/>
            <a:ext cx="736451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smtClean="0"/>
              <a:t>       </a:t>
            </a:r>
            <a:r>
              <a:rPr lang="zh-CN" altLang="en-US" sz="2800" b="1" smtClean="0"/>
              <a:t>设</a:t>
            </a:r>
            <a:r>
              <a:rPr lang="en-US" altLang="zh-CN" sz="2800" b="1" smtClean="0"/>
              <a:t>1 </a:t>
            </a:r>
            <a:r>
              <a:rPr lang="zh-CN" altLang="en-US" sz="2800" b="1" smtClean="0"/>
              <a:t>相为固相，</a:t>
            </a:r>
            <a:r>
              <a:rPr lang="en-US" altLang="zh-CN" sz="2800" b="1" smtClean="0"/>
              <a:t>2 </a:t>
            </a:r>
            <a:r>
              <a:rPr lang="zh-CN" altLang="en-US" sz="2800" b="1" smtClean="0"/>
              <a:t>相为液相，由固相变为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/>
              <a:t>液相时吸热，</a:t>
            </a:r>
            <a:r>
              <a:rPr lang="en-US" altLang="zh-CN" sz="2800" b="1" smtClean="0"/>
              <a:t>L&gt;0</a:t>
            </a:r>
            <a:r>
              <a:rPr lang="zh-CN" altLang="en-US" sz="2800" b="1" smtClean="0"/>
              <a:t>，由克拉珀龙方程得出：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551723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冰的熔解属于后者。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5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/>
      <p:bldP spid="465924" grpId="0"/>
      <p:bldP spid="7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897</Words>
  <Application>Microsoft Office PowerPoint</Application>
  <PresentationFormat>全屏显示(4:3)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Stream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71</cp:revision>
  <dcterms:modified xsi:type="dcterms:W3CDTF">2019-08-28T15:05:45Z</dcterms:modified>
</cp:coreProperties>
</file>