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69" r:id="rId4"/>
    <p:sldId id="268" r:id="rId5"/>
    <p:sldId id="258" r:id="rId6"/>
    <p:sldId id="259" r:id="rId7"/>
    <p:sldId id="270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>
                <a:solidFill>
                  <a:srgbClr val="FFFFFF"/>
                </a:solidFill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>
                <a:solidFill>
                  <a:srgbClr val="FFFFFF"/>
                </a:solidFill>
              </a:endParaRPr>
            </a:p>
          </p:txBody>
        </p:sp>
      </p:grpSp>
      <p:sp>
        <p:nvSpPr>
          <p:cNvPr id="13" name="Oval 16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8677275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66FF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>
                <a:solidFill>
                  <a:srgbClr val="008000"/>
                </a:solidFill>
                <a:latin typeface="Arial" charset="0"/>
                <a:sym typeface="Wingdings 3" pitchFamily="18" charset="2"/>
              </a:rPr>
              <a:t></a:t>
            </a:r>
          </a:p>
        </p:txBody>
      </p:sp>
      <p:sp>
        <p:nvSpPr>
          <p:cNvPr id="14" name="Oval 1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8172450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>
                <a:solidFill>
                  <a:srgbClr val="000099"/>
                </a:solidFill>
                <a:latin typeface="Arial" charset="0"/>
                <a:sym typeface="Wingdings 3" pitchFamily="18" charset="2"/>
              </a:rPr>
              <a:t></a:t>
            </a:r>
          </a:p>
        </p:txBody>
      </p:sp>
      <p:sp>
        <p:nvSpPr>
          <p:cNvPr id="29082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082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5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6" name="Rectangle 1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5157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热学</a:t>
            </a:r>
          </a:p>
        </p:txBody>
      </p:sp>
      <p:sp>
        <p:nvSpPr>
          <p:cNvPr id="17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6EB4B8-83BD-4382-AE11-9C55B613836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E359B-04FE-45DD-AE30-50B11778C10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3BA4F-C14A-4DB4-BF0B-A9453088CFE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56A2A-B1CA-4791-93CE-6E4E1B622EF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BCD82-601D-4D34-AAEC-0F1520343DA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B404C-26BA-4532-9798-1410A785A3D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C99C0-EF7C-498E-831E-F4C840519E5D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5CE2C-6FA0-440C-B78D-1ECA3501795D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6B805-6367-43FF-8BF8-E0C4F8304EC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18603-9CFA-49C3-BE54-73B14286E0A5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2C3D7-B74F-4DA2-A45D-112FA8C429B7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7C689-5F53-4623-903C-A691F5CA348D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499B4-F218-4B57-8620-62CD6A876DB4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579B2C-E523-4E79-9C00-3CC63E2E024C}" type="slidenum">
              <a:rPr lang="en-US" altLang="zh-CN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89798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289799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289800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289801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289802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9803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>
                <a:solidFill>
                  <a:srgbClr val="FFFFFF"/>
                </a:solidFill>
              </a:endParaRPr>
            </a:p>
          </p:txBody>
        </p:sp>
        <p:sp>
          <p:nvSpPr>
            <p:cNvPr id="28980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>
                <a:solidFill>
                  <a:srgbClr val="FFFFFF"/>
                </a:solidFill>
              </a:endParaRPr>
            </a:p>
          </p:txBody>
        </p:sp>
      </p:grpSp>
      <p:sp>
        <p:nvSpPr>
          <p:cNvPr id="289805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980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9808" name="Oval 16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8677275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66FF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>
                <a:solidFill>
                  <a:srgbClr val="008000"/>
                </a:solidFill>
                <a:latin typeface="Arial" charset="0"/>
                <a:sym typeface="Wingdings 3" pitchFamily="18" charset="2"/>
              </a:rPr>
              <a:t></a:t>
            </a:r>
          </a:p>
        </p:txBody>
      </p:sp>
      <p:sp>
        <p:nvSpPr>
          <p:cNvPr id="289809" name="Oval 1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8172450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>
                <a:solidFill>
                  <a:srgbClr val="000099"/>
                </a:solidFill>
                <a:latin typeface="Arial" charset="0"/>
                <a:sym typeface="Wingdings 3" pitchFamily="18" charset="2"/>
              </a:rPr>
              <a:t>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348880"/>
            <a:ext cx="6624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/>
              <a:t>饱和蒸气压方程</a:t>
            </a:r>
            <a:endParaRPr lang="zh-CN" altLang="en-US" sz="60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692696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由所给蒸气压方程求得</a:t>
            </a:r>
            <a:endParaRPr lang="zh-CN" altLang="en-US" sz="3600" b="1" dirty="0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396875" y="1557338"/>
          <a:ext cx="8250238" cy="1376362"/>
        </p:xfrm>
        <a:graphic>
          <a:graphicData uri="http://schemas.openxmlformats.org/presentationml/2006/ole">
            <p:oleObj spid="_x0000_s41986" name="Equation" r:id="rId3" imgW="2514600" imgH="41904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55576" y="3068960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因而求得升华热为</a:t>
            </a:r>
            <a:endParaRPr lang="zh-CN" altLang="en-US" sz="3600" b="1" dirty="0"/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467544" y="4149080"/>
          <a:ext cx="3494087" cy="1150938"/>
        </p:xfrm>
        <a:graphic>
          <a:graphicData uri="http://schemas.openxmlformats.org/presentationml/2006/ole">
            <p:oleObj spid="_x0000_s41987" name="Equation" r:id="rId4" imgW="1193760" imgH="393480" progId="Equation.DSMT4">
              <p:embed/>
            </p:oleObj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4067944" y="4149080"/>
          <a:ext cx="4379913" cy="1060450"/>
        </p:xfrm>
        <a:graphic>
          <a:graphicData uri="http://schemas.openxmlformats.org/presentationml/2006/ole">
            <p:oleObj spid="_x0000_s41988" name="Equation" r:id="rId5" imgW="1625400" imgH="393480" progId="Equation.DSMT4">
              <p:embed/>
            </p:oleObj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1331640" y="5517232"/>
          <a:ext cx="4031556" cy="807497"/>
        </p:xfrm>
        <a:graphic>
          <a:graphicData uri="http://schemas.openxmlformats.org/presentationml/2006/ole">
            <p:oleObj spid="_x0000_s41989" name="Equation" r:id="rId6" imgW="1143000" imgH="228600" progId="Equation.DSMT4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908720"/>
            <a:ext cx="7776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    物质的气相和它的液相或固相平衡时的蒸气压强称为饱和蒸气压。饱和蒸气压与温度的关系</a:t>
            </a:r>
            <a:r>
              <a:rPr lang="en-US" altLang="zh-CN" sz="3600" b="1" dirty="0" smtClean="0"/>
              <a:t>p=p(T)</a:t>
            </a:r>
            <a:r>
              <a:rPr lang="zh-CN" altLang="en-US" sz="3600" b="1" dirty="0" smtClean="0"/>
              <a:t>叫做蒸气压方程。</a:t>
            </a:r>
            <a:endParaRPr lang="zh-CN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789040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  不难看出，蒸气压方程就是气液相图或气固相图中</a:t>
            </a:r>
            <a:r>
              <a:rPr lang="en-US" altLang="zh-CN" sz="3600" b="1" dirty="0" smtClean="0"/>
              <a:t>p</a:t>
            </a:r>
            <a:r>
              <a:rPr lang="zh-CN" altLang="en-US" sz="3600" b="1" dirty="0" smtClean="0"/>
              <a:t>与</a:t>
            </a:r>
            <a:r>
              <a:rPr lang="en-US" altLang="zh-CN" sz="3600" b="1" dirty="0" smtClean="0"/>
              <a:t>T</a:t>
            </a:r>
            <a:r>
              <a:rPr lang="zh-CN" altLang="en-US" sz="3600" b="1" dirty="0" smtClean="0"/>
              <a:t>的函数关系。</a:t>
            </a:r>
            <a:endParaRPr lang="zh-CN" altLang="en-US" sz="36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D2C3D7-B74F-4DA2-A45D-112FA8C429B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1268760"/>
            <a:ext cx="7200800" cy="1650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/>
              <a:t>     要求出</a:t>
            </a:r>
            <a:r>
              <a:rPr lang="en-US" altLang="zh-CN" sz="3600" b="1" dirty="0" smtClean="0"/>
              <a:t>P-T</a:t>
            </a:r>
            <a:r>
              <a:rPr lang="zh-CN" altLang="en-US" sz="3600" b="1" dirty="0" smtClean="0"/>
              <a:t>相图中</a:t>
            </a:r>
            <a:r>
              <a:rPr lang="en-US" altLang="zh-CN" sz="3600" b="1" dirty="0" smtClean="0"/>
              <a:t>P</a:t>
            </a:r>
            <a:r>
              <a:rPr lang="zh-CN" altLang="en-US" sz="3600" b="1" dirty="0" smtClean="0"/>
              <a:t>与</a:t>
            </a:r>
            <a:r>
              <a:rPr lang="en-US" altLang="zh-CN" sz="3600" b="1" dirty="0" smtClean="0"/>
              <a:t>T</a:t>
            </a:r>
            <a:r>
              <a:rPr lang="zh-CN" altLang="en-US" sz="3600" b="1" dirty="0" smtClean="0"/>
              <a:t>之间的关系，出发点仍然是克拉珀龙方程</a:t>
            </a:r>
            <a:endParaRPr lang="zh-CN" altLang="en-US" sz="3600" b="1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3356992"/>
            <a:ext cx="36004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D2C3D7-B74F-4DA2-A45D-112FA8C429B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4725144"/>
            <a:ext cx="71287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上面的方程里已经约定</a:t>
            </a: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相为固相，</a:t>
            </a:r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相为液相或气相。</a:t>
            </a:r>
            <a:endParaRPr lang="zh-CN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836712"/>
            <a:ext cx="76328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    一般，固相的比体积远小于同温度下气相的比体积；在离临界温度较远时，液相的比体积也远小于同温度下气相的比体积，由克拉珀龙方程可得</a:t>
            </a:r>
            <a:endParaRPr lang="zh-CN" altLang="en-US" sz="3200" b="1" dirty="0"/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3563888" y="3212976"/>
          <a:ext cx="1800225" cy="1223962"/>
        </p:xfrm>
        <a:graphic>
          <a:graphicData uri="http://schemas.openxmlformats.org/presentationml/2006/ole">
            <p:oleObj spid="_x0000_s43010" name="Equation" r:id="rId3" imgW="634680" imgH="431640" progId="Equation.DSMT4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620688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假设气相的气体满足理想气体方程，则</a:t>
            </a:r>
            <a:endParaRPr lang="zh-CN" altLang="en-US" sz="3200" b="1" dirty="0"/>
          </a:p>
        </p:txBody>
      </p:sp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1312863" y="1412875"/>
          <a:ext cx="5365750" cy="969963"/>
        </p:xfrm>
        <a:graphic>
          <a:graphicData uri="http://schemas.openxmlformats.org/presentationml/2006/ole">
            <p:oleObj spid="_x0000_s5122" name="Equation" r:id="rId3" imgW="1854000" imgH="419040" progId="Equation.DSMT4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2420888"/>
            <a:ext cx="561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代入克拉珀龙方程，则有</a:t>
            </a:r>
            <a:endParaRPr lang="zh-CN" altLang="en-US" sz="3200" b="1" dirty="0"/>
          </a:p>
        </p:txBody>
      </p:sp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1475656" y="3284984"/>
          <a:ext cx="6051550" cy="1263650"/>
        </p:xfrm>
        <a:graphic>
          <a:graphicData uri="http://schemas.openxmlformats.org/presentationml/2006/ole">
            <p:oleObj spid="_x0000_s5123" name="Equation" r:id="rId4" imgW="1879560" imgH="431640" progId="Equation.DSMT4">
              <p:embed/>
            </p:oleObj>
          </a:graphicData>
        </a:graphic>
      </p:graphicFrame>
      <p:grpSp>
        <p:nvGrpSpPr>
          <p:cNvPr id="2" name="组合 9"/>
          <p:cNvGrpSpPr/>
          <p:nvPr/>
        </p:nvGrpSpPr>
        <p:grpSpPr>
          <a:xfrm>
            <a:off x="1115616" y="4941168"/>
            <a:ext cx="6696744" cy="584775"/>
            <a:chOff x="971600" y="4221088"/>
            <a:chExt cx="6696744" cy="58477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4221088"/>
              <a:ext cx="66967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/>
                <a:t>上式中      为摩尔相变潜热。</a:t>
              </a:r>
              <a:endParaRPr lang="zh-CN" altLang="en-US" sz="3200" b="1" dirty="0"/>
            </a:p>
          </p:txBody>
        </p:sp>
        <p:graphicFrame>
          <p:nvGraphicFramePr>
            <p:cNvPr id="96261" name="Object 5"/>
            <p:cNvGraphicFramePr>
              <a:graphicFrameLocks noChangeAspect="1"/>
            </p:cNvGraphicFramePr>
            <p:nvPr/>
          </p:nvGraphicFramePr>
          <p:xfrm>
            <a:off x="2339752" y="4221088"/>
            <a:ext cx="576064" cy="576064"/>
          </p:xfrm>
          <a:graphic>
            <a:graphicData uri="http://schemas.openxmlformats.org/presentationml/2006/ole">
              <p:oleObj spid="_x0000_s5124" name="Equation" r:id="rId5" imgW="152280" imgH="228600" progId="Equation.DSMT4">
                <p:embed/>
              </p:oleObj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052736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上式还可以写为</a:t>
            </a:r>
            <a:endParaRPr lang="zh-CN" altLang="en-US" sz="3200" b="1" dirty="0"/>
          </a:p>
        </p:txBody>
      </p:sp>
      <p:graphicFrame>
        <p:nvGraphicFramePr>
          <p:cNvPr id="98306" name="Object 2"/>
          <p:cNvGraphicFramePr>
            <a:graphicFrameLocks noChangeAspect="1"/>
          </p:cNvGraphicFramePr>
          <p:nvPr/>
        </p:nvGraphicFramePr>
        <p:xfrm>
          <a:off x="4067944" y="692696"/>
          <a:ext cx="2985059" cy="1296144"/>
        </p:xfrm>
        <a:graphic>
          <a:graphicData uri="http://schemas.openxmlformats.org/presentationml/2006/ole">
            <p:oleObj spid="_x0000_s6146" name="Equation" r:id="rId3" imgW="965160" imgH="41904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7544" y="2420888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若把相变潜热视为常数，对上式积分得</a:t>
            </a:r>
            <a:endParaRPr lang="zh-CN" altLang="en-US" sz="3200" b="1" dirty="0"/>
          </a:p>
        </p:txBody>
      </p:sp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1820863" y="3248025"/>
          <a:ext cx="5462587" cy="1227138"/>
        </p:xfrm>
        <a:graphic>
          <a:graphicData uri="http://schemas.openxmlformats.org/presentationml/2006/ole">
            <p:oleObj spid="_x0000_s6147" name="Equation" r:id="rId4" imgW="1866600" imgH="41904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71600" y="4869160"/>
            <a:ext cx="6624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   这里</a:t>
            </a:r>
            <a:r>
              <a:rPr lang="en-US" altLang="zh-CN" sz="3200" b="1" dirty="0" smtClean="0"/>
              <a:t>C</a:t>
            </a:r>
            <a:r>
              <a:rPr lang="zh-CN" altLang="en-US" sz="3200" b="1" dirty="0" smtClean="0"/>
              <a:t>和</a:t>
            </a:r>
            <a:r>
              <a:rPr lang="en-US" altLang="zh-CN" sz="3200" b="1" dirty="0" smtClean="0"/>
              <a:t>C</a:t>
            </a:r>
            <a:r>
              <a:rPr lang="en-US" altLang="zh-CN" sz="3200" b="1" baseline="30000" dirty="0" smtClean="0"/>
              <a:t>’</a:t>
            </a:r>
            <a:r>
              <a:rPr lang="zh-CN" altLang="en-US" sz="3200" b="1" dirty="0" smtClean="0"/>
              <a:t>为待定常数。这就是饱和蒸气压方程（蒸气压方程）。</a:t>
            </a:r>
            <a:endParaRPr lang="zh-CN" altLang="en-US" sz="32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D2C3D7-B74F-4DA2-A45D-112FA8C429B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     上式只对较小的温度范围才成立。温度变化较大时，潜热也会有明显的变化。</a:t>
            </a:r>
            <a:endParaRPr lang="zh-CN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3645024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   另外，把气相的气体视为理想气体也带有一定的近似性。</a:t>
            </a:r>
            <a:endParaRPr lang="zh-CN" altLang="en-US" sz="36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908720"/>
            <a:ext cx="756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+mj-ea"/>
                <a:ea typeface="+mj-ea"/>
              </a:rPr>
              <a:t>[</a:t>
            </a:r>
            <a:r>
              <a:rPr lang="zh-CN" altLang="en-US" sz="3200" b="1" dirty="0" smtClean="0">
                <a:latin typeface="+mj-ea"/>
                <a:ea typeface="+mj-ea"/>
              </a:rPr>
              <a:t>例题</a:t>
            </a:r>
            <a:r>
              <a:rPr lang="en-US" altLang="zh-CN" sz="3200" b="1" dirty="0" smtClean="0">
                <a:latin typeface="+mj-ea"/>
                <a:ea typeface="+mj-ea"/>
              </a:rPr>
              <a:t>]</a:t>
            </a:r>
            <a:r>
              <a:rPr lang="zh-CN" altLang="en-US" sz="3200" b="1" dirty="0" smtClean="0">
                <a:latin typeface="+mj-ea"/>
                <a:ea typeface="+mj-ea"/>
              </a:rPr>
              <a:t>在</a:t>
            </a:r>
            <a:r>
              <a:rPr lang="en-US" altLang="zh-CN" sz="3200" b="1" dirty="0" smtClean="0">
                <a:latin typeface="+mj-ea"/>
                <a:ea typeface="+mj-ea"/>
              </a:rPr>
              <a:t>700</a:t>
            </a:r>
            <a:r>
              <a:rPr lang="zh-CN" altLang="en-US" sz="3200" b="1" dirty="0" smtClean="0">
                <a:latin typeface="+mj-ea"/>
                <a:ea typeface="+mj-ea"/>
              </a:rPr>
              <a:t>～</a:t>
            </a:r>
            <a:r>
              <a:rPr lang="en-US" altLang="zh-CN" sz="3200" b="1" dirty="0" smtClean="0">
                <a:latin typeface="+mj-ea"/>
                <a:ea typeface="+mj-ea"/>
              </a:rPr>
              <a:t>739K</a:t>
            </a:r>
            <a:r>
              <a:rPr lang="zh-CN" altLang="en-US" sz="3200" b="1" dirty="0" smtClean="0">
                <a:latin typeface="+mj-ea"/>
                <a:ea typeface="+mj-ea"/>
              </a:rPr>
              <a:t>温度范围内，</a:t>
            </a:r>
            <a:r>
              <a:rPr lang="en-US" altLang="zh-CN" sz="3200" b="1" dirty="0" smtClean="0">
                <a:latin typeface="+mj-ea"/>
                <a:ea typeface="+mj-ea"/>
              </a:rPr>
              <a:t>1mol</a:t>
            </a:r>
            <a:r>
              <a:rPr lang="zh-CN" altLang="en-US" sz="3200" b="1" dirty="0" smtClean="0">
                <a:latin typeface="+mj-ea"/>
                <a:ea typeface="+mj-ea"/>
              </a:rPr>
              <a:t>固态镁的蒸气压</a:t>
            </a:r>
            <a:r>
              <a:rPr lang="en-US" altLang="zh-CN" sz="3200" b="1" dirty="0" smtClean="0">
                <a:latin typeface="+mj-ea"/>
                <a:ea typeface="+mj-ea"/>
              </a:rPr>
              <a:t>p</a:t>
            </a:r>
            <a:r>
              <a:rPr lang="zh-CN" altLang="en-US" sz="3200" b="1" dirty="0" smtClean="0">
                <a:latin typeface="+mj-ea"/>
                <a:ea typeface="+mj-ea"/>
              </a:rPr>
              <a:t>与温度</a:t>
            </a:r>
            <a:r>
              <a:rPr lang="en-US" altLang="zh-CN" sz="3200" b="1" dirty="0" smtClean="0">
                <a:latin typeface="+mj-ea"/>
                <a:ea typeface="+mj-ea"/>
              </a:rPr>
              <a:t>T</a:t>
            </a:r>
            <a:r>
              <a:rPr lang="zh-CN" altLang="en-US" sz="3200" b="1" dirty="0" smtClean="0">
                <a:latin typeface="+mj-ea"/>
                <a:ea typeface="+mj-ea"/>
              </a:rPr>
              <a:t>的关系为</a:t>
            </a:r>
            <a:endParaRPr lang="zh-CN" altLang="en-US" sz="3200" b="1" dirty="0">
              <a:latin typeface="+mj-ea"/>
              <a:ea typeface="+mj-ea"/>
            </a:endParaRP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830388" y="2420938"/>
          <a:ext cx="4106862" cy="1223962"/>
        </p:xfrm>
        <a:graphic>
          <a:graphicData uri="http://schemas.openxmlformats.org/presentationml/2006/ole">
            <p:oleObj spid="_x0000_s38915" name="Equation" r:id="rId3" imgW="1320480" imgH="393480" progId="Equation.DSMT4">
              <p:embed/>
            </p:oleObj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251520" y="4077072"/>
            <a:ext cx="8424936" cy="1223194"/>
            <a:chOff x="179512" y="4005064"/>
            <a:chExt cx="8424936" cy="1223194"/>
          </a:xfrm>
        </p:grpSpPr>
        <p:sp>
          <p:nvSpPr>
            <p:cNvPr id="5" name="TextBox 4"/>
            <p:cNvSpPr txBox="1"/>
            <p:nvPr/>
          </p:nvSpPr>
          <p:spPr>
            <a:xfrm>
              <a:off x="179512" y="4005064"/>
              <a:ext cx="842493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latin typeface="+mn-ea"/>
                </a:rPr>
                <a:t>式中</a:t>
              </a:r>
              <a:r>
                <a:rPr lang="en-US" altLang="zh-CN" sz="3200" b="1" dirty="0" smtClean="0">
                  <a:latin typeface="+mn-ea"/>
                </a:rPr>
                <a:t>p</a:t>
              </a:r>
              <a:r>
                <a:rPr lang="zh-CN" altLang="en-US" sz="3200" b="1" dirty="0" smtClean="0">
                  <a:latin typeface="+mn-ea"/>
                </a:rPr>
                <a:t>的单位为</a:t>
              </a:r>
              <a:r>
                <a:rPr lang="en-US" altLang="zh-CN" sz="3200" b="1" dirty="0" smtClean="0">
                  <a:latin typeface="+mn-ea"/>
                </a:rPr>
                <a:t>Pa</a:t>
              </a:r>
              <a:r>
                <a:rPr lang="zh-CN" altLang="en-US" sz="3200" b="1" dirty="0" smtClean="0">
                  <a:latin typeface="+mn-ea"/>
                </a:rPr>
                <a:t>。将镁的饱和蒸气看作理想气体，求镁的升华热（     ）</a:t>
              </a:r>
              <a:endParaRPr lang="zh-CN" altLang="en-US" sz="3200" b="1" dirty="0">
                <a:latin typeface="+mn-ea"/>
              </a:endParaRPr>
            </a:p>
          </p:txBody>
        </p:sp>
        <p:graphicFrame>
          <p:nvGraphicFramePr>
            <p:cNvPr id="38916" name="Object 4"/>
            <p:cNvGraphicFramePr>
              <a:graphicFrameLocks noChangeAspect="1"/>
            </p:cNvGraphicFramePr>
            <p:nvPr/>
          </p:nvGraphicFramePr>
          <p:xfrm>
            <a:off x="4572000" y="4509120"/>
            <a:ext cx="746125" cy="719138"/>
          </p:xfrm>
          <a:graphic>
            <a:graphicData uri="http://schemas.openxmlformats.org/presentationml/2006/ole">
              <p:oleObj spid="_x0000_s38916" name="Equation" r:id="rId4" imgW="139680" imgH="228600" progId="Equation.DSMT4">
                <p:embed/>
              </p:oleObj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76470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[</a:t>
            </a:r>
            <a:r>
              <a:rPr lang="zh-CN" altLang="en-US" sz="3200" dirty="0" smtClean="0"/>
              <a:t>解</a:t>
            </a:r>
            <a:r>
              <a:rPr lang="en-US" altLang="zh-CN" sz="3200" dirty="0" smtClean="0"/>
              <a:t>]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1124744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620688"/>
            <a:ext cx="6480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   因为气相的体积总是比固相大很多，所以</a:t>
            </a:r>
            <a:endParaRPr lang="zh-CN" altLang="en-US" sz="3200" b="1" dirty="0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3419872" y="1340768"/>
          <a:ext cx="1584176" cy="792088"/>
        </p:xfrm>
        <a:graphic>
          <a:graphicData uri="http://schemas.openxmlformats.org/presentationml/2006/ole">
            <p:oleObj spid="_x0000_s40962" name="Equation" r:id="rId3" imgW="457200" imgH="2286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2348880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把镁的蒸气看作理想气体，所以</a:t>
            </a:r>
            <a:endParaRPr lang="zh-CN" altLang="en-US" sz="3200" b="1" dirty="0"/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6732240" y="2060848"/>
          <a:ext cx="1575544" cy="1181658"/>
        </p:xfrm>
        <a:graphic>
          <a:graphicData uri="http://schemas.openxmlformats.org/presentationml/2006/ole">
            <p:oleObj spid="_x0000_s40963" name="Equation" r:id="rId4" imgW="558720" imgH="41904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43608" y="3140968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由克拉珀龙方程得到</a:t>
            </a:r>
            <a:endParaRPr lang="zh-CN" altLang="en-US" sz="3200" b="1" dirty="0"/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539552" y="3861048"/>
          <a:ext cx="2304257" cy="1260309"/>
        </p:xfrm>
        <a:graphic>
          <a:graphicData uri="http://schemas.openxmlformats.org/presentationml/2006/ole">
            <p:oleObj spid="_x0000_s40965" name="Equation" r:id="rId5" imgW="812520" imgH="444240" progId="Equation.DSMT4">
              <p:embed/>
            </p:oleObj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2915816" y="3933056"/>
          <a:ext cx="2416748" cy="1152128"/>
        </p:xfrm>
        <a:graphic>
          <a:graphicData uri="http://schemas.openxmlformats.org/presentationml/2006/ole">
            <p:oleObj spid="_x0000_s40966" name="Equation" r:id="rId6" imgW="825480" imgH="393480" progId="Equation.DSMT4">
              <p:embed/>
            </p:oleObj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5364088" y="3933056"/>
          <a:ext cx="2547937" cy="1152525"/>
        </p:xfrm>
        <a:graphic>
          <a:graphicData uri="http://schemas.openxmlformats.org/presentationml/2006/ole">
            <p:oleObj spid="_x0000_s40967" name="Equation" r:id="rId7" imgW="927000" imgH="419040" progId="Equation.DSMT4">
              <p:embed/>
            </p:oleObj>
          </a:graphicData>
        </a:graphic>
      </p:graphicFrame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2411760" y="5301208"/>
          <a:ext cx="3284960" cy="1152128"/>
        </p:xfrm>
        <a:graphic>
          <a:graphicData uri="http://schemas.openxmlformats.org/presentationml/2006/ole">
            <p:oleObj spid="_x0000_s40968" name="Equation" r:id="rId8" imgW="1193760" imgH="419040" progId="Equation.DSMT4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宋体" pitchFamily="2" charset="-122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490</Words>
  <Application>Microsoft Office PowerPoint</Application>
  <PresentationFormat>全屏显示(4:3)</PresentationFormat>
  <Paragraphs>25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Stream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77</cp:revision>
  <dcterms:modified xsi:type="dcterms:W3CDTF">2019-08-28T14:40:58Z</dcterms:modified>
</cp:coreProperties>
</file>