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9" r:id="rId5"/>
    <p:sldId id="271" r:id="rId6"/>
    <p:sldId id="278" r:id="rId7"/>
    <p:sldId id="277" r:id="rId8"/>
    <p:sldId id="276" r:id="rId9"/>
    <p:sldId id="279" r:id="rId10"/>
    <p:sldId id="272" r:id="rId11"/>
    <p:sldId id="273" r:id="rId12"/>
    <p:sldId id="258" r:id="rId13"/>
    <p:sldId id="280" r:id="rId14"/>
    <p:sldId id="274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6EB4B8-83BD-4382-AE11-9C55B613836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E359B-04FE-45DD-AE30-50B11778C10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3BA4F-C14A-4DB4-BF0B-A9453088CFE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56A2A-B1CA-4791-93CE-6E4E1B622EF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BCD82-601D-4D34-AAEC-0F1520343DA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B404C-26BA-4532-9798-1410A785A3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99C0-EF7C-498E-831E-F4C840519E5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CE2C-6FA0-440C-B78D-1ECA3501795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6B805-6367-43FF-8BF8-E0C4F8304EC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18603-9CFA-49C3-BE54-73B14286E0A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C3D7-B74F-4DA2-A45D-112FA8C429B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7C689-5F53-4623-903C-A691F5CA348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499B4-F218-4B57-8620-62CD6A876DB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579B2C-E523-4E79-9C00-3CC63E2E024C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132856"/>
            <a:ext cx="655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/>
              <a:t>范德瓦耳斯</a:t>
            </a:r>
            <a:endParaRPr lang="en-US" altLang="zh-CN" sz="6000" b="1" dirty="0" smtClean="0"/>
          </a:p>
          <a:p>
            <a:pPr algn="ctr"/>
            <a:r>
              <a:rPr lang="zh-CN" altLang="en-US" sz="6000" b="1" dirty="0" smtClean="0"/>
              <a:t>等温线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528" y="764704"/>
            <a:ext cx="5400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Arial" charset="0"/>
              </a:rPr>
              <a:t>      </a:t>
            </a:r>
            <a:r>
              <a:rPr lang="zh-CN" altLang="en-US" sz="3200" b="1" dirty="0" smtClean="0">
                <a:latin typeface="Arial" charset="0"/>
              </a:rPr>
              <a:t>麦克斯韦进一步提出：决定饱和蒸气压的水平线</a:t>
            </a:r>
            <a:r>
              <a:rPr lang="en-US" altLang="zh-CN" sz="3200" b="1" dirty="0" smtClean="0">
                <a:latin typeface="Arial" charset="0"/>
              </a:rPr>
              <a:t>BC</a:t>
            </a:r>
            <a:r>
              <a:rPr lang="zh-CN" altLang="en-US" sz="3200" b="1" dirty="0" smtClean="0">
                <a:latin typeface="Arial" charset="0"/>
              </a:rPr>
              <a:t>应画在使</a:t>
            </a:r>
            <a:r>
              <a:rPr lang="en-US" altLang="zh-CN" sz="3200" b="1" dirty="0" smtClean="0">
                <a:latin typeface="Arial" charset="0"/>
              </a:rPr>
              <a:t>CGFC</a:t>
            </a:r>
            <a:r>
              <a:rPr lang="zh-CN" altLang="en-US" sz="3200" b="1" dirty="0" smtClean="0">
                <a:latin typeface="Arial" charset="0"/>
              </a:rPr>
              <a:t>面积等于</a:t>
            </a:r>
            <a:r>
              <a:rPr lang="en-US" altLang="zh-CN" sz="3200" b="1" dirty="0" smtClean="0">
                <a:latin typeface="Arial" charset="0"/>
              </a:rPr>
              <a:t>GEBG</a:t>
            </a:r>
            <a:r>
              <a:rPr lang="zh-CN" altLang="en-US" sz="3200" b="1" dirty="0" smtClean="0">
                <a:latin typeface="Arial" charset="0"/>
              </a:rPr>
              <a:t>面积的位置，这称为等面积法则（可用热力学第二定律证明之）。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465313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不难看出：可用等面积法则求出范氏等温线对应的饱和蒸气压。</a:t>
            </a:r>
            <a:endParaRPr lang="zh-CN" altLang="en-US" sz="36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764704"/>
            <a:ext cx="3096344" cy="268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683568" y="1052736"/>
            <a:ext cx="38884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FFFF"/>
                </a:solidFill>
              </a:rPr>
              <a:t>图中</a:t>
            </a:r>
            <a:r>
              <a:rPr lang="en-US" altLang="zh-CN" sz="3200" b="1" dirty="0" smtClean="0">
                <a:solidFill>
                  <a:srgbClr val="FFFFFF"/>
                </a:solidFill>
              </a:rPr>
              <a:t>BE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段</a:t>
            </a:r>
            <a:r>
              <a:rPr lang="zh-CN" altLang="en-US" sz="3200" b="1" dirty="0" smtClean="0">
                <a:solidFill>
                  <a:srgbClr val="FFFFFF"/>
                </a:solidFill>
                <a:latin typeface="宋体" charset="-122"/>
              </a:rPr>
              <a:t>→实际中的过饱和蒸气，因暂时缺乏凝结核而产生。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04664"/>
            <a:ext cx="2880320" cy="249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3068960"/>
            <a:ext cx="76017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FFFF"/>
                </a:solidFill>
                <a:latin typeface="宋体" charset="-122"/>
              </a:rPr>
              <a:t>图中</a:t>
            </a:r>
            <a:r>
              <a:rPr lang="en-US" altLang="zh-CN" sz="3200" b="1" dirty="0" smtClean="0">
                <a:solidFill>
                  <a:srgbClr val="FFFFFF"/>
                </a:solidFill>
                <a:latin typeface="宋体" charset="-122"/>
              </a:rPr>
              <a:t>FC</a:t>
            </a:r>
            <a:r>
              <a:rPr lang="zh-CN" altLang="en-US" sz="3200" b="1" dirty="0" smtClean="0">
                <a:solidFill>
                  <a:srgbClr val="FFFFFF"/>
                </a:solidFill>
                <a:latin typeface="宋体" charset="-122"/>
              </a:rPr>
              <a:t>段→实际中的过热液体，因暂时缺</a:t>
            </a:r>
            <a:endParaRPr lang="en-US" altLang="zh-CN" sz="3200" b="1" dirty="0" smtClean="0">
              <a:solidFill>
                <a:srgbClr val="FFFFFF"/>
              </a:solidFill>
              <a:latin typeface="宋体" charset="-122"/>
            </a:endParaRPr>
          </a:p>
          <a:p>
            <a:r>
              <a:rPr lang="zh-CN" altLang="en-US" sz="3200" b="1" dirty="0" smtClean="0">
                <a:solidFill>
                  <a:srgbClr val="FFFFFF"/>
                </a:solidFill>
                <a:latin typeface="宋体" charset="-122"/>
              </a:rPr>
              <a:t>乏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汽化核</a:t>
            </a:r>
            <a:r>
              <a:rPr lang="zh-CN" altLang="en-US" sz="3200" b="1" dirty="0" smtClean="0">
                <a:solidFill>
                  <a:srgbClr val="FFFFFF"/>
                </a:solidFill>
                <a:latin typeface="宋体" charset="-122"/>
              </a:rPr>
              <a:t>而产生。</a:t>
            </a:r>
            <a:endParaRPr lang="zh-CN" altLang="en-US" sz="3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67544" y="4365104"/>
            <a:ext cx="77768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FF"/>
                </a:solidFill>
              </a:rPr>
              <a:t>   BE</a:t>
            </a:r>
            <a:r>
              <a:rPr lang="zh-CN" altLang="en-US" sz="3600" b="1" dirty="0" smtClean="0">
                <a:solidFill>
                  <a:srgbClr val="FFFFFF"/>
                </a:solidFill>
              </a:rPr>
              <a:t>态和</a:t>
            </a:r>
            <a:r>
              <a:rPr lang="en-US" altLang="zh-CN" sz="3600" b="1" dirty="0" smtClean="0">
                <a:solidFill>
                  <a:srgbClr val="FFFFFF"/>
                </a:solidFill>
              </a:rPr>
              <a:t>FC</a:t>
            </a:r>
            <a:r>
              <a:rPr lang="zh-CN" altLang="en-US" sz="3600" b="1" dirty="0" smtClean="0">
                <a:solidFill>
                  <a:srgbClr val="FFFFFF"/>
                </a:solidFill>
              </a:rPr>
              <a:t>态</a:t>
            </a:r>
            <a:r>
              <a:rPr lang="zh-CN" altLang="en-US" sz="3600" b="1" dirty="0" smtClean="0">
                <a:solidFill>
                  <a:srgbClr val="FFFFFF"/>
                </a:solidFill>
                <a:latin typeface="宋体" charset="-122"/>
              </a:rPr>
              <a:t>→亚稳态→</a:t>
            </a:r>
            <a:r>
              <a:rPr lang="zh-CN" altLang="en-US" sz="3600" b="1" dirty="0" smtClean="0">
                <a:solidFill>
                  <a:srgbClr val="66FFFF"/>
                </a:solidFill>
                <a:latin typeface="Arial" charset="0"/>
              </a:rPr>
              <a:t>范德瓦耳斯方程可以说明亚稳态的存在。</a:t>
            </a:r>
            <a:endParaRPr lang="zh-CN" altLang="en-US" sz="3600" b="1" dirty="0" smtClean="0">
              <a:solidFill>
                <a:srgbClr val="FFFFFF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611560" y="332656"/>
            <a:ext cx="5743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66FFFF"/>
                </a:solidFill>
                <a:latin typeface="Arial" charset="0"/>
              </a:rPr>
              <a:t>三、推导临界点的状态参量</a:t>
            </a: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 flipV="1">
            <a:off x="1403648" y="2348880"/>
            <a:ext cx="2448272" cy="100908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FFFFFF"/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499992" y="1628800"/>
            <a:ext cx="43559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FFCC"/>
                </a:solidFill>
                <a:latin typeface="Arial" charset="0"/>
              </a:rPr>
              <a:t>前面已指出：临界点是拐点，同时兼有</a:t>
            </a:r>
            <a:r>
              <a:rPr lang="zh-CN" altLang="en-US" sz="3200" b="1" dirty="0" smtClean="0">
                <a:solidFill>
                  <a:srgbClr val="66FFFF"/>
                </a:solidFill>
                <a:latin typeface="Arial" charset="0"/>
              </a:rPr>
              <a:t>极大和极小</a:t>
            </a:r>
            <a:r>
              <a:rPr lang="zh-CN" altLang="en-US" sz="3200" b="1" dirty="0" smtClean="0">
                <a:solidFill>
                  <a:srgbClr val="FFFFCC"/>
                </a:solidFill>
                <a:latin typeface="Arial" charset="0"/>
              </a:rPr>
              <a:t>的特征</a:t>
            </a:r>
            <a:r>
              <a:rPr lang="en-US" altLang="zh-CN" sz="3200" b="1" dirty="0" smtClean="0">
                <a:solidFill>
                  <a:srgbClr val="FFFFCC"/>
                </a:solidFill>
                <a:latin typeface="Arial" charset="0"/>
              </a:rPr>
              <a:t>:</a:t>
            </a:r>
            <a:endParaRPr lang="en-US" altLang="zh-CN" sz="3200" dirty="0" smtClean="0">
              <a:solidFill>
                <a:srgbClr val="FFFFCC"/>
              </a:solidFill>
              <a:latin typeface="Arial" charset="0"/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49" y="3454400"/>
            <a:ext cx="2908140" cy="242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3816424" cy="451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1619672" y="2636912"/>
            <a:ext cx="115212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54868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 </a:t>
            </a:r>
            <a:r>
              <a:rPr lang="zh-CN" altLang="en-US" sz="3600" dirty="0" smtClean="0"/>
              <a:t>由范德瓦耳斯方程得</a:t>
            </a:r>
            <a:endParaRPr lang="zh-CN" altLang="en-US" sz="3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0" y="0"/>
          <a:ext cx="1038225" cy="428625"/>
        </p:xfrm>
        <a:graphic>
          <a:graphicData uri="http://schemas.openxmlformats.org/presentationml/2006/ole">
            <p:oleObj spid="_x0000_s39937" name="Equation" r:id="rId3" imgW="1040948" imgH="431613" progId="Equation.DSMT4">
              <p:embed/>
            </p:oleObj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051720" y="1340768"/>
          <a:ext cx="3024336" cy="1253993"/>
        </p:xfrm>
        <a:graphic>
          <a:graphicData uri="http://schemas.openxmlformats.org/presentationml/2006/ole">
            <p:oleObj spid="_x0000_s39939" name="Equation" r:id="rId4" imgW="1041120" imgH="431640" progId="Equation.DSMT4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547664" y="2852936"/>
          <a:ext cx="5465224" cy="1440160"/>
        </p:xfrm>
        <a:graphic>
          <a:graphicData uri="http://schemas.openxmlformats.org/presentationml/2006/ole">
            <p:oleObj spid="_x0000_s39941" name="Equation" r:id="rId5" imgW="1879560" imgH="495000" progId="Equation.DSMT4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619672" y="4581128"/>
          <a:ext cx="5505843" cy="1512168"/>
        </p:xfrm>
        <a:graphic>
          <a:graphicData uri="http://schemas.openxmlformats.org/presentationml/2006/ole">
            <p:oleObj spid="_x0000_s39942" name="Equation" r:id="rId6" imgW="1803240" imgH="49500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620688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将</a:t>
            </a:r>
            <a:r>
              <a:rPr lang="en-US" altLang="zh-CN" sz="3200" b="1" dirty="0" smtClean="0"/>
              <a:t>K</a:t>
            </a:r>
            <a:r>
              <a:rPr lang="zh-CN" altLang="en-US" sz="3200" b="1" dirty="0" smtClean="0"/>
              <a:t>点的状态参量代入上面两式，令它们等于零，由此解得临界点状态参量的值如下：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96022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临界体积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511235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临界压强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88010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临界温度</a:t>
            </a:r>
            <a:endParaRPr lang="zh-CN" altLang="en-US" sz="3600" b="1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283968" y="2664085"/>
          <a:ext cx="1944216" cy="1137183"/>
        </p:xfrm>
        <a:graphic>
          <a:graphicData uri="http://schemas.openxmlformats.org/presentationml/2006/ole">
            <p:oleObj spid="_x0000_s28674" name="Equation" r:id="rId3" imgW="672840" imgH="393480" progId="Equation.DSMT4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283968" y="3816213"/>
          <a:ext cx="1656184" cy="784508"/>
        </p:xfrm>
        <a:graphic>
          <a:graphicData uri="http://schemas.openxmlformats.org/presentationml/2006/ole">
            <p:oleObj spid="_x0000_s28675" name="Equation" r:id="rId4" imgW="482400" imgH="228600" progId="Equation.DSMT4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427984" y="4896333"/>
          <a:ext cx="1800200" cy="1052947"/>
        </p:xfrm>
        <a:graphic>
          <a:graphicData uri="http://schemas.openxmlformats.org/presentationml/2006/ole">
            <p:oleObj spid="_x0000_s28676" name="Equation" r:id="rId5" imgW="672840" imgH="39348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 r="2130"/>
          <a:stretch>
            <a:fillRect/>
          </a:stretch>
        </p:blipFill>
        <p:spPr bwMode="auto">
          <a:xfrm>
            <a:off x="148441" y="2132856"/>
            <a:ext cx="899555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548680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临界系数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（理论值）</a:t>
            </a:r>
            <a:endParaRPr lang="zh-CN" altLang="en-US" sz="3600" b="1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203848" y="404664"/>
          <a:ext cx="4032448" cy="1224136"/>
        </p:xfrm>
        <a:graphic>
          <a:graphicData uri="http://schemas.openxmlformats.org/presentationml/2006/ole">
            <p:oleObj spid="_x0000_s29698" name="Equation" r:id="rId4" imgW="1422360" imgH="431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4221088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比较发现：不同气体的临界系数与理论值相差较大（只有氦与氢比较接近）。可看出范德瓦耳斯方程的近似性。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 我们已学习和讨论了</a:t>
            </a:r>
            <a:r>
              <a:rPr lang="en-US" altLang="zh-CN" sz="3600" b="1" dirty="0" smtClean="0"/>
              <a:t>CO</a:t>
            </a:r>
            <a:r>
              <a:rPr lang="en-US" altLang="zh-CN" sz="3600" b="1" baseline="-25000" dirty="0" smtClean="0"/>
              <a:t>2</a:t>
            </a:r>
            <a:r>
              <a:rPr lang="zh-CN" altLang="en-US" sz="3600" b="1" dirty="0" smtClean="0"/>
              <a:t>气体实验等温线及气液相变的规律。现在讨论范德瓦耳斯等温线（理论等温线，以下简称</a:t>
            </a:r>
            <a:r>
              <a:rPr lang="zh-CN" altLang="en-US" sz="3600" b="1" u="sng" dirty="0" smtClean="0"/>
              <a:t>范氏等温线</a:t>
            </a:r>
            <a:r>
              <a:rPr lang="zh-CN" altLang="en-US" sz="3600" b="1" dirty="0" smtClean="0"/>
              <a:t>），以找出理论等温线在多大程度反映实际气液相变的规律。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3A3508-6479-42C6-A854-F42541C1E3BF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3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464300" y="6146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EEA126C-A07F-4DBC-99F9-B0F40B3F0DB2}" type="slidenum">
              <a:rPr lang="en-US" altLang="zh-CN" sz="1400" smtClean="0">
                <a:solidFill>
                  <a:srgbClr val="FFFFFF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lang="en-US" altLang="zh-CN" sz="1400" smtClean="0">
                <a:solidFill>
                  <a:srgbClr val="FFFFFF"/>
                </a:solidFill>
                <a:latin typeface="Arial" charset="0"/>
              </a:rPr>
              <a:t> </a:t>
            </a:r>
          </a:p>
        </p:txBody>
      </p:sp>
      <p:sp>
        <p:nvSpPr>
          <p:cNvPr id="467971" name="Text Box 3"/>
          <p:cNvSpPr txBox="1">
            <a:spLocks noChangeArrowheads="1"/>
          </p:cNvSpPr>
          <p:nvPr/>
        </p:nvSpPr>
        <p:spPr bwMode="auto">
          <a:xfrm>
            <a:off x="251520" y="620688"/>
            <a:ext cx="59046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66FFFF"/>
                </a:solidFill>
                <a:latin typeface="Arial" charset="0"/>
              </a:rPr>
              <a:t>一 、范德瓦耳斯等温线</a:t>
            </a:r>
            <a:endParaRPr lang="zh-CN" altLang="en-US" sz="2400" dirty="0" smtClean="0">
              <a:solidFill>
                <a:srgbClr val="66FFFF"/>
              </a:solidFill>
              <a:latin typeface="Arial" charset="0"/>
            </a:endParaRP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1691680" y="1556792"/>
            <a:ext cx="42484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66FFFF"/>
                </a:solidFill>
                <a:latin typeface="Arial" charset="0"/>
              </a:rPr>
              <a:t>范德瓦耳斯方程</a:t>
            </a:r>
            <a:endParaRPr lang="zh-CN" altLang="en-US" sz="3600" dirty="0" smtClean="0">
              <a:solidFill>
                <a:srgbClr val="66FFFF"/>
              </a:solidFill>
              <a:latin typeface="Arial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07703" y="2276872"/>
          <a:ext cx="4163757" cy="1220411"/>
        </p:xfrm>
        <a:graphic>
          <a:graphicData uri="http://schemas.openxmlformats.org/presentationml/2006/ole">
            <p:oleObj spid="_x0000_s3075" name="Equation" r:id="rId3" imgW="1473120" imgH="4316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47664" y="371703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可将上面方程改写为</a:t>
            </a:r>
            <a:endParaRPr lang="zh-CN" altLang="en-US" sz="3600" b="1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87624" y="4581128"/>
          <a:ext cx="6491288" cy="1246188"/>
        </p:xfrm>
        <a:graphic>
          <a:graphicData uri="http://schemas.openxmlformats.org/presentationml/2006/ole">
            <p:oleObj spid="_x0000_s3076" name="Equation" r:id="rId4" imgW="2184120" imgH="41904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620688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当温度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为常数时，上述方程是摩尔体积</a:t>
            </a:r>
            <a:r>
              <a:rPr lang="en-US" altLang="zh-CN" sz="3200" b="1" dirty="0" smtClean="0"/>
              <a:t>V</a:t>
            </a:r>
            <a:r>
              <a:rPr lang="en-US" altLang="zh-CN" sz="3200" b="1" baseline="-25000" dirty="0" smtClean="0"/>
              <a:t>m</a:t>
            </a:r>
            <a:r>
              <a:rPr lang="zh-CN" altLang="en-US" sz="3200" b="1" baseline="-25000" dirty="0" smtClean="0"/>
              <a:t> </a:t>
            </a:r>
            <a:r>
              <a:rPr lang="zh-CN" altLang="en-US" sz="3200" b="1" dirty="0" smtClean="0"/>
              <a:t> 的三次方程。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16832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可知，在</a:t>
            </a:r>
            <a:r>
              <a:rPr lang="en-US" altLang="zh-CN" sz="3200" b="1" dirty="0" smtClean="0"/>
              <a:t>P-V</a:t>
            </a:r>
            <a:r>
              <a:rPr lang="zh-CN" altLang="en-US" sz="3200" b="1" dirty="0" smtClean="0"/>
              <a:t>图上一个</a:t>
            </a:r>
            <a:r>
              <a:rPr lang="en-US" altLang="zh-CN" sz="3200" b="1" dirty="0" smtClean="0"/>
              <a:t>p</a:t>
            </a:r>
            <a:r>
              <a:rPr lang="zh-CN" altLang="en-US" sz="3200" b="1" dirty="0" smtClean="0"/>
              <a:t>对应三个</a:t>
            </a:r>
            <a:r>
              <a:rPr lang="en-US" altLang="zh-CN" sz="3200" b="1" dirty="0" smtClean="0"/>
              <a:t>V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V</a:t>
            </a:r>
            <a:r>
              <a:rPr lang="en-US" altLang="zh-CN" sz="3200" b="1" baseline="-25000" dirty="0" smtClean="0"/>
              <a:t>m</a:t>
            </a:r>
            <a:r>
              <a:rPr lang="zh-CN" altLang="en-US" sz="3200" b="1" dirty="0" smtClean="0"/>
              <a:t>）的解。</a:t>
            </a:r>
            <a:endParaRPr lang="zh-CN" altLang="en-US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708920"/>
            <a:ext cx="3888432" cy="331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83768" y="60932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范氏等温线</a:t>
            </a:r>
            <a:endParaRPr lang="zh-CN" altLang="en-US" sz="3200" b="1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2195736" y="4365104"/>
            <a:ext cx="165618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1CAADD-261C-4EF2-B5BF-631E1BC424B8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5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71043" name="Text Box 3"/>
          <p:cNvSpPr txBox="1">
            <a:spLocks noChangeArrowheads="1"/>
          </p:cNvSpPr>
          <p:nvPr/>
        </p:nvSpPr>
        <p:spPr bwMode="auto">
          <a:xfrm>
            <a:off x="467544" y="476672"/>
            <a:ext cx="47517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66FFFF"/>
                </a:solidFill>
                <a:latin typeface="Arial" charset="0"/>
              </a:rPr>
              <a:t>二、等面积法则</a:t>
            </a:r>
            <a:endParaRPr lang="zh-CN" altLang="en-US" sz="3600" dirty="0" smtClean="0">
              <a:solidFill>
                <a:srgbClr val="66FFFF"/>
              </a:solidFill>
              <a:latin typeface="Arial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12776"/>
            <a:ext cx="334703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 l="41249" t="23250" r="32208" b="17505"/>
          <a:stretch>
            <a:fillRect/>
          </a:stretch>
        </p:blipFill>
        <p:spPr bwMode="auto">
          <a:xfrm>
            <a:off x="971600" y="1412776"/>
            <a:ext cx="332798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148064" y="573325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范氏等温线族</a:t>
            </a:r>
            <a:endParaRPr lang="zh-CN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580526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CO</a:t>
            </a:r>
            <a:r>
              <a:rPr lang="en-US" altLang="zh-CN" sz="3200" b="1" baseline="-25000" dirty="0" smtClean="0"/>
              <a:t>2</a:t>
            </a:r>
            <a:r>
              <a:rPr lang="zh-CN" altLang="en-US" sz="3200" b="1" dirty="0" smtClean="0"/>
              <a:t>等温线族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620688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将一组</a:t>
            </a:r>
            <a:r>
              <a:rPr lang="en-US" altLang="zh-CN" sz="3200" b="1" dirty="0" smtClean="0"/>
              <a:t>CO</a:t>
            </a:r>
            <a:r>
              <a:rPr lang="en-US" altLang="zh-CN" sz="3200" b="1" baseline="-25000" dirty="0" smtClean="0"/>
              <a:t>2</a:t>
            </a:r>
            <a:r>
              <a:rPr lang="zh-CN" altLang="en-US" sz="3200" b="1" dirty="0" smtClean="0"/>
              <a:t>等温线（等温线族）与一组范氏等温线比较发现：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8884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两个等温线族中都有一条过临界点</a:t>
            </a:r>
            <a:r>
              <a:rPr lang="en-US" altLang="zh-CN" sz="3200" b="1" dirty="0" smtClean="0"/>
              <a:t>K</a:t>
            </a:r>
            <a:r>
              <a:rPr lang="zh-CN" altLang="en-US" sz="3200" b="1" dirty="0" smtClean="0"/>
              <a:t>的临界等温线（温度均为</a:t>
            </a:r>
            <a:r>
              <a:rPr lang="en-US" altLang="zh-CN" sz="3200" b="1" dirty="0" smtClean="0"/>
              <a:t>T</a:t>
            </a:r>
            <a:r>
              <a:rPr lang="en-US" altLang="zh-CN" sz="3200" b="1" baseline="-25000" dirty="0" smtClean="0"/>
              <a:t>K</a:t>
            </a:r>
            <a:r>
              <a:rPr lang="zh-CN" altLang="en-US" sz="3200" b="1" dirty="0" smtClean="0"/>
              <a:t>），</a:t>
            </a:r>
            <a:r>
              <a:rPr lang="en-US" altLang="zh-CN" sz="3200" b="1" dirty="0" smtClean="0"/>
              <a:t>K</a:t>
            </a:r>
            <a:r>
              <a:rPr lang="zh-CN" altLang="en-US" sz="3200" b="1" dirty="0" smtClean="0"/>
              <a:t>是拐点，对应临界态。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933056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温度高于临界温度的等温线，两者很相似，都描述气体的等温过程。温度低于临界温度的等温线，两者区别明显。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3528392" cy="306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59963" t="44456" r="21693" b="17688"/>
          <a:stretch>
            <a:fillRect/>
          </a:stretch>
        </p:blipFill>
        <p:spPr bwMode="auto">
          <a:xfrm>
            <a:off x="4788024" y="2206605"/>
            <a:ext cx="3456384" cy="401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566124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一条范氏等温线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4868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为更清楚说明两组等温线的明显差别，各取一条等温线进行再比较。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比较之后发现：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88840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AB</a:t>
            </a:r>
            <a:r>
              <a:rPr lang="zh-CN" altLang="en-US" sz="3200" b="1" dirty="0" smtClean="0">
                <a:latin typeface="+mn-ea"/>
              </a:rPr>
              <a:t>段：气体等温压缩，与实际气体的等温压缩相似。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CD</a:t>
            </a:r>
            <a:r>
              <a:rPr lang="zh-CN" altLang="en-US" sz="3200" b="1" dirty="0" smtClean="0">
                <a:latin typeface="+mn-ea"/>
              </a:rPr>
              <a:t>段：液体等温压缩，也与实际情况相符。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65313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BEGFC</a:t>
            </a:r>
            <a:r>
              <a:rPr lang="zh-CN" altLang="en-US" sz="3200" b="1" dirty="0" smtClean="0">
                <a:latin typeface="+mn-ea"/>
              </a:rPr>
              <a:t>段：这一段等温线与实际差别最大。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692696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其中</a:t>
            </a:r>
            <a:r>
              <a:rPr lang="en-US" altLang="zh-CN" sz="3600" b="1" dirty="0" smtClean="0"/>
              <a:t>FGE</a:t>
            </a:r>
            <a:r>
              <a:rPr lang="zh-CN" altLang="en-US" sz="3600" b="1" dirty="0" smtClean="0"/>
              <a:t>段表示系统受压体积增大。这违背自然界的基本事实，不符合实际，也不可能发生。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861048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麦克斯韦提出，</a:t>
            </a:r>
            <a:r>
              <a:rPr lang="en-US" altLang="zh-CN" sz="3600" b="1" dirty="0" smtClean="0"/>
              <a:t>BEGFC</a:t>
            </a:r>
            <a:r>
              <a:rPr lang="zh-CN" altLang="en-US" sz="3600" b="1" dirty="0" smtClean="0"/>
              <a:t>应换成一条水平线。该水平线对应的压强应为此温度下的饱和蒸气压。其两端分别对应液态与气态。</a:t>
            </a:r>
            <a:endParaRPr lang="zh-CN" altLang="en-US" sz="36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577328"/>
            <a:ext cx="3096344" cy="268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845</Words>
  <Application>Microsoft Office PowerPoint</Application>
  <PresentationFormat>全屏显示(4:3)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Stream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122</cp:revision>
  <dcterms:modified xsi:type="dcterms:W3CDTF">2019-08-25T06:51:25Z</dcterms:modified>
</cp:coreProperties>
</file>