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61" r:id="rId6"/>
    <p:sldId id="259" r:id="rId7"/>
    <p:sldId id="265" r:id="rId8"/>
    <p:sldId id="266" r:id="rId9"/>
    <p:sldId id="260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DB4D9-239B-4541-B9A7-3DFB8769AA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8249-2292-417E-8F77-05740A6594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59A4-D1EB-4C8B-9EE4-DB78558F25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AE40-4D0C-4FA4-AF30-9DC071B3A5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11FC-226D-406A-9479-452788276B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72CE-B114-43C4-8FF6-945C4BBF0D7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ACBF-D5D6-4563-8D63-E695287E92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ECE-0DD5-47D7-81B6-F264B3B440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4C3D-A29D-40A8-80BB-07E452BA78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F95F-F01C-4D5D-8931-765C05F1CA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E203D-EB33-4B04-97AD-2AAC807FA4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E5BE-1BB5-4611-A208-6B9E6CF07C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9BCD7-990E-4E1D-9F41-7CF308DF745F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420888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 </a:t>
            </a:r>
            <a:r>
              <a:rPr lang="zh-CN" altLang="en-US" sz="6000" b="1" dirty="0">
                <a:solidFill>
                  <a:srgbClr val="FFFFFF"/>
                </a:solidFill>
              </a:rPr>
              <a:t>热力学等温过程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热力学第一定律反映了热力学过程，系统的内能、功与热量之间的关系。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第一定律的表达式为    </a:t>
            </a:r>
            <a:r>
              <a:rPr lang="el-GR" altLang="zh-CN" sz="3600" dirty="0">
                <a:latin typeface="+mn-ea"/>
              </a:rPr>
              <a:t>Δ</a:t>
            </a:r>
            <a:r>
              <a:rPr lang="en-US" altLang="zh-CN" sz="3600" dirty="0">
                <a:latin typeface="+mn-ea"/>
              </a:rPr>
              <a:t>U=A+Q</a:t>
            </a:r>
            <a:endParaRPr lang="zh-CN" altLang="en-US" sz="3600" dirty="0">
              <a:latin typeface="+mn-ea"/>
            </a:endParaRPr>
          </a:p>
          <a:p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14908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/>
              </a:rPr>
              <a:t>  其中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</a:t>
            </a:r>
            <a:r>
              <a:rPr lang="zh-CN" altLang="en-US" sz="3600" b="1" dirty="0">
                <a:ea typeface="宋体"/>
              </a:rPr>
              <a:t>为系统内能的增量，</a:t>
            </a:r>
            <a:r>
              <a:rPr lang="en-US" altLang="zh-CN" sz="3600" b="1" dirty="0">
                <a:ea typeface="宋体"/>
              </a:rPr>
              <a:t>A</a:t>
            </a:r>
            <a:r>
              <a:rPr lang="zh-CN" altLang="en-US" sz="3600" b="1" dirty="0">
                <a:ea typeface="宋体"/>
              </a:rPr>
              <a:t>为外界对系统做的功，</a:t>
            </a:r>
            <a:r>
              <a:rPr lang="en-US" altLang="zh-CN" sz="3600" b="1" dirty="0">
                <a:ea typeface="宋体"/>
              </a:rPr>
              <a:t>Q</a:t>
            </a:r>
            <a:r>
              <a:rPr lang="zh-CN" altLang="en-US" sz="3600" b="1" dirty="0">
                <a:ea typeface="宋体"/>
              </a:rPr>
              <a:t>为吸收的热量。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   对于理想气体系统，在热力学等温过程中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</a:t>
            </a:r>
            <a:r>
              <a:rPr lang="zh-CN" altLang="en-US" sz="3600" b="1" dirty="0">
                <a:ea typeface="宋体"/>
              </a:rPr>
              <a:t>、</a:t>
            </a:r>
            <a:r>
              <a:rPr lang="en-US" altLang="zh-CN" sz="3600" b="1" dirty="0">
                <a:ea typeface="宋体"/>
              </a:rPr>
              <a:t>A</a:t>
            </a:r>
            <a:r>
              <a:rPr lang="zh-CN" altLang="en-US" sz="3600" b="1" dirty="0">
                <a:ea typeface="宋体"/>
              </a:rPr>
              <a:t>和</a:t>
            </a:r>
            <a:r>
              <a:rPr lang="en-US" altLang="zh-CN" sz="3600" b="1" dirty="0">
                <a:ea typeface="宋体"/>
              </a:rPr>
              <a:t>Q</a:t>
            </a:r>
            <a:r>
              <a:rPr lang="zh-CN" altLang="en-US" sz="3600" b="1" dirty="0">
                <a:ea typeface="宋体"/>
              </a:rPr>
              <a:t>如何计算，这就是本次课的任务。下面来展开讨论。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    如果系统在状态变化的过程中，温度始终保持不变，这种过程称为等温过程。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42900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   例如，在各种恒温装置（恒温箱、恒温槽等）中进行的过程可近似视为等温过程。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683568" y="1124744"/>
            <a:ext cx="7200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66FFFF"/>
                </a:solidFill>
                <a:latin typeface="Tahoma" pitchFamily="34" charset="0"/>
              </a:rPr>
              <a:t>   对于理想气体等温过程，遵守玻意耳定律，即</a:t>
            </a:r>
          </a:p>
        </p:txBody>
      </p:sp>
      <p:sp>
        <p:nvSpPr>
          <p:cNvPr id="7" name="矩形 6"/>
          <p:cNvSpPr/>
          <p:nvPr/>
        </p:nvSpPr>
        <p:spPr>
          <a:xfrm>
            <a:off x="2771800" y="2636912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FFFF"/>
                </a:solidFill>
                <a:latin typeface="宋体"/>
              </a:rPr>
              <a:t>PV=C</a:t>
            </a:r>
            <a:r>
              <a:rPr lang="zh-CN" altLang="en-US" sz="3600" b="1" dirty="0">
                <a:solidFill>
                  <a:srgbClr val="FFFFFF"/>
                </a:solidFill>
                <a:latin typeface="宋体"/>
              </a:rPr>
              <a:t>（恒量）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86104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式中的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随气体的质量和温度而变。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50362" t="33094" r="21966" b="17688"/>
          <a:stretch>
            <a:fillRect/>
          </a:stretch>
        </p:blipFill>
        <p:spPr bwMode="auto">
          <a:xfrm>
            <a:off x="5220072" y="1916832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83568" y="908720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宋体"/>
              </a:rPr>
              <a:t>PV=C</a:t>
            </a:r>
            <a:r>
              <a:rPr lang="zh-CN" altLang="en-US" sz="3200" b="1" dirty="0">
                <a:latin typeface="宋体"/>
              </a:rPr>
              <a:t>在</a:t>
            </a:r>
            <a:r>
              <a:rPr lang="en-US" altLang="zh-CN" sz="3200" b="1" dirty="0">
                <a:latin typeface="宋体"/>
              </a:rPr>
              <a:t>P-V</a:t>
            </a:r>
            <a:r>
              <a:rPr lang="zh-CN" altLang="en-US" sz="3200" b="1" dirty="0">
                <a:latin typeface="宋体"/>
              </a:rPr>
              <a:t>图上是一条双曲线，叫做等温线（右图所示）。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276872"/>
            <a:ext cx="41044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随着温度的升高，就得到多条等温线，叫等温线族（右图所示）。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653136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等温线离原点越远，温度越高。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852936"/>
            <a:ext cx="136815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9675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   由于对于理想气体系统，其内能只是温度的函数，即</a:t>
            </a:r>
            <a:r>
              <a:rPr lang="en-US" altLang="zh-CN" sz="3600" b="1" dirty="0"/>
              <a:t>U=U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T</a:t>
            </a:r>
            <a:r>
              <a:rPr lang="zh-CN" altLang="en-US" sz="3600" b="1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85293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则其等温过程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U=0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077072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根据热力学第一定律，得</a:t>
            </a:r>
            <a:r>
              <a:rPr lang="en-US" altLang="zh-CN" sz="3600" b="1" dirty="0"/>
              <a:t>A+Q=0</a:t>
            </a:r>
            <a:r>
              <a:rPr lang="zh-CN" altLang="en-US" sz="3600" b="1" dirty="0"/>
              <a:t>，即</a:t>
            </a:r>
            <a:r>
              <a:rPr lang="en-US" altLang="zh-CN" sz="3600" b="1" dirty="0"/>
              <a:t>A=-Q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822" name="Object 6"/>
          <p:cNvGraphicFramePr>
            <a:graphicFrameLocks noChangeAspect="1"/>
          </p:cNvGraphicFramePr>
          <p:nvPr/>
        </p:nvGraphicFramePr>
        <p:xfrm>
          <a:off x="2411760" y="4653136"/>
          <a:ext cx="42481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53136"/>
                        <a:ext cx="424815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548680"/>
            <a:ext cx="343043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71600" y="404664"/>
          <a:ext cx="2952328" cy="121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6" imgW="863280" imgH="355320" progId="Equation.DSMT4">
                  <p:embed/>
                </p:oleObj>
              </mc:Choice>
              <mc:Fallback>
                <p:oleObj name="Equation" r:id="rId6" imgW="863280" imgH="355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4664"/>
                        <a:ext cx="2952328" cy="121566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827584" y="1772816"/>
          <a:ext cx="3096344" cy="129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8" imgW="939600" imgH="393480" progId="Equation.DSMT4">
                  <p:embed/>
                </p:oleObj>
              </mc:Choice>
              <mc:Fallback>
                <p:oleObj name="Equation" r:id="rId8" imgW="9396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3096344" cy="129711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043608" y="3212976"/>
          <a:ext cx="2520280" cy="127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0" imgW="850680" imgH="431640" progId="Equation.DSMT4">
                  <p:embed/>
                </p:oleObj>
              </mc:Choice>
              <mc:Fallback>
                <p:oleObj name="Equation" r:id="rId10" imgW="8506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2520280" cy="1278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  式中</a:t>
            </a:r>
            <a:r>
              <a:rPr lang="en-US" altLang="zh-CN" sz="3600" b="1" dirty="0"/>
              <a:t>T</a:t>
            </a:r>
            <a:r>
              <a:rPr lang="zh-CN" altLang="en-US" sz="3600" b="1" dirty="0"/>
              <a:t>为系统温度，</a:t>
            </a:r>
            <a:r>
              <a:rPr lang="en-US" altLang="zh-CN" sz="3600" b="1" dirty="0"/>
              <a:t>V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V</a:t>
            </a:r>
            <a:r>
              <a:rPr lang="en-US" altLang="zh-CN" sz="3600" b="1" baseline="-25000" dirty="0"/>
              <a:t>2</a:t>
            </a:r>
            <a:r>
              <a:rPr lang="zh-CN" altLang="en-US" sz="3600" b="1" dirty="0"/>
              <a:t>分别为初态和末态的体积。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843058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可知：当</a:t>
            </a:r>
            <a:r>
              <a:rPr lang="en-US" altLang="zh-CN" sz="3600" b="1" dirty="0"/>
              <a:t>V</a:t>
            </a:r>
            <a:r>
              <a:rPr lang="en-US" altLang="zh-CN" sz="3600" b="1" baseline="-25000" dirty="0"/>
              <a:t>2</a:t>
            </a:r>
            <a:r>
              <a:rPr lang="en-US" altLang="zh-CN" sz="3600" b="1" dirty="0"/>
              <a:t>&gt;V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 （等温膨胀）时，</a:t>
            </a:r>
            <a:r>
              <a:rPr lang="en-US" altLang="zh-CN" sz="3600" b="1" dirty="0"/>
              <a:t>A&lt;0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Q&gt;0</a:t>
            </a:r>
            <a:r>
              <a:rPr lang="zh-CN" altLang="en-US" sz="3600" b="1" dirty="0"/>
              <a:t>，即系统将吸收的热量全部用来对外做功。</a:t>
            </a:r>
            <a:endParaRPr lang="en-US" altLang="zh-CN" sz="3600" b="1" dirty="0"/>
          </a:p>
          <a:p>
            <a:r>
              <a:rPr lang="zh-CN" altLang="en-US" sz="3600" b="1" dirty="0"/>
              <a:t>   当</a:t>
            </a:r>
            <a:r>
              <a:rPr lang="en-US" altLang="zh-CN" sz="3600" b="1" dirty="0"/>
              <a:t>V</a:t>
            </a:r>
            <a:r>
              <a:rPr lang="en-US" altLang="zh-CN" sz="3600" b="1" baseline="-25000" dirty="0"/>
              <a:t>2</a:t>
            </a:r>
            <a:r>
              <a:rPr lang="en-US" altLang="zh-CN" sz="3600" b="1" dirty="0"/>
              <a:t>&lt;V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 （等温压缩）时，</a:t>
            </a:r>
            <a:r>
              <a:rPr lang="en-US" altLang="zh-CN" sz="3600" b="1" dirty="0"/>
              <a:t>A&gt;0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Q&lt;0</a:t>
            </a:r>
            <a:r>
              <a:rPr lang="zh-CN" altLang="en-US" sz="3600" b="1" dirty="0"/>
              <a:t>，即外界对系统做的功全部变成热量对外放出。</a:t>
            </a:r>
            <a:endParaRPr lang="en-US" altLang="zh-CN" sz="3600" b="1" dirty="0"/>
          </a:p>
          <a:p>
            <a:endParaRPr lang="zh-CN" altLang="en-US" sz="3600" b="1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B6C77390-497A-4AE6-ADEA-1C404BA49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158983"/>
              </p:ext>
            </p:extLst>
          </p:nvPr>
        </p:nvGraphicFramePr>
        <p:xfrm>
          <a:off x="1979712" y="-99392"/>
          <a:ext cx="42481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546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-99392"/>
                        <a:ext cx="424815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336</Words>
  <Application>Microsoft Office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Garamond</vt:lpstr>
      <vt:lpstr>Tahoma</vt:lpstr>
      <vt:lpstr>Wingdings</vt:lpstr>
      <vt:lpstr>Office 主题</vt:lpstr>
      <vt:lpstr>Stream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DeZheng yang</dc:creator>
  <cp:lastModifiedBy>yang DeZheng</cp:lastModifiedBy>
  <cp:revision>47</cp:revision>
  <dcterms:modified xsi:type="dcterms:W3CDTF">2019-08-29T01:13:27Z</dcterms:modified>
</cp:coreProperties>
</file>