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63" r:id="rId5"/>
    <p:sldId id="265" r:id="rId6"/>
    <p:sldId id="257" r:id="rId7"/>
    <p:sldId id="261" r:id="rId8"/>
    <p:sldId id="258" r:id="rId9"/>
    <p:sldId id="266" r:id="rId10"/>
    <p:sldId id="259" r:id="rId11"/>
    <p:sldId id="260" r:id="rId12"/>
    <p:sldId id="26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0825" cy="6850063"/>
            <a:chOff x="0" y="0"/>
            <a:chExt cx="5758" cy="4315"/>
          </a:xfrm>
        </p:grpSpPr>
        <p:grpSp>
          <p:nvGrpSpPr>
            <p:cNvPr id="3"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grpSp>
      <p:sp>
        <p:nvSpPr>
          <p:cNvPr id="13" name="Oval 16">
            <a:hlinkClick r:id="" action="ppaction://hlinkshowjump?jump=nextslide"/>
          </p:cNvPr>
          <p:cNvSpPr>
            <a:spLocks noChangeArrowheads="1"/>
          </p:cNvSpPr>
          <p:nvPr userDrawn="1"/>
        </p:nvSpPr>
        <p:spPr bwMode="auto">
          <a:xfrm>
            <a:off x="8677275" y="6354763"/>
            <a:ext cx="503238" cy="503237"/>
          </a:xfrm>
          <a:prstGeom prst="ellipse">
            <a:avLst/>
          </a:prstGeom>
          <a:gradFill rotWithShape="1">
            <a:gsLst>
              <a:gs pos="0">
                <a:srgbClr val="CCFFCC"/>
              </a:gs>
              <a:gs pos="100000">
                <a:srgbClr val="66FF33"/>
              </a:gs>
            </a:gsLst>
            <a:path path="shape">
              <a:fillToRect l="50000" t="50000" r="50000" b="50000"/>
            </a:path>
          </a:gradFill>
          <a:ln w="9525">
            <a:solidFill>
              <a:srgbClr val="000000"/>
            </a:solidFill>
            <a:round/>
            <a:headEnd/>
            <a:tailEnd/>
          </a:ln>
          <a:effectLst/>
        </p:spPr>
        <p:txBody>
          <a:bodyPr wrap="none" anchor="ctr"/>
          <a:lstStyle/>
          <a:p>
            <a:pPr algn="ctr" fontAlgn="base">
              <a:spcBef>
                <a:spcPct val="0"/>
              </a:spcBef>
              <a:spcAft>
                <a:spcPct val="0"/>
              </a:spcAft>
              <a:defRPr/>
            </a:pPr>
            <a:r>
              <a:rPr lang="en-US" altLang="zh-CN" sz="3200" b="1">
                <a:solidFill>
                  <a:srgbClr val="008000"/>
                </a:solidFill>
                <a:latin typeface="Arial" charset="0"/>
                <a:sym typeface="Wingdings 3" pitchFamily="18" charset="2"/>
              </a:rPr>
              <a:t></a:t>
            </a:r>
          </a:p>
        </p:txBody>
      </p:sp>
      <p:sp>
        <p:nvSpPr>
          <p:cNvPr id="14" name="Oval 17">
            <a:hlinkClick r:id="" action="ppaction://hlinkshowjump?jump=previousslide"/>
          </p:cNvPr>
          <p:cNvSpPr>
            <a:spLocks noChangeArrowheads="1"/>
          </p:cNvSpPr>
          <p:nvPr userDrawn="1"/>
        </p:nvSpPr>
        <p:spPr bwMode="auto">
          <a:xfrm>
            <a:off x="8172450" y="6354763"/>
            <a:ext cx="503238" cy="503237"/>
          </a:xfrm>
          <a:prstGeom prst="ellipse">
            <a:avLst/>
          </a:prstGeom>
          <a:gradFill rotWithShape="1">
            <a:gsLst>
              <a:gs pos="0">
                <a:srgbClr val="FFFFFF"/>
              </a:gs>
              <a:gs pos="100000">
                <a:srgbClr val="0099FF"/>
              </a:gs>
            </a:gsLst>
            <a:path path="shape">
              <a:fillToRect l="50000" t="50000" r="50000" b="50000"/>
            </a:path>
          </a:gradFill>
          <a:ln w="9525">
            <a:solidFill>
              <a:srgbClr val="000000"/>
            </a:solidFill>
            <a:round/>
            <a:headEnd/>
            <a:tailEnd/>
          </a:ln>
          <a:effectLst/>
        </p:spPr>
        <p:txBody>
          <a:bodyPr wrap="none" anchor="ctr"/>
          <a:lstStyle/>
          <a:p>
            <a:pPr algn="ctr" fontAlgn="base">
              <a:spcBef>
                <a:spcPct val="0"/>
              </a:spcBef>
              <a:spcAft>
                <a:spcPct val="0"/>
              </a:spcAft>
              <a:defRPr/>
            </a:pPr>
            <a:r>
              <a:rPr lang="en-US" altLang="zh-CN" sz="3200">
                <a:solidFill>
                  <a:srgbClr val="000099"/>
                </a:solidFill>
                <a:latin typeface="Arial" charset="0"/>
                <a:sym typeface="Wingdings 3" pitchFamily="18" charset="2"/>
              </a:rPr>
              <a:t></a:t>
            </a:r>
          </a:p>
        </p:txBody>
      </p:sp>
      <p:sp>
        <p:nvSpPr>
          <p:cNvPr id="290827"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29082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5" name="Rectangle 13"/>
          <p:cNvSpPr>
            <a:spLocks noGrp="1" noChangeArrowheads="1"/>
          </p:cNvSpPr>
          <p:nvPr>
            <p:ph type="dt" sz="quarter" idx="10"/>
          </p:nvPr>
        </p:nvSpPr>
        <p:spPr>
          <a:xfrm>
            <a:off x="457200" y="6248400"/>
            <a:ext cx="2133600" cy="476250"/>
          </a:xfrm>
        </p:spPr>
        <p:txBody>
          <a:bodyPr/>
          <a:lstStyle>
            <a:lvl1pPr>
              <a:defRPr smtClean="0"/>
            </a:lvl1pPr>
          </a:lstStyle>
          <a:p>
            <a:pPr>
              <a:defRPr/>
            </a:pPr>
            <a:endParaRPr lang="en-US" altLang="zh-CN">
              <a:solidFill>
                <a:srgbClr val="FFFFFF"/>
              </a:solidFill>
            </a:endParaRPr>
          </a:p>
        </p:txBody>
      </p:sp>
      <p:sp>
        <p:nvSpPr>
          <p:cNvPr id="16" name="Rectangle 14"/>
          <p:cNvSpPr>
            <a:spLocks noGrp="1" noChangeArrowheads="1"/>
          </p:cNvSpPr>
          <p:nvPr>
            <p:ph type="ftr" sz="quarter" idx="11"/>
          </p:nvPr>
        </p:nvSpPr>
        <p:spPr bwMode="auto">
          <a:xfrm>
            <a:off x="3124200" y="6251575"/>
            <a:ext cx="2895600" cy="476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200" b="0" smtClean="0">
                <a:latin typeface="Arial" charset="0"/>
                <a:ea typeface="宋体" pitchFamily="2" charset="-122"/>
              </a:defRPr>
            </a:lvl1pPr>
          </a:lstStyle>
          <a:p>
            <a:pPr fontAlgn="base">
              <a:spcBef>
                <a:spcPct val="0"/>
              </a:spcBef>
              <a:spcAft>
                <a:spcPct val="0"/>
              </a:spcAft>
              <a:defRPr/>
            </a:pPr>
            <a:r>
              <a:rPr lang="en-US" altLang="zh-CN">
                <a:solidFill>
                  <a:srgbClr val="FFFFFF"/>
                </a:solidFill>
              </a:rPr>
              <a:t>热学</a:t>
            </a:r>
          </a:p>
        </p:txBody>
      </p:sp>
      <p:sp>
        <p:nvSpPr>
          <p:cNvPr id="17" name="Rectangle 15"/>
          <p:cNvSpPr>
            <a:spLocks noGrp="1" noChangeArrowheads="1"/>
          </p:cNvSpPr>
          <p:nvPr>
            <p:ph type="sldNum" sz="quarter" idx="12"/>
          </p:nvPr>
        </p:nvSpPr>
        <p:spPr>
          <a:xfrm>
            <a:off x="6553200" y="6254750"/>
            <a:ext cx="2133600" cy="476250"/>
          </a:xfrm>
        </p:spPr>
        <p:txBody>
          <a:bodyPr/>
          <a:lstStyle>
            <a:lvl1pPr>
              <a:defRPr smtClean="0"/>
            </a:lvl1pPr>
          </a:lstStyle>
          <a:p>
            <a:pPr>
              <a:defRPr/>
            </a:pPr>
            <a:fld id="{096EB4B8-83BD-4382-AE11-9C55B613836B}"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431E359B-04FE-45DD-AE30-50B11778C10B}"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17D3BA4F-C14A-4DB4-BF0B-A9453088CFE1}"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33956A2A-B1CA-4791-93CE-6E4E1B622EFC}"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391BCD82-601D-4D34-AAEC-0F1520343DAC}"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5D0B404C-26BA-4532-9798-1410A785A3D1}"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5A1C99C0-EF7C-498E-831E-F4C840519E5D}"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12D5CE2C-6FA0-440C-B78D-1ECA3501795D}"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C296B805-6367-43FF-8BF8-E0C4F8304ECF}"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18C18603-9CFA-49C3-BE54-73B14286E0A5}"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76D2C3D7-B74F-4DA2-A45D-112FA8C429B7}"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8707C689-5F53-4623-903C-A691F5CA348D}"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D2E499B4-F218-4B57-8620-62CD6A876DB4}" type="slidenum">
              <a:rPr lang="en-US" altLang="zh-CN">
                <a:solidFill>
                  <a:srgbClr val="FFFFFF"/>
                </a:solidFill>
              </a:rPr>
              <a:pPr>
                <a:defRPr/>
              </a:pPr>
              <a:t>‹#›</a:t>
            </a:fld>
            <a:endParaRPr lang="en-US" altLang="zh-CN">
              <a:solidFill>
                <a:srgbClr val="FFFFFF"/>
              </a:solidFill>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Arial" charset="0"/>
                <a:ea typeface="宋体" pitchFamily="2" charset="-122"/>
              </a:defRPr>
            </a:lvl1pPr>
          </a:lstStyle>
          <a:p>
            <a:pPr fontAlgn="base">
              <a:spcBef>
                <a:spcPct val="0"/>
              </a:spcBef>
              <a:spcAft>
                <a:spcPct val="0"/>
              </a:spcAft>
              <a:defRPr/>
            </a:pPr>
            <a:endParaRPr lang="en-US" altLang="zh-CN">
              <a:solidFill>
                <a:srgbClr val="FFFFFF"/>
              </a:solidFill>
            </a:endParaRPr>
          </a:p>
        </p:txBody>
      </p:sp>
      <p:sp>
        <p:nvSpPr>
          <p:cNvPr id="289795"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Arial" charset="0"/>
                <a:ea typeface="宋体" pitchFamily="2" charset="-122"/>
              </a:defRPr>
            </a:lvl1pPr>
          </a:lstStyle>
          <a:p>
            <a:pPr fontAlgn="base">
              <a:spcBef>
                <a:spcPct val="0"/>
              </a:spcBef>
              <a:spcAft>
                <a:spcPct val="0"/>
              </a:spcAft>
              <a:defRPr/>
            </a:pPr>
            <a:fld id="{BD579B2C-E523-4E79-9C00-3CC63E2E024C}" type="slidenum">
              <a:rPr lang="en-US" altLang="zh-CN">
                <a:solidFill>
                  <a:srgbClr val="FFFFFF"/>
                </a:solidFill>
              </a:rPr>
              <a:pPr fontAlgn="base">
                <a:spcBef>
                  <a:spcPct val="0"/>
                </a:spcBef>
                <a:spcAft>
                  <a:spcPct val="0"/>
                </a:spcAft>
                <a:defRPr/>
              </a:pPr>
              <a:t>‹#›</a:t>
            </a:fld>
            <a:endParaRPr lang="en-US" altLang="zh-CN">
              <a:solidFill>
                <a:srgbClr val="FFFFFF"/>
              </a:solidFill>
            </a:endParaRPr>
          </a:p>
        </p:txBody>
      </p:sp>
      <p:grpSp>
        <p:nvGrpSpPr>
          <p:cNvPr id="2" name="Group 4"/>
          <p:cNvGrpSpPr>
            <a:grpSpLocks/>
          </p:cNvGrpSpPr>
          <p:nvPr/>
        </p:nvGrpSpPr>
        <p:grpSpPr bwMode="auto">
          <a:xfrm>
            <a:off x="0" y="0"/>
            <a:ext cx="9140825" cy="6850063"/>
            <a:chOff x="0" y="0"/>
            <a:chExt cx="5758" cy="4315"/>
          </a:xfrm>
        </p:grpSpPr>
        <p:grpSp>
          <p:nvGrpSpPr>
            <p:cNvPr id="3" name="Group 5"/>
            <p:cNvGrpSpPr>
              <a:grpSpLocks/>
            </p:cNvGrpSpPr>
            <p:nvPr userDrawn="1"/>
          </p:nvGrpSpPr>
          <p:grpSpPr bwMode="auto">
            <a:xfrm>
              <a:off x="1728" y="2230"/>
              <a:ext cx="4027" cy="2085"/>
              <a:chOff x="1728" y="2230"/>
              <a:chExt cx="4027" cy="2085"/>
            </a:xfrm>
          </p:grpSpPr>
          <p:sp>
            <p:nvSpPr>
              <p:cNvPr id="289798"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289799"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289800"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289801"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289802"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grpSp>
        <p:sp>
          <p:nvSpPr>
            <p:cNvPr id="289803"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sp>
          <p:nvSpPr>
            <p:cNvPr id="289804"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fontAlgn="base">
                <a:spcBef>
                  <a:spcPct val="0"/>
                </a:spcBef>
                <a:spcAft>
                  <a:spcPct val="0"/>
                </a:spcAft>
                <a:defRPr/>
              </a:pPr>
              <a:endParaRPr lang="zh-CN" altLang="en-US" b="1">
                <a:solidFill>
                  <a:srgbClr val="FFFFFF"/>
                </a:solidFill>
              </a:endParaRPr>
            </a:p>
          </p:txBody>
        </p:sp>
      </p:grpSp>
      <p:sp>
        <p:nvSpPr>
          <p:cNvPr id="289805"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89807"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9808" name="Oval 16">
            <a:hlinkClick r:id="" action="ppaction://hlinkshowjump?jump=nextslide"/>
          </p:cNvPr>
          <p:cNvSpPr>
            <a:spLocks noChangeArrowheads="1"/>
          </p:cNvSpPr>
          <p:nvPr userDrawn="1"/>
        </p:nvSpPr>
        <p:spPr bwMode="auto">
          <a:xfrm>
            <a:off x="8677275" y="6354763"/>
            <a:ext cx="503238" cy="503237"/>
          </a:xfrm>
          <a:prstGeom prst="ellipse">
            <a:avLst/>
          </a:prstGeom>
          <a:gradFill rotWithShape="1">
            <a:gsLst>
              <a:gs pos="0">
                <a:srgbClr val="CCFFCC"/>
              </a:gs>
              <a:gs pos="100000">
                <a:srgbClr val="66FF33"/>
              </a:gs>
            </a:gsLst>
            <a:path path="shape">
              <a:fillToRect l="50000" t="50000" r="50000" b="50000"/>
            </a:path>
          </a:gradFill>
          <a:ln w="9525">
            <a:solidFill>
              <a:srgbClr val="000000"/>
            </a:solidFill>
            <a:round/>
            <a:headEnd/>
            <a:tailEnd/>
          </a:ln>
          <a:effectLst/>
        </p:spPr>
        <p:txBody>
          <a:bodyPr wrap="none" anchor="ctr"/>
          <a:lstStyle/>
          <a:p>
            <a:pPr algn="ctr" fontAlgn="base">
              <a:spcBef>
                <a:spcPct val="0"/>
              </a:spcBef>
              <a:spcAft>
                <a:spcPct val="0"/>
              </a:spcAft>
              <a:defRPr/>
            </a:pPr>
            <a:r>
              <a:rPr lang="en-US" altLang="zh-CN" sz="3200" b="1">
                <a:solidFill>
                  <a:srgbClr val="008000"/>
                </a:solidFill>
                <a:latin typeface="Arial" charset="0"/>
                <a:sym typeface="Wingdings 3" pitchFamily="18" charset="2"/>
              </a:rPr>
              <a:t></a:t>
            </a:r>
          </a:p>
        </p:txBody>
      </p:sp>
      <p:sp>
        <p:nvSpPr>
          <p:cNvPr id="289809" name="Oval 17">
            <a:hlinkClick r:id="" action="ppaction://hlinkshowjump?jump=previousslide"/>
          </p:cNvPr>
          <p:cNvSpPr>
            <a:spLocks noChangeArrowheads="1"/>
          </p:cNvSpPr>
          <p:nvPr userDrawn="1"/>
        </p:nvSpPr>
        <p:spPr bwMode="auto">
          <a:xfrm>
            <a:off x="8172450" y="6354763"/>
            <a:ext cx="503238" cy="503237"/>
          </a:xfrm>
          <a:prstGeom prst="ellipse">
            <a:avLst/>
          </a:prstGeom>
          <a:gradFill rotWithShape="1">
            <a:gsLst>
              <a:gs pos="0">
                <a:srgbClr val="FFFFFF"/>
              </a:gs>
              <a:gs pos="100000">
                <a:srgbClr val="0099FF"/>
              </a:gs>
            </a:gsLst>
            <a:path path="shape">
              <a:fillToRect l="50000" t="50000" r="50000" b="50000"/>
            </a:path>
          </a:gradFill>
          <a:ln w="9525">
            <a:solidFill>
              <a:srgbClr val="000000"/>
            </a:solidFill>
            <a:round/>
            <a:headEnd/>
            <a:tailEnd/>
          </a:ln>
          <a:effectLst/>
        </p:spPr>
        <p:txBody>
          <a:bodyPr wrap="none" anchor="ctr"/>
          <a:lstStyle/>
          <a:p>
            <a:pPr algn="ctr" fontAlgn="base">
              <a:spcBef>
                <a:spcPct val="0"/>
              </a:spcBef>
              <a:spcAft>
                <a:spcPct val="0"/>
              </a:spcAft>
              <a:defRPr/>
            </a:pPr>
            <a:r>
              <a:rPr lang="en-US" altLang="zh-CN" sz="3200">
                <a:solidFill>
                  <a:srgbClr val="000099"/>
                </a:solidFill>
                <a:latin typeface="Arial" charset="0"/>
                <a:sym typeface="Wingdings 3" pitchFamily="18" charset="2"/>
              </a:rPr>
              <a:t></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9752" y="2276872"/>
            <a:ext cx="5184576" cy="1015663"/>
          </a:xfrm>
          <a:prstGeom prst="rect">
            <a:avLst/>
          </a:prstGeom>
          <a:noFill/>
        </p:spPr>
        <p:txBody>
          <a:bodyPr wrap="square" rtlCol="0">
            <a:spAutoFit/>
          </a:bodyPr>
          <a:lstStyle/>
          <a:p>
            <a:r>
              <a:rPr lang="zh-CN" altLang="en-US" sz="6000" b="1" dirty="0" smtClean="0"/>
              <a:t>三  相  图</a:t>
            </a:r>
            <a:endParaRPr lang="zh-CN" altLang="en-US" sz="6000" b="1"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2"/>
          <p:cNvSpPr>
            <a:spLocks noGrp="1"/>
          </p:cNvSpPr>
          <p:nvPr>
            <p:ph type="sldNum" sz="quarter" idx="11"/>
          </p:nvPr>
        </p:nvSpPr>
        <p:spPr>
          <a:noFill/>
        </p:spPr>
        <p:txBody>
          <a:bodyPr/>
          <a:lstStyle/>
          <a:p>
            <a:fld id="{455B4253-AB45-4F07-A53B-258AB0776BCD}" type="slidenum">
              <a:rPr lang="en-US" altLang="zh-CN">
                <a:solidFill>
                  <a:srgbClr val="FFFFFF"/>
                </a:solidFill>
                <a:ea typeface="宋体" charset="-122"/>
              </a:rPr>
              <a:pPr/>
              <a:t>10</a:t>
            </a:fld>
            <a:endParaRPr lang="en-US" altLang="zh-CN">
              <a:solidFill>
                <a:srgbClr val="FFFFFF"/>
              </a:solidFill>
              <a:ea typeface="宋体" charset="-122"/>
            </a:endParaRPr>
          </a:p>
        </p:txBody>
      </p:sp>
      <p:sp>
        <p:nvSpPr>
          <p:cNvPr id="60420" name="Text Box 6"/>
          <p:cNvSpPr txBox="1">
            <a:spLocks noChangeArrowheads="1"/>
          </p:cNvSpPr>
          <p:nvPr/>
        </p:nvSpPr>
        <p:spPr bwMode="auto">
          <a:xfrm>
            <a:off x="468313" y="4941888"/>
            <a:ext cx="8135937" cy="646331"/>
          </a:xfrm>
          <a:prstGeom prst="rect">
            <a:avLst/>
          </a:prstGeom>
          <a:noFill/>
          <a:ln w="9525">
            <a:noFill/>
            <a:miter lim="800000"/>
            <a:headEnd/>
            <a:tailEnd/>
          </a:ln>
        </p:spPr>
        <p:txBody>
          <a:bodyPr>
            <a:spAutoFit/>
          </a:bodyPr>
          <a:lstStyle/>
          <a:p>
            <a:pPr fontAlgn="base">
              <a:spcBef>
                <a:spcPct val="50000"/>
              </a:spcBef>
              <a:spcAft>
                <a:spcPct val="0"/>
              </a:spcAft>
            </a:pPr>
            <a:r>
              <a:rPr lang="en-US" altLang="zh-CN" sz="3600" b="1" dirty="0" smtClean="0"/>
              <a:t>    CO</a:t>
            </a:r>
            <a:r>
              <a:rPr lang="en-US" altLang="zh-CN" sz="3600" b="1" baseline="-25000" dirty="0" smtClean="0"/>
              <a:t>2</a:t>
            </a:r>
            <a:r>
              <a:rPr lang="zh-CN" altLang="en-US" sz="3600" b="1" dirty="0" smtClean="0"/>
              <a:t>三相图                  </a:t>
            </a:r>
            <a:r>
              <a:rPr lang="en-US" altLang="zh-CN" sz="3600" b="1" dirty="0" smtClean="0"/>
              <a:t>H</a:t>
            </a:r>
            <a:r>
              <a:rPr lang="en-US" altLang="zh-CN" sz="3600" b="1" baseline="-25000" dirty="0" smtClean="0"/>
              <a:t>2</a:t>
            </a:r>
            <a:r>
              <a:rPr lang="en-US" altLang="zh-CN" sz="3600" b="1" dirty="0" smtClean="0"/>
              <a:t> O </a:t>
            </a:r>
            <a:r>
              <a:rPr lang="zh-CN" altLang="en-US" sz="3600" b="1" dirty="0" smtClean="0"/>
              <a:t>三相图   </a:t>
            </a:r>
          </a:p>
        </p:txBody>
      </p:sp>
      <p:pic>
        <p:nvPicPr>
          <p:cNvPr id="31746" name="Picture 2"/>
          <p:cNvPicPr>
            <a:picLocks noChangeAspect="1" noChangeArrowheads="1"/>
          </p:cNvPicPr>
          <p:nvPr/>
        </p:nvPicPr>
        <p:blipFill>
          <a:blip r:embed="rId2" cstate="print"/>
          <a:srcRect/>
          <a:stretch>
            <a:fillRect/>
          </a:stretch>
        </p:blipFill>
        <p:spPr bwMode="auto">
          <a:xfrm>
            <a:off x="179512" y="1196752"/>
            <a:ext cx="8771865" cy="311287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2"/>
          <p:cNvSpPr>
            <a:spLocks noGrp="1"/>
          </p:cNvSpPr>
          <p:nvPr>
            <p:ph type="sldNum" sz="quarter" idx="11"/>
          </p:nvPr>
        </p:nvSpPr>
        <p:spPr>
          <a:noFill/>
        </p:spPr>
        <p:txBody>
          <a:bodyPr/>
          <a:lstStyle/>
          <a:p>
            <a:fld id="{1B10DD15-37B1-499D-BCB1-EA48DEC02FEB}" type="slidenum">
              <a:rPr lang="en-US" altLang="zh-CN">
                <a:solidFill>
                  <a:schemeClr val="tx1"/>
                </a:solidFill>
                <a:ea typeface="宋体" charset="-122"/>
              </a:rPr>
              <a:pPr/>
              <a:t>11</a:t>
            </a:fld>
            <a:endParaRPr lang="en-US" altLang="zh-CN">
              <a:solidFill>
                <a:schemeClr val="tx1"/>
              </a:solidFill>
              <a:ea typeface="宋体" charset="-122"/>
            </a:endParaRPr>
          </a:p>
        </p:txBody>
      </p:sp>
      <p:sp>
        <p:nvSpPr>
          <p:cNvPr id="521220" name="Rectangle 4"/>
          <p:cNvSpPr>
            <a:spLocks noChangeArrowheads="1"/>
          </p:cNvSpPr>
          <p:nvPr/>
        </p:nvSpPr>
        <p:spPr bwMode="auto">
          <a:xfrm>
            <a:off x="467544" y="836712"/>
            <a:ext cx="8136904" cy="1717393"/>
          </a:xfrm>
          <a:prstGeom prst="rect">
            <a:avLst/>
          </a:prstGeom>
          <a:noFill/>
          <a:ln w="9525">
            <a:noFill/>
            <a:miter lim="800000"/>
            <a:headEnd/>
            <a:tailEnd/>
          </a:ln>
        </p:spPr>
        <p:txBody>
          <a:bodyPr wrap="square">
            <a:spAutoFit/>
          </a:bodyPr>
          <a:lstStyle/>
          <a:p>
            <a:pPr fontAlgn="base">
              <a:lnSpc>
                <a:spcPct val="110000"/>
              </a:lnSpc>
              <a:spcBef>
                <a:spcPct val="50000"/>
              </a:spcBef>
              <a:spcAft>
                <a:spcPct val="0"/>
              </a:spcAft>
            </a:pPr>
            <a:r>
              <a:rPr lang="en-US" altLang="zh-CN" sz="3200" b="1" dirty="0" smtClean="0"/>
              <a:t>   </a:t>
            </a:r>
            <a:r>
              <a:rPr lang="zh-CN" altLang="en-US" sz="3200" b="1" dirty="0" smtClean="0"/>
              <a:t>从图中看出：水的三相点的温度是</a:t>
            </a:r>
            <a:r>
              <a:rPr lang="en-US" altLang="zh-CN" sz="3200" b="1" dirty="0" smtClean="0"/>
              <a:t>0.01℃</a:t>
            </a:r>
            <a:r>
              <a:rPr lang="zh-CN" altLang="en-US" sz="3200" b="1" dirty="0" smtClean="0"/>
              <a:t>（</a:t>
            </a:r>
            <a:r>
              <a:rPr lang="en-US" altLang="zh-CN" sz="3200" b="1" dirty="0" smtClean="0"/>
              <a:t>273.16K</a:t>
            </a:r>
            <a:r>
              <a:rPr lang="zh-CN" altLang="en-US" sz="3200" b="1" dirty="0" smtClean="0"/>
              <a:t>），水的三相点是国际温标中最基本的一个固定参考点。</a:t>
            </a:r>
          </a:p>
        </p:txBody>
      </p:sp>
      <p:sp>
        <p:nvSpPr>
          <p:cNvPr id="5" name="矩形 4"/>
          <p:cNvSpPr/>
          <p:nvPr/>
        </p:nvSpPr>
        <p:spPr>
          <a:xfrm>
            <a:off x="683568" y="2852936"/>
            <a:ext cx="7848872" cy="1569660"/>
          </a:xfrm>
          <a:prstGeom prst="rect">
            <a:avLst/>
          </a:prstGeom>
        </p:spPr>
        <p:txBody>
          <a:bodyPr wrap="square">
            <a:spAutoFit/>
          </a:bodyPr>
          <a:lstStyle/>
          <a:p>
            <a:r>
              <a:rPr lang="zh-CN" altLang="en-US" sz="3200" b="1" dirty="0" smtClean="0">
                <a:solidFill>
                  <a:srgbClr val="FFFFFF"/>
                </a:solidFill>
              </a:rPr>
              <a:t>   选水的三相点做温标的固定点比选其沸点和熔点有优越之处，就是它的确立不依赖于压强的测量，是唯一的。</a:t>
            </a:r>
            <a:endParaRPr lang="zh-CN" altLang="en-US" dirty="0"/>
          </a:p>
        </p:txBody>
      </p:sp>
      <p:sp>
        <p:nvSpPr>
          <p:cNvPr id="6" name="TextBox 5"/>
          <p:cNvSpPr txBox="1"/>
          <p:nvPr/>
        </p:nvSpPr>
        <p:spPr>
          <a:xfrm>
            <a:off x="755576" y="4869160"/>
            <a:ext cx="7200800" cy="584775"/>
          </a:xfrm>
          <a:prstGeom prst="rect">
            <a:avLst/>
          </a:prstGeom>
          <a:noFill/>
        </p:spPr>
        <p:txBody>
          <a:bodyPr wrap="square" rtlCol="0">
            <a:spAutoFit/>
          </a:bodyPr>
          <a:lstStyle/>
          <a:p>
            <a:r>
              <a:rPr lang="zh-CN" altLang="en-US" sz="3200" b="1" dirty="0" smtClean="0"/>
              <a:t>三相点可利用三相点管来实现，易复现。</a:t>
            </a:r>
            <a:endParaRPr lang="zh-CN" altLang="en-US" sz="32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76D2C3D7-B74F-4DA2-A45D-112FA8C429B7}" type="slidenum">
              <a:rPr lang="en-US" altLang="zh-CN" smtClean="0">
                <a:solidFill>
                  <a:srgbClr val="FFFFFF"/>
                </a:solidFill>
              </a:rPr>
              <a:pPr>
                <a:defRPr/>
              </a:pPr>
              <a:t>12</a:t>
            </a:fld>
            <a:endParaRPr lang="en-US" altLang="zh-CN">
              <a:solidFill>
                <a:srgbClr val="FFFFFF"/>
              </a:solidFill>
            </a:endParaRPr>
          </a:p>
        </p:txBody>
      </p:sp>
      <p:sp>
        <p:nvSpPr>
          <p:cNvPr id="3" name="Text Box 5"/>
          <p:cNvSpPr txBox="1">
            <a:spLocks noChangeArrowheads="1"/>
          </p:cNvSpPr>
          <p:nvPr/>
        </p:nvSpPr>
        <p:spPr bwMode="auto">
          <a:xfrm>
            <a:off x="683568" y="3429000"/>
            <a:ext cx="7704856" cy="1717393"/>
          </a:xfrm>
          <a:prstGeom prst="rect">
            <a:avLst/>
          </a:prstGeom>
          <a:noFill/>
          <a:ln w="9525">
            <a:noFill/>
            <a:miter lim="800000"/>
            <a:headEnd/>
            <a:tailEnd/>
          </a:ln>
        </p:spPr>
        <p:txBody>
          <a:bodyPr wrap="square">
            <a:spAutoFit/>
          </a:bodyPr>
          <a:lstStyle/>
          <a:p>
            <a:pPr fontAlgn="base">
              <a:lnSpc>
                <a:spcPct val="110000"/>
              </a:lnSpc>
              <a:spcBef>
                <a:spcPct val="50000"/>
              </a:spcBef>
              <a:spcAft>
                <a:spcPct val="0"/>
              </a:spcAft>
            </a:pPr>
            <a:r>
              <a:rPr lang="en-US" altLang="zh-CN" sz="3200" b="1" dirty="0" smtClean="0"/>
              <a:t>   </a:t>
            </a:r>
            <a:r>
              <a:rPr lang="zh-CN" altLang="en-US" sz="3200" b="1" dirty="0" smtClean="0"/>
              <a:t>因此，三相图可用来分析某一物质在某一压强或温度下的状态及以及它将朝什么方向变化。</a:t>
            </a:r>
          </a:p>
        </p:txBody>
      </p:sp>
      <p:sp>
        <p:nvSpPr>
          <p:cNvPr id="5" name="TextBox 4"/>
          <p:cNvSpPr txBox="1"/>
          <p:nvPr/>
        </p:nvSpPr>
        <p:spPr>
          <a:xfrm>
            <a:off x="683568" y="1196752"/>
            <a:ext cx="7632848" cy="1569660"/>
          </a:xfrm>
          <a:prstGeom prst="rect">
            <a:avLst/>
          </a:prstGeom>
          <a:noFill/>
        </p:spPr>
        <p:txBody>
          <a:bodyPr wrap="square" rtlCol="0">
            <a:spAutoFit/>
          </a:bodyPr>
          <a:lstStyle/>
          <a:p>
            <a:r>
              <a:rPr lang="zh-CN" altLang="en-US" sz="3200" b="1" dirty="0" smtClean="0"/>
              <a:t>      相变研究的一个基本任务是测定物质的相图，即找到在给定温度、压强下系统处于什么相，确定不同相之间的“边界”。</a:t>
            </a:r>
            <a:endParaRPr lang="zh-CN" altLang="en-US" sz="32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11560" y="764704"/>
            <a:ext cx="4176464" cy="707886"/>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4000" b="1" dirty="0" smtClean="0">
                <a:latin typeface="Arial" charset="0"/>
              </a:rPr>
              <a:t>一、气化曲线</a:t>
            </a:r>
          </a:p>
        </p:txBody>
      </p:sp>
      <p:sp>
        <p:nvSpPr>
          <p:cNvPr id="8" name="TextBox 7"/>
          <p:cNvSpPr txBox="1"/>
          <p:nvPr/>
        </p:nvSpPr>
        <p:spPr>
          <a:xfrm>
            <a:off x="683568" y="1844824"/>
            <a:ext cx="7704856" cy="1569660"/>
          </a:xfrm>
          <a:prstGeom prst="rect">
            <a:avLst/>
          </a:prstGeom>
          <a:noFill/>
        </p:spPr>
        <p:txBody>
          <a:bodyPr wrap="square" rtlCol="0">
            <a:spAutoFit/>
          </a:bodyPr>
          <a:lstStyle/>
          <a:p>
            <a:r>
              <a:rPr lang="zh-CN" altLang="en-US" sz="3200" b="1" dirty="0" smtClean="0"/>
              <a:t>物质在一定条件下，可以由液相转变为气相；也可以由气相变为液相。前者称为汽化，后者称液化。</a:t>
            </a:r>
            <a:endParaRPr lang="zh-CN" altLang="en-US" sz="3200" b="1" dirty="0"/>
          </a:p>
        </p:txBody>
      </p:sp>
      <p:sp>
        <p:nvSpPr>
          <p:cNvPr id="9" name="TextBox 8"/>
          <p:cNvSpPr txBox="1"/>
          <p:nvPr/>
        </p:nvSpPr>
        <p:spPr>
          <a:xfrm>
            <a:off x="755576" y="3573016"/>
            <a:ext cx="7488832" cy="1077218"/>
          </a:xfrm>
          <a:prstGeom prst="rect">
            <a:avLst/>
          </a:prstGeom>
          <a:noFill/>
        </p:spPr>
        <p:txBody>
          <a:bodyPr wrap="square" rtlCol="0">
            <a:spAutoFit/>
          </a:bodyPr>
          <a:lstStyle/>
          <a:p>
            <a:r>
              <a:rPr lang="zh-CN" altLang="en-US" sz="3200" b="1" dirty="0" smtClean="0"/>
              <a:t>在一定压强下，液体要升高到一定温度（称为沸点）才气化。</a:t>
            </a:r>
            <a:endParaRPr lang="zh-CN" altLang="en-US" sz="3200" b="1" dirty="0"/>
          </a:p>
        </p:txBody>
      </p:sp>
      <p:sp>
        <p:nvSpPr>
          <p:cNvPr id="10" name="TextBox 9"/>
          <p:cNvSpPr txBox="1"/>
          <p:nvPr/>
        </p:nvSpPr>
        <p:spPr>
          <a:xfrm>
            <a:off x="899592" y="4941168"/>
            <a:ext cx="7560840" cy="584775"/>
          </a:xfrm>
          <a:prstGeom prst="rect">
            <a:avLst/>
          </a:prstGeom>
          <a:noFill/>
        </p:spPr>
        <p:txBody>
          <a:bodyPr wrap="square" rtlCol="0">
            <a:spAutoFit/>
          </a:bodyPr>
          <a:lstStyle/>
          <a:p>
            <a:r>
              <a:rPr lang="zh-CN" altLang="en-US" sz="3200" b="1" dirty="0" smtClean="0"/>
              <a:t>沸点随着压强变化而变化。</a:t>
            </a:r>
            <a:endParaRPr lang="zh-CN" altLang="en-US" sz="32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92696"/>
            <a:ext cx="7848872" cy="1077218"/>
          </a:xfrm>
          <a:prstGeom prst="rect">
            <a:avLst/>
          </a:prstGeom>
          <a:noFill/>
        </p:spPr>
        <p:txBody>
          <a:bodyPr wrap="square" rtlCol="0">
            <a:spAutoFit/>
          </a:bodyPr>
          <a:lstStyle/>
          <a:p>
            <a:r>
              <a:rPr lang="zh-CN" altLang="en-US" sz="3200" b="1" dirty="0" smtClean="0"/>
              <a:t>在</a:t>
            </a:r>
            <a:r>
              <a:rPr lang="en-US" altLang="zh-CN" sz="3200" b="1" dirty="0" smtClean="0"/>
              <a:t>P-T</a:t>
            </a:r>
            <a:r>
              <a:rPr lang="zh-CN" altLang="en-US" sz="3200" b="1" dirty="0" smtClean="0"/>
              <a:t>图中，可将沸点随压强的变化关系（</a:t>
            </a:r>
            <a:r>
              <a:rPr lang="en-US" altLang="zh-CN" sz="3200" b="1" dirty="0" smtClean="0"/>
              <a:t>OK</a:t>
            </a:r>
            <a:r>
              <a:rPr lang="zh-CN" altLang="en-US" sz="3200" b="1" dirty="0" smtClean="0"/>
              <a:t>曲线）表示出来（如下图）。</a:t>
            </a:r>
            <a:endParaRPr lang="zh-CN" altLang="en-US" sz="3200" b="1" dirty="0"/>
          </a:p>
        </p:txBody>
      </p:sp>
      <p:pic>
        <p:nvPicPr>
          <p:cNvPr id="2050" name="Picture 2"/>
          <p:cNvPicPr>
            <a:picLocks noChangeAspect="1" noChangeArrowheads="1"/>
          </p:cNvPicPr>
          <p:nvPr/>
        </p:nvPicPr>
        <p:blipFill>
          <a:blip r:embed="rId2" cstate="print"/>
          <a:srcRect/>
          <a:stretch>
            <a:fillRect/>
          </a:stretch>
        </p:blipFill>
        <p:spPr bwMode="auto">
          <a:xfrm>
            <a:off x="5220072" y="1916832"/>
            <a:ext cx="3464184" cy="3312368"/>
          </a:xfrm>
          <a:prstGeom prst="rect">
            <a:avLst/>
          </a:prstGeom>
          <a:noFill/>
          <a:ln w="9525">
            <a:noFill/>
            <a:miter lim="800000"/>
            <a:headEnd/>
            <a:tailEnd/>
          </a:ln>
        </p:spPr>
      </p:pic>
      <p:sp>
        <p:nvSpPr>
          <p:cNvPr id="4" name="TextBox 3"/>
          <p:cNvSpPr txBox="1"/>
          <p:nvPr/>
        </p:nvSpPr>
        <p:spPr>
          <a:xfrm>
            <a:off x="611560" y="1988840"/>
            <a:ext cx="3960440" cy="2554545"/>
          </a:xfrm>
          <a:prstGeom prst="rect">
            <a:avLst/>
          </a:prstGeom>
          <a:noFill/>
        </p:spPr>
        <p:txBody>
          <a:bodyPr wrap="square" rtlCol="0">
            <a:spAutoFit/>
          </a:bodyPr>
          <a:lstStyle/>
          <a:p>
            <a:r>
              <a:rPr lang="en-US" altLang="zh-CN" sz="3200" b="1" dirty="0" smtClean="0"/>
              <a:t>OK</a:t>
            </a:r>
            <a:r>
              <a:rPr lang="zh-CN" altLang="en-US" sz="3200" b="1" dirty="0" smtClean="0"/>
              <a:t>曲线称为气化曲线，表示气液平衡共存曲线。曲线的右下区域为气相，左上区域为液相。</a:t>
            </a:r>
            <a:endParaRPr lang="zh-CN" altLang="en-US" sz="3200" b="1" dirty="0"/>
          </a:p>
        </p:txBody>
      </p:sp>
      <p:sp>
        <p:nvSpPr>
          <p:cNvPr id="5" name="TextBox 4"/>
          <p:cNvSpPr txBox="1"/>
          <p:nvPr/>
        </p:nvSpPr>
        <p:spPr>
          <a:xfrm>
            <a:off x="683568" y="4797152"/>
            <a:ext cx="4392488" cy="1077218"/>
          </a:xfrm>
          <a:prstGeom prst="rect">
            <a:avLst/>
          </a:prstGeom>
          <a:noFill/>
        </p:spPr>
        <p:txBody>
          <a:bodyPr wrap="square" rtlCol="0">
            <a:spAutoFit/>
          </a:bodyPr>
          <a:lstStyle/>
          <a:p>
            <a:r>
              <a:rPr lang="en-US" altLang="zh-CN" sz="3200" b="1" dirty="0" smtClean="0"/>
              <a:t>OK</a:t>
            </a:r>
            <a:r>
              <a:rPr lang="zh-CN" altLang="en-US" sz="3200" b="1" dirty="0" smtClean="0"/>
              <a:t>曲线也表示饱和蒸气压随温度的变化关系。</a:t>
            </a:r>
            <a:endParaRPr lang="zh-CN" altLang="en-US" sz="32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3568" y="764704"/>
            <a:ext cx="2951162" cy="646331"/>
          </a:xfrm>
          <a:prstGeom prst="rect">
            <a:avLst/>
          </a:prstGeom>
          <a:noFill/>
          <a:ln w="9525">
            <a:noFill/>
            <a:miter lim="800000"/>
            <a:headEnd/>
            <a:tailEnd/>
          </a:ln>
        </p:spPr>
        <p:txBody>
          <a:bodyPr>
            <a:spAutoFit/>
          </a:bodyPr>
          <a:lstStyle/>
          <a:p>
            <a:pPr fontAlgn="base">
              <a:spcBef>
                <a:spcPct val="0"/>
              </a:spcBef>
              <a:spcAft>
                <a:spcPct val="0"/>
              </a:spcAft>
            </a:pPr>
            <a:r>
              <a:rPr lang="zh-CN" altLang="en-US" sz="3600" b="1" dirty="0" smtClean="0">
                <a:latin typeface="Arial" charset="0"/>
              </a:rPr>
              <a:t>二、熔化曲线</a:t>
            </a:r>
          </a:p>
        </p:txBody>
      </p:sp>
      <p:sp>
        <p:nvSpPr>
          <p:cNvPr id="3" name="TextBox 2"/>
          <p:cNvSpPr txBox="1"/>
          <p:nvPr/>
        </p:nvSpPr>
        <p:spPr>
          <a:xfrm>
            <a:off x="539552" y="1772816"/>
            <a:ext cx="7704856" cy="1569660"/>
          </a:xfrm>
          <a:prstGeom prst="rect">
            <a:avLst/>
          </a:prstGeom>
          <a:noFill/>
        </p:spPr>
        <p:txBody>
          <a:bodyPr wrap="square" rtlCol="0">
            <a:spAutoFit/>
          </a:bodyPr>
          <a:lstStyle/>
          <a:p>
            <a:r>
              <a:rPr lang="zh-CN" altLang="en-US" sz="3200" b="1" dirty="0" smtClean="0"/>
              <a:t>物质在一定条件下，可以由固相转变为液相；也可以由液相变为固相。前者称为熔化，后者称为结晶或凝固。</a:t>
            </a:r>
            <a:endParaRPr lang="zh-CN" altLang="en-US" sz="3200" b="1" dirty="0"/>
          </a:p>
        </p:txBody>
      </p:sp>
      <p:sp>
        <p:nvSpPr>
          <p:cNvPr id="4" name="TextBox 3"/>
          <p:cNvSpPr txBox="1"/>
          <p:nvPr/>
        </p:nvSpPr>
        <p:spPr>
          <a:xfrm>
            <a:off x="683568" y="3717032"/>
            <a:ext cx="7488832" cy="1569660"/>
          </a:xfrm>
          <a:prstGeom prst="rect">
            <a:avLst/>
          </a:prstGeom>
          <a:noFill/>
        </p:spPr>
        <p:txBody>
          <a:bodyPr wrap="square" rtlCol="0">
            <a:spAutoFit/>
          </a:bodyPr>
          <a:lstStyle/>
          <a:p>
            <a:r>
              <a:rPr lang="zh-CN" altLang="en-US" sz="3200" b="1" dirty="0" smtClean="0"/>
              <a:t>在一定压强下，晶体（固体一般分为晶体与非晶体）要升高到一定温度（称为熔点）才熔化。</a:t>
            </a:r>
            <a:endParaRPr lang="zh-CN" altLang="en-US" sz="32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436096" y="1988840"/>
            <a:ext cx="3168352" cy="3763679"/>
          </a:xfrm>
          <a:prstGeom prst="rect">
            <a:avLst/>
          </a:prstGeom>
          <a:noFill/>
          <a:ln w="9525">
            <a:noFill/>
            <a:miter lim="800000"/>
            <a:headEnd/>
            <a:tailEnd/>
          </a:ln>
        </p:spPr>
      </p:pic>
      <p:sp>
        <p:nvSpPr>
          <p:cNvPr id="3" name="TextBox 2"/>
          <p:cNvSpPr txBox="1"/>
          <p:nvPr/>
        </p:nvSpPr>
        <p:spPr>
          <a:xfrm>
            <a:off x="683568" y="692696"/>
            <a:ext cx="7848872" cy="1077218"/>
          </a:xfrm>
          <a:prstGeom prst="rect">
            <a:avLst/>
          </a:prstGeom>
          <a:noFill/>
        </p:spPr>
        <p:txBody>
          <a:bodyPr wrap="square" rtlCol="0">
            <a:spAutoFit/>
          </a:bodyPr>
          <a:lstStyle/>
          <a:p>
            <a:r>
              <a:rPr lang="zh-CN" altLang="en-US" sz="3200" b="1" dirty="0" smtClean="0"/>
              <a:t>在</a:t>
            </a:r>
            <a:r>
              <a:rPr lang="en-US" altLang="zh-CN" sz="3200" b="1" dirty="0" smtClean="0"/>
              <a:t>P-T</a:t>
            </a:r>
            <a:r>
              <a:rPr lang="zh-CN" altLang="en-US" sz="3200" b="1" dirty="0" smtClean="0"/>
              <a:t>图中，可将熔点（温度）随压强的变化关系（</a:t>
            </a:r>
            <a:r>
              <a:rPr lang="en-US" altLang="zh-CN" sz="3200" b="1" dirty="0" smtClean="0"/>
              <a:t>OL</a:t>
            </a:r>
            <a:r>
              <a:rPr lang="zh-CN" altLang="en-US" sz="3200" b="1" dirty="0" smtClean="0"/>
              <a:t>曲线）表示出来（如下图）。</a:t>
            </a:r>
            <a:endParaRPr lang="zh-CN" altLang="en-US" sz="3200" b="1" dirty="0"/>
          </a:p>
        </p:txBody>
      </p:sp>
      <p:sp>
        <p:nvSpPr>
          <p:cNvPr id="4" name="TextBox 3"/>
          <p:cNvSpPr txBox="1"/>
          <p:nvPr/>
        </p:nvSpPr>
        <p:spPr>
          <a:xfrm>
            <a:off x="611560" y="2060848"/>
            <a:ext cx="3960440" cy="2554545"/>
          </a:xfrm>
          <a:prstGeom prst="rect">
            <a:avLst/>
          </a:prstGeom>
          <a:noFill/>
        </p:spPr>
        <p:txBody>
          <a:bodyPr wrap="square" rtlCol="0">
            <a:spAutoFit/>
          </a:bodyPr>
          <a:lstStyle/>
          <a:p>
            <a:r>
              <a:rPr lang="en-US" altLang="zh-CN" sz="3200" b="1" dirty="0" smtClean="0"/>
              <a:t>OL</a:t>
            </a:r>
            <a:r>
              <a:rPr lang="zh-CN" altLang="en-US" sz="3200" b="1" dirty="0" smtClean="0"/>
              <a:t>曲线称为熔化曲线，表示固液平衡共存曲线。</a:t>
            </a:r>
            <a:r>
              <a:rPr lang="en-US" altLang="zh-CN" sz="3200" b="1" dirty="0" smtClean="0"/>
              <a:t>OL</a:t>
            </a:r>
            <a:r>
              <a:rPr lang="zh-CN" altLang="en-US" sz="3200" b="1" dirty="0" smtClean="0"/>
              <a:t>曲线的右下区域为液相，左上区域为固相。</a:t>
            </a:r>
            <a:endParaRPr lang="zh-CN" altLang="en-US" sz="3200" b="1" dirty="0"/>
          </a:p>
        </p:txBody>
      </p:sp>
      <p:sp>
        <p:nvSpPr>
          <p:cNvPr id="5" name="TextBox 4"/>
          <p:cNvSpPr txBox="1"/>
          <p:nvPr/>
        </p:nvSpPr>
        <p:spPr>
          <a:xfrm>
            <a:off x="755576" y="4725144"/>
            <a:ext cx="4680520" cy="523220"/>
          </a:xfrm>
          <a:prstGeom prst="rect">
            <a:avLst/>
          </a:prstGeom>
          <a:noFill/>
        </p:spPr>
        <p:txBody>
          <a:bodyPr wrap="square" rtlCol="0">
            <a:spAutoFit/>
          </a:bodyPr>
          <a:lstStyle/>
          <a:p>
            <a:r>
              <a:rPr lang="zh-CN" altLang="en-US" sz="2800" b="1" dirty="0" smtClean="0"/>
              <a:t>（右图中</a:t>
            </a:r>
            <a:r>
              <a:rPr lang="en-US" altLang="zh-CN" sz="2800" b="1" dirty="0" smtClean="0"/>
              <a:t>OC </a:t>
            </a:r>
            <a:r>
              <a:rPr lang="zh-CN" altLang="en-US" sz="2800" b="1" dirty="0" smtClean="0"/>
              <a:t>为气化曲线）</a:t>
            </a:r>
            <a:endParaRPr lang="zh-CN" altLang="en-US" sz="28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ChangeArrowheads="1"/>
          </p:cNvSpPr>
          <p:nvPr/>
        </p:nvSpPr>
        <p:spPr bwMode="auto">
          <a:xfrm>
            <a:off x="467544" y="476672"/>
            <a:ext cx="2951162" cy="646331"/>
          </a:xfrm>
          <a:prstGeom prst="rect">
            <a:avLst/>
          </a:prstGeom>
          <a:noFill/>
          <a:ln w="9525">
            <a:noFill/>
            <a:miter lim="800000"/>
            <a:headEnd/>
            <a:tailEnd/>
          </a:ln>
        </p:spPr>
        <p:txBody>
          <a:bodyPr>
            <a:spAutoFit/>
          </a:bodyPr>
          <a:lstStyle/>
          <a:p>
            <a:pPr fontAlgn="base">
              <a:spcBef>
                <a:spcPct val="0"/>
              </a:spcBef>
              <a:spcAft>
                <a:spcPct val="0"/>
              </a:spcAft>
            </a:pPr>
            <a:r>
              <a:rPr lang="zh-CN" altLang="en-US" sz="3600" b="1" dirty="0" smtClean="0">
                <a:latin typeface="Arial" charset="0"/>
              </a:rPr>
              <a:t>三、升华曲线</a:t>
            </a:r>
          </a:p>
        </p:txBody>
      </p:sp>
      <p:sp>
        <p:nvSpPr>
          <p:cNvPr id="25" name="TextBox 24"/>
          <p:cNvSpPr txBox="1"/>
          <p:nvPr/>
        </p:nvSpPr>
        <p:spPr>
          <a:xfrm>
            <a:off x="467544" y="1412776"/>
            <a:ext cx="7920880" cy="1077218"/>
          </a:xfrm>
          <a:prstGeom prst="rect">
            <a:avLst/>
          </a:prstGeom>
          <a:noFill/>
        </p:spPr>
        <p:txBody>
          <a:bodyPr wrap="square" rtlCol="0">
            <a:spAutoFit/>
          </a:bodyPr>
          <a:lstStyle/>
          <a:p>
            <a:r>
              <a:rPr lang="zh-CN" altLang="en-US" sz="3200" b="1" dirty="0" smtClean="0"/>
              <a:t>实际中物质可以由固相直接变为气相 。该过程称为升华。相反过程称为凝华。</a:t>
            </a:r>
            <a:endParaRPr lang="zh-CN" altLang="en-US" sz="3200" b="1" dirty="0"/>
          </a:p>
        </p:txBody>
      </p:sp>
      <p:sp>
        <p:nvSpPr>
          <p:cNvPr id="27" name="TextBox 26"/>
          <p:cNvSpPr txBox="1"/>
          <p:nvPr/>
        </p:nvSpPr>
        <p:spPr>
          <a:xfrm>
            <a:off x="467544" y="2780928"/>
            <a:ext cx="4320480" cy="3046988"/>
          </a:xfrm>
          <a:prstGeom prst="rect">
            <a:avLst/>
          </a:prstGeom>
          <a:noFill/>
        </p:spPr>
        <p:txBody>
          <a:bodyPr wrap="square" rtlCol="0">
            <a:spAutoFit/>
          </a:bodyPr>
          <a:lstStyle/>
          <a:p>
            <a:r>
              <a:rPr lang="zh-CN" altLang="en-US" sz="3200" b="1" dirty="0" smtClean="0"/>
              <a:t>   在升华情况下，与固相平衡的蒸气的压强称为饱和蒸气压。表示饱和蒸气压与温度关系的曲线称为升华曲线（右图</a:t>
            </a:r>
            <a:r>
              <a:rPr lang="en-US" altLang="zh-CN" sz="3200" b="1" dirty="0" smtClean="0"/>
              <a:t>SO</a:t>
            </a:r>
            <a:r>
              <a:rPr lang="zh-CN" altLang="en-US" sz="3200" b="1" dirty="0" smtClean="0"/>
              <a:t>曲线）。</a:t>
            </a:r>
            <a:endParaRPr lang="zh-CN" altLang="en-US" sz="3200" b="1" dirty="0"/>
          </a:p>
        </p:txBody>
      </p:sp>
      <p:pic>
        <p:nvPicPr>
          <p:cNvPr id="4100" name="Picture 4"/>
          <p:cNvPicPr>
            <a:picLocks noChangeAspect="1" noChangeArrowheads="1"/>
          </p:cNvPicPr>
          <p:nvPr/>
        </p:nvPicPr>
        <p:blipFill>
          <a:blip r:embed="rId2" cstate="print"/>
          <a:srcRect/>
          <a:stretch>
            <a:fillRect/>
          </a:stretch>
        </p:blipFill>
        <p:spPr bwMode="auto">
          <a:xfrm>
            <a:off x="5220073" y="2708920"/>
            <a:ext cx="3312368" cy="3269126"/>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linds(horizontal)">
                                      <p:cBhvr>
                                        <p:cTn id="1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76D2C3D7-B74F-4DA2-A45D-112FA8C429B7}" type="slidenum">
              <a:rPr lang="en-US" altLang="zh-CN" smtClean="0">
                <a:solidFill>
                  <a:schemeClr val="tx1"/>
                </a:solidFill>
              </a:rPr>
              <a:pPr>
                <a:defRPr/>
              </a:pPr>
              <a:t>7</a:t>
            </a:fld>
            <a:endParaRPr lang="en-US" altLang="zh-CN">
              <a:solidFill>
                <a:schemeClr val="tx1"/>
              </a:solidFill>
            </a:endParaRPr>
          </a:p>
        </p:txBody>
      </p:sp>
      <p:sp>
        <p:nvSpPr>
          <p:cNvPr id="3" name="灯片编号占位符 4"/>
          <p:cNvSpPr txBox="1">
            <a:spLocks/>
          </p:cNvSpPr>
          <p:nvPr/>
        </p:nvSpPr>
        <p:spPr bwMode="auto">
          <a:xfrm>
            <a:off x="6553200" y="466464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0BBF1B-D23B-4604-BFF4-EA4A98608CE2}" type="slidenum">
              <a:rPr kumimoji="0" lang="en-US" altLang="zh-CN" sz="1200" b="0" i="0" u="none" strike="noStrike" kern="1200" cap="none" spc="0" normalizeH="0" baseline="0" noProof="0" smtClean="0">
                <a:ln>
                  <a:noFill/>
                </a:ln>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effectLst/>
              <a:uLnTx/>
              <a:uFillTx/>
              <a:latin typeface="Arial" charset="0"/>
              <a:ea typeface="宋体" charset="-122"/>
              <a:cs typeface="+mn-cs"/>
            </a:endParaRPr>
          </a:p>
        </p:txBody>
      </p:sp>
      <p:sp>
        <p:nvSpPr>
          <p:cNvPr id="4" name="Rectangle 20"/>
          <p:cNvSpPr>
            <a:spLocks noChangeArrowheads="1"/>
          </p:cNvSpPr>
          <p:nvPr/>
        </p:nvSpPr>
        <p:spPr bwMode="auto">
          <a:xfrm>
            <a:off x="971600" y="1124744"/>
            <a:ext cx="6768752" cy="1569660"/>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3200" b="1" dirty="0" smtClean="0">
                <a:latin typeface="Arial" charset="0"/>
              </a:rPr>
              <a:t>在</a:t>
            </a:r>
            <a:r>
              <a:rPr lang="en-US" altLang="zh-CN" sz="3200" b="1" dirty="0" smtClean="0">
                <a:latin typeface="Arial" charset="0"/>
              </a:rPr>
              <a:t>P-T</a:t>
            </a:r>
            <a:r>
              <a:rPr lang="zh-CN" altLang="en-US" sz="3200" b="1" dirty="0" smtClean="0">
                <a:latin typeface="Arial" charset="0"/>
              </a:rPr>
              <a:t>相图上，升华曲线，熔化曲线，汽化曲线的斜率都是由克拉珀龙方程所决定。</a:t>
            </a:r>
          </a:p>
        </p:txBody>
      </p:sp>
      <p:pic>
        <p:nvPicPr>
          <p:cNvPr id="5" name="Picture 21"/>
          <p:cNvPicPr>
            <a:picLocks noChangeAspect="1" noChangeArrowheads="1"/>
          </p:cNvPicPr>
          <p:nvPr/>
        </p:nvPicPr>
        <p:blipFill>
          <a:blip r:embed="rId2" cstate="print"/>
          <a:srcRect/>
          <a:stretch>
            <a:fillRect/>
          </a:stretch>
        </p:blipFill>
        <p:spPr bwMode="auto">
          <a:xfrm>
            <a:off x="2483768" y="3284984"/>
            <a:ext cx="3744416" cy="1621869"/>
          </a:xfrm>
          <a:prstGeom prst="rect">
            <a:avLst/>
          </a:prstGeom>
          <a:solidFill>
            <a:schemeClr val="accent1"/>
          </a:solid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p>
            <a:fld id="{1BDC9659-1CDA-4DEC-859A-68381D9C9820}" type="slidenum">
              <a:rPr lang="en-US" altLang="zh-CN">
                <a:solidFill>
                  <a:srgbClr val="FFFFFF"/>
                </a:solidFill>
                <a:ea typeface="宋体" charset="-122"/>
              </a:rPr>
              <a:pPr/>
              <a:t>8</a:t>
            </a:fld>
            <a:endParaRPr lang="en-US" altLang="zh-CN">
              <a:solidFill>
                <a:srgbClr val="FFFFFF"/>
              </a:solidFill>
              <a:ea typeface="宋体" charset="-122"/>
            </a:endParaRPr>
          </a:p>
        </p:txBody>
      </p:sp>
      <p:sp>
        <p:nvSpPr>
          <p:cNvPr id="59395" name="Text Box 3"/>
          <p:cNvSpPr txBox="1">
            <a:spLocks noChangeArrowheads="1"/>
          </p:cNvSpPr>
          <p:nvPr/>
        </p:nvSpPr>
        <p:spPr bwMode="auto">
          <a:xfrm>
            <a:off x="611560" y="548680"/>
            <a:ext cx="2632075" cy="646331"/>
          </a:xfrm>
          <a:prstGeom prst="rect">
            <a:avLst/>
          </a:prstGeom>
          <a:noFill/>
          <a:ln w="9525">
            <a:noFill/>
            <a:miter lim="800000"/>
            <a:headEnd/>
            <a:tailEnd/>
          </a:ln>
        </p:spPr>
        <p:txBody>
          <a:bodyPr>
            <a:spAutoFit/>
          </a:bodyPr>
          <a:lstStyle/>
          <a:p>
            <a:pPr fontAlgn="base">
              <a:spcBef>
                <a:spcPct val="50000"/>
              </a:spcBef>
              <a:spcAft>
                <a:spcPct val="0"/>
              </a:spcAft>
            </a:pPr>
            <a:r>
              <a:rPr lang="zh-CN" altLang="en-US" sz="3600" b="1" dirty="0" smtClean="0">
                <a:latin typeface="Arial" charset="0"/>
              </a:rPr>
              <a:t>四、三相图</a:t>
            </a:r>
            <a:endParaRPr lang="zh-CN" altLang="en-US" sz="2000" dirty="0" smtClean="0">
              <a:latin typeface="Arial" charset="0"/>
            </a:endParaRPr>
          </a:p>
        </p:txBody>
      </p:sp>
      <p:pic>
        <p:nvPicPr>
          <p:cNvPr id="32770" name="Picture 2"/>
          <p:cNvPicPr>
            <a:picLocks noChangeAspect="1" noChangeArrowheads="1"/>
          </p:cNvPicPr>
          <p:nvPr/>
        </p:nvPicPr>
        <p:blipFill>
          <a:blip r:embed="rId2" cstate="print"/>
          <a:srcRect/>
          <a:stretch>
            <a:fillRect/>
          </a:stretch>
        </p:blipFill>
        <p:spPr bwMode="auto">
          <a:xfrm>
            <a:off x="4375438" y="1844824"/>
            <a:ext cx="4297126" cy="3456384"/>
          </a:xfrm>
          <a:prstGeom prst="rect">
            <a:avLst/>
          </a:prstGeom>
          <a:noFill/>
          <a:ln w="9525">
            <a:noFill/>
            <a:miter lim="800000"/>
            <a:headEnd/>
            <a:tailEnd/>
          </a:ln>
        </p:spPr>
      </p:pic>
      <p:sp>
        <p:nvSpPr>
          <p:cNvPr id="6" name="TextBox 5"/>
          <p:cNvSpPr txBox="1"/>
          <p:nvPr/>
        </p:nvSpPr>
        <p:spPr>
          <a:xfrm>
            <a:off x="467544" y="1700808"/>
            <a:ext cx="3816424" cy="3970318"/>
          </a:xfrm>
          <a:prstGeom prst="rect">
            <a:avLst/>
          </a:prstGeom>
          <a:noFill/>
        </p:spPr>
        <p:txBody>
          <a:bodyPr wrap="square" rtlCol="0">
            <a:spAutoFit/>
          </a:bodyPr>
          <a:lstStyle/>
          <a:p>
            <a:r>
              <a:rPr lang="zh-CN" altLang="en-US" sz="3600" b="1" dirty="0" smtClean="0"/>
              <a:t>可在一张</a:t>
            </a:r>
            <a:r>
              <a:rPr lang="en-US" altLang="zh-CN" sz="3600" b="1" dirty="0" smtClean="0"/>
              <a:t>P-T</a:t>
            </a:r>
            <a:r>
              <a:rPr lang="zh-CN" altLang="en-US" sz="3600" b="1" dirty="0" smtClean="0"/>
              <a:t>图上将同一物质的气化曲线</a:t>
            </a:r>
            <a:r>
              <a:rPr lang="en-US" altLang="zh-CN" sz="3600" b="1" dirty="0" smtClean="0"/>
              <a:t>OK</a:t>
            </a:r>
            <a:r>
              <a:rPr lang="zh-CN" altLang="en-US" sz="3600" b="1" dirty="0" smtClean="0"/>
              <a:t>、熔化曲线</a:t>
            </a:r>
            <a:r>
              <a:rPr lang="en-US" altLang="zh-CN" sz="3600" b="1" dirty="0" smtClean="0"/>
              <a:t>OL</a:t>
            </a:r>
            <a:r>
              <a:rPr lang="zh-CN" altLang="en-US" sz="3600" b="1" dirty="0" smtClean="0"/>
              <a:t>和升华曲线</a:t>
            </a:r>
            <a:r>
              <a:rPr lang="en-US" altLang="zh-CN" sz="3600" b="1" dirty="0" smtClean="0"/>
              <a:t>SO</a:t>
            </a:r>
            <a:r>
              <a:rPr lang="zh-CN" altLang="en-US" sz="3600" b="1" dirty="0" smtClean="0"/>
              <a:t>画出来，得到物质的三相图（如右图所示）。</a:t>
            </a:r>
            <a:endParaRPr lang="zh-CN" altLang="en-US" sz="36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blinds(horizontal)">
                                      <p:cBhvr>
                                        <p:cTn id="12"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76D2C3D7-B74F-4DA2-A45D-112FA8C429B7}" type="slidenum">
              <a:rPr lang="en-US" altLang="zh-CN" smtClean="0">
                <a:solidFill>
                  <a:schemeClr val="tx1"/>
                </a:solidFill>
              </a:rPr>
              <a:pPr>
                <a:defRPr/>
              </a:pPr>
              <a:t>9</a:t>
            </a:fld>
            <a:endParaRPr lang="en-US" altLang="zh-CN">
              <a:solidFill>
                <a:schemeClr val="tx1"/>
              </a:solidFill>
            </a:endParaRPr>
          </a:p>
        </p:txBody>
      </p:sp>
      <p:sp>
        <p:nvSpPr>
          <p:cNvPr id="3" name="Text Box 28"/>
          <p:cNvSpPr txBox="1">
            <a:spLocks noChangeArrowheads="1"/>
          </p:cNvSpPr>
          <p:nvPr/>
        </p:nvSpPr>
        <p:spPr bwMode="auto">
          <a:xfrm>
            <a:off x="755576" y="620688"/>
            <a:ext cx="7560840" cy="2308324"/>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sz="3600" b="1" dirty="0" smtClean="0">
                <a:latin typeface="Arial" charset="0"/>
              </a:rPr>
              <a:t>     </a:t>
            </a:r>
            <a:r>
              <a:rPr lang="zh-CN" altLang="en-US" sz="3600" b="1" u="sng" dirty="0" smtClean="0">
                <a:latin typeface="Arial" charset="0"/>
              </a:rPr>
              <a:t>三相点</a:t>
            </a:r>
            <a:r>
              <a:rPr lang="en-US" altLang="zh-CN" sz="3600" b="1" u="sng" dirty="0" smtClean="0">
                <a:latin typeface="Arial" charset="0"/>
              </a:rPr>
              <a:t>O</a:t>
            </a:r>
            <a:r>
              <a:rPr lang="en-US" altLang="zh-CN" sz="3600" b="1" dirty="0" smtClean="0">
                <a:latin typeface="Arial" charset="0"/>
              </a:rPr>
              <a:t>:   </a:t>
            </a:r>
            <a:r>
              <a:rPr lang="zh-CN" altLang="en-US" sz="3600" b="1" dirty="0" smtClean="0">
                <a:latin typeface="Arial" charset="0"/>
              </a:rPr>
              <a:t>图中</a:t>
            </a:r>
            <a:r>
              <a:rPr lang="zh-CN" altLang="en-US" sz="3600" b="1" dirty="0" smtClean="0"/>
              <a:t>三条曲线共同的交点</a:t>
            </a:r>
            <a:r>
              <a:rPr lang="en-US" altLang="zh-CN" sz="3600" b="1" dirty="0" smtClean="0"/>
              <a:t>O</a:t>
            </a:r>
            <a:r>
              <a:rPr lang="zh-CN" altLang="en-US" sz="3600" b="1" dirty="0" smtClean="0"/>
              <a:t>就是三相点，它对应于一个确定不变的温度，一个确定不变的压强，它是固液气三相平衡共存的唯一状态。</a:t>
            </a:r>
          </a:p>
        </p:txBody>
      </p:sp>
      <p:sp>
        <p:nvSpPr>
          <p:cNvPr id="5" name="TextBox 4"/>
          <p:cNvSpPr txBox="1"/>
          <p:nvPr/>
        </p:nvSpPr>
        <p:spPr>
          <a:xfrm>
            <a:off x="611560" y="3861048"/>
            <a:ext cx="7992888" cy="1754326"/>
          </a:xfrm>
          <a:prstGeom prst="rect">
            <a:avLst/>
          </a:prstGeom>
          <a:noFill/>
        </p:spPr>
        <p:txBody>
          <a:bodyPr wrap="square" rtlCol="0">
            <a:spAutoFit/>
          </a:bodyPr>
          <a:lstStyle/>
          <a:p>
            <a:r>
              <a:rPr lang="zh-CN" altLang="en-US" sz="3600" b="1" dirty="0" smtClean="0"/>
              <a:t>  在</a:t>
            </a:r>
            <a:r>
              <a:rPr lang="en-US" altLang="zh-CN" sz="3600" b="1" dirty="0" smtClean="0"/>
              <a:t>p-T</a:t>
            </a:r>
            <a:r>
              <a:rPr lang="zh-CN" altLang="en-US" sz="3600" b="1" dirty="0" smtClean="0"/>
              <a:t>坐标上，由三条两相（液气、固气、固液）平衡曲线和三相点所构成的相图称为三相图。</a:t>
            </a:r>
            <a:endParaRPr lang="zh-CN" altLang="en-US" sz="36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646</TotalTime>
  <Words>879</Words>
  <Application>Microsoft Office PowerPoint</Application>
  <PresentationFormat>全屏显示(4:3)</PresentationFormat>
  <Paragraphs>35</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Stream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94</cp:revision>
  <dcterms:modified xsi:type="dcterms:W3CDTF">2019-08-28T14:45:49Z</dcterms:modified>
</cp:coreProperties>
</file>