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57" r:id="rId6"/>
    <p:sldId id="258" r:id="rId7"/>
    <p:sldId id="259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3DB4D9-239B-4541-B9A7-3DFB8769AA9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48249-2292-417E-8F77-05740A65940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759A4-D1EB-4C8B-9EE4-DB78558F25E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8AE40-4D0C-4FA4-AF30-9DC071B3A57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11FC-226D-406A-9479-452788276B7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F72CE-B114-43C4-8FF6-945C4BBF0D7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6ACBF-D5D6-4563-8D63-E695287E92C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A9ECE-0DD5-47D7-81B6-F264B3B4404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E4C3D-A29D-40A8-80BB-07E452BA782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F95F-F01C-4D5D-8931-765C05F1CA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E203D-EB33-4B04-97AD-2AAC807FA4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1E5BE-1BB5-4611-A208-6B9E6CF07C2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9BCD7-990E-4E1D-9F41-7CF308DF745F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413337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</a:rPr>
              <a:t> </a:t>
            </a:r>
            <a:r>
              <a:rPr lang="zh-CN" altLang="en-US" sz="6000" b="1" dirty="0">
                <a:solidFill>
                  <a:srgbClr val="FFFFFF"/>
                </a:solidFill>
              </a:rPr>
              <a:t>热力学等压、等体过程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90872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热力学第一定律反映了热力学过程，系统的内能、功与热量之间的关系。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06896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第一定律的表达式为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2996952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4000" dirty="0">
                <a:latin typeface="+mn-ea"/>
              </a:rPr>
              <a:t>Δ</a:t>
            </a:r>
            <a:r>
              <a:rPr lang="en-US" altLang="zh-CN" sz="4000" dirty="0">
                <a:latin typeface="+mn-ea"/>
              </a:rPr>
              <a:t>U=A+Q</a:t>
            </a:r>
            <a:endParaRPr lang="zh-CN" altLang="en-US" sz="40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4149080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/>
              </a:rPr>
              <a:t>  其中</a:t>
            </a:r>
            <a:r>
              <a:rPr lang="el-GR" altLang="zh-CN" sz="3600" b="1" dirty="0">
                <a:ea typeface="宋体"/>
              </a:rPr>
              <a:t>Δ</a:t>
            </a:r>
            <a:r>
              <a:rPr lang="en-US" altLang="zh-CN" sz="3600" b="1" dirty="0">
                <a:ea typeface="宋体"/>
              </a:rPr>
              <a:t>U</a:t>
            </a:r>
            <a:r>
              <a:rPr lang="zh-CN" altLang="en-US" sz="3600" b="1" dirty="0">
                <a:ea typeface="宋体"/>
              </a:rPr>
              <a:t>为系统内能的增量，</a:t>
            </a:r>
            <a:r>
              <a:rPr lang="en-US" altLang="zh-CN" sz="3600" b="1" dirty="0">
                <a:ea typeface="宋体"/>
              </a:rPr>
              <a:t>A</a:t>
            </a:r>
            <a:r>
              <a:rPr lang="zh-CN" altLang="en-US" sz="3600" b="1" dirty="0">
                <a:ea typeface="宋体"/>
              </a:rPr>
              <a:t>为外界对系统做的功，</a:t>
            </a:r>
            <a:r>
              <a:rPr lang="en-US" altLang="zh-CN" sz="3600" b="1" dirty="0">
                <a:ea typeface="宋体"/>
              </a:rPr>
              <a:t>Q</a:t>
            </a:r>
            <a:r>
              <a:rPr lang="zh-CN" altLang="en-US" sz="3600" b="1" dirty="0">
                <a:ea typeface="宋体"/>
              </a:rPr>
              <a:t>为吸收的热量。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412776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   对于理想气体系统，在热力学等压、等体过程中</a:t>
            </a:r>
            <a:r>
              <a:rPr lang="el-GR" altLang="zh-CN" sz="3600" b="1" dirty="0">
                <a:ea typeface="宋体"/>
              </a:rPr>
              <a:t>Δ</a:t>
            </a:r>
            <a:r>
              <a:rPr lang="en-US" altLang="zh-CN" sz="3600" b="1" dirty="0">
                <a:ea typeface="宋体"/>
              </a:rPr>
              <a:t>U</a:t>
            </a:r>
            <a:r>
              <a:rPr lang="zh-CN" altLang="en-US" sz="3600" b="1" dirty="0">
                <a:ea typeface="宋体"/>
              </a:rPr>
              <a:t>、</a:t>
            </a:r>
            <a:r>
              <a:rPr lang="en-US" altLang="zh-CN" sz="3600" b="1" dirty="0">
                <a:ea typeface="宋体"/>
              </a:rPr>
              <a:t>A</a:t>
            </a:r>
            <a:r>
              <a:rPr lang="zh-CN" altLang="en-US" sz="3600" b="1" dirty="0">
                <a:ea typeface="宋体"/>
              </a:rPr>
              <a:t>和</a:t>
            </a:r>
            <a:r>
              <a:rPr lang="en-US" altLang="zh-CN" sz="3600" b="1" dirty="0">
                <a:ea typeface="宋体"/>
              </a:rPr>
              <a:t>Q</a:t>
            </a:r>
            <a:r>
              <a:rPr lang="zh-CN" altLang="en-US" sz="3600" b="1" dirty="0">
                <a:ea typeface="宋体"/>
              </a:rPr>
              <a:t>如何计算，这就是本次课的任务。下面来展开讨论。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3113088" y="25701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539552" y="476672"/>
            <a:ext cx="30972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66FFFF"/>
                </a:solidFill>
                <a:latin typeface="Arial" pitchFamily="34" charset="0"/>
              </a:rPr>
              <a:t>1</a:t>
            </a:r>
            <a:r>
              <a:rPr lang="zh-CN" altLang="en-US" sz="4000" b="1" dirty="0">
                <a:solidFill>
                  <a:srgbClr val="66FFFF"/>
                </a:solidFill>
                <a:latin typeface="Arial" pitchFamily="34" charset="0"/>
              </a:rPr>
              <a:t>、等体过程</a:t>
            </a:r>
            <a:endParaRPr lang="zh-CN" altLang="en-US" sz="2800" dirty="0">
              <a:solidFill>
                <a:srgbClr val="66FFFF"/>
              </a:solidFill>
              <a:latin typeface="Arial" pitchFamily="34" charset="0"/>
            </a:endParaRPr>
          </a:p>
        </p:txBody>
      </p:sp>
      <p:graphicFrame>
        <p:nvGraphicFramePr>
          <p:cNvPr id="428047" name="Object 15"/>
          <p:cNvGraphicFramePr>
            <a:graphicFrameLocks noGrp="1" noChangeAspect="1"/>
          </p:cNvGraphicFramePr>
          <p:nvPr>
            <p:ph/>
          </p:nvPr>
        </p:nvGraphicFramePr>
        <p:xfrm>
          <a:off x="395536" y="4221088"/>
          <a:ext cx="831691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2590560" imgH="355320" progId="Equation.DSMT4">
                  <p:embed/>
                </p:oleObj>
              </mc:Choice>
              <mc:Fallback>
                <p:oleObj name="Equation" r:id="rId3" imgW="2590560" imgH="355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221088"/>
                        <a:ext cx="8316912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476672"/>
            <a:ext cx="316693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228184" y="328498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等体过程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41277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因为</a:t>
            </a:r>
            <a:r>
              <a:rPr lang="en-US" altLang="zh-CN" sz="3600" dirty="0"/>
              <a:t>dV=0</a:t>
            </a:r>
            <a:r>
              <a:rPr lang="zh-CN" altLang="en-US" sz="3600" dirty="0"/>
              <a:t>，所以</a:t>
            </a:r>
            <a:r>
              <a:rPr lang="en-US" altLang="zh-CN" sz="3600" dirty="0"/>
              <a:t>A=0</a:t>
            </a:r>
            <a:endParaRPr lang="zh-CN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2348880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由第一定律得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19672" y="3212976"/>
          <a:ext cx="2592288" cy="77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6" imgW="761760" imgH="228600" progId="Equation.DSMT4">
                  <p:embed/>
                </p:oleObj>
              </mc:Choice>
              <mc:Fallback>
                <p:oleObj name="Equation" r:id="rId6" imgW="7617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212976"/>
                        <a:ext cx="2592288" cy="777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31640" y="5517232"/>
            <a:ext cx="58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一般过程温度变化不大，定体摩尔热容</a:t>
            </a:r>
            <a:r>
              <a:rPr lang="en-US" altLang="zh-CN" sz="2800" b="1" dirty="0"/>
              <a:t>C</a:t>
            </a:r>
            <a:r>
              <a:rPr lang="en-US" altLang="zh-CN" sz="2800" b="1" baseline="-25000" dirty="0"/>
              <a:t>V,m</a:t>
            </a:r>
            <a:r>
              <a:rPr lang="zh-CN" altLang="en-US" sz="2800" b="1" dirty="0"/>
              <a:t>可视为常数。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971600" y="404664"/>
            <a:ext cx="3095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66FFFF"/>
                </a:solidFill>
                <a:latin typeface="Tahoma" pitchFamily="34" charset="0"/>
              </a:rPr>
              <a:t>2</a:t>
            </a:r>
            <a:r>
              <a:rPr lang="zh-CN" altLang="en-US" sz="3600" b="1" dirty="0">
                <a:solidFill>
                  <a:srgbClr val="66FFFF"/>
                </a:solidFill>
                <a:latin typeface="Tahoma" pitchFamily="34" charset="0"/>
              </a:rPr>
              <a:t>、等压过程</a:t>
            </a:r>
          </a:p>
        </p:txBody>
      </p:sp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827584" y="1340768"/>
            <a:ext cx="43540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/>
              <a:t>外界对系统做的功为</a:t>
            </a:r>
          </a:p>
        </p:txBody>
      </p:sp>
      <p:graphicFrame>
        <p:nvGraphicFramePr>
          <p:cNvPr id="429068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179512" y="2132856"/>
          <a:ext cx="61928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714320" imgH="355320" progId="Equation.DSMT4">
                  <p:embed/>
                </p:oleObj>
              </mc:Choice>
              <mc:Fallback>
                <p:oleObj name="Equation" r:id="rId3" imgW="1714320" imgH="355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132856"/>
                        <a:ext cx="619283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0" name="Text Box 14"/>
          <p:cNvSpPr txBox="1">
            <a:spLocks noChangeArrowheads="1"/>
          </p:cNvSpPr>
          <p:nvPr/>
        </p:nvSpPr>
        <p:spPr bwMode="auto">
          <a:xfrm>
            <a:off x="683568" y="3429000"/>
            <a:ext cx="52806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/>
              <a:t>系统从外界吸收的热量为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88640"/>
            <a:ext cx="2736304" cy="232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660232" y="2708920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等压过程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11560" y="4221088"/>
          <a:ext cx="69850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6" imgW="1993680" imgH="355320" progId="Equation.DSMT4">
                  <p:embed/>
                </p:oleObj>
              </mc:Choice>
              <mc:Fallback>
                <p:oleObj name="Equation" r:id="rId6" imgW="199368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21088"/>
                        <a:ext cx="698500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31640" y="5445224"/>
            <a:ext cx="58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一般过程温度变化不大，定压摩尔热容</a:t>
            </a:r>
            <a:r>
              <a:rPr lang="en-US" altLang="zh-CN" sz="2800" b="1" dirty="0"/>
              <a:t>C</a:t>
            </a:r>
            <a:r>
              <a:rPr lang="en-US" altLang="zh-CN" sz="2800" b="1" baseline="-25000" dirty="0"/>
              <a:t>P,m</a:t>
            </a:r>
            <a:r>
              <a:rPr lang="zh-CN" altLang="en-US" sz="2800" b="1" dirty="0"/>
              <a:t>可视为常数。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7" grpId="0"/>
      <p:bldP spid="429070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971550" y="404813"/>
            <a:ext cx="61863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/>
              <a:t>由第一定律，内能的改变量为</a:t>
            </a:r>
          </a:p>
        </p:txBody>
      </p:sp>
      <p:graphicFrame>
        <p:nvGraphicFramePr>
          <p:cNvPr id="545797" name="Object 5"/>
          <p:cNvGraphicFramePr>
            <a:graphicFrameLocks noChangeAspect="1"/>
          </p:cNvGraphicFramePr>
          <p:nvPr/>
        </p:nvGraphicFramePr>
        <p:xfrm>
          <a:off x="1907704" y="1124744"/>
          <a:ext cx="4022005" cy="92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990360" imgH="228600" progId="Equation.DSMT4">
                  <p:embed/>
                </p:oleObj>
              </mc:Choice>
              <mc:Fallback>
                <p:oleObj name="Equation" r:id="rId3" imgW="9903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24744"/>
                        <a:ext cx="4022005" cy="9276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971600" y="3140968"/>
          <a:ext cx="5920658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1879560" imgH="228600" progId="Equation.DSMT4">
                  <p:embed/>
                </p:oleObj>
              </mc:Choice>
              <mc:Fallback>
                <p:oleObj name="Equation" r:id="rId5" imgW="18795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140968"/>
                        <a:ext cx="5920658" cy="72008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220486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由理想气体物态方程得</a:t>
            </a:r>
          </a:p>
        </p:txBody>
      </p:sp>
      <p:graphicFrame>
        <p:nvGraphicFramePr>
          <p:cNvPr id="429077" name="Object 21"/>
          <p:cNvGraphicFramePr>
            <a:graphicFrameLocks noChangeAspect="1"/>
          </p:cNvGraphicFramePr>
          <p:nvPr/>
        </p:nvGraphicFramePr>
        <p:xfrm>
          <a:off x="1403648" y="4221088"/>
          <a:ext cx="5328592" cy="117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7" imgW="1155600" imgH="253800" progId="Equation.DSMT4">
                  <p:embed/>
                </p:oleObj>
              </mc:Choice>
              <mc:Fallback>
                <p:oleObj name="Equation" r:id="rId7" imgW="1155600" imgH="253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21088"/>
                        <a:ext cx="5328592" cy="1170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69269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将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的值代入上式，得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Object 2"/>
              <p:cNvSpPr txBox="1"/>
              <p:nvPr/>
            </p:nvSpPr>
            <p:spPr bwMode="auto">
              <a:xfrm>
                <a:off x="1258888" y="1628776"/>
                <a:ext cx="6049416" cy="8623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77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888" y="1628776"/>
                <a:ext cx="6049416" cy="862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71600" y="270892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根据迈耶公式，上式变为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Object 3"/>
              <p:cNvSpPr txBox="1"/>
              <p:nvPr/>
            </p:nvSpPr>
            <p:spPr bwMode="auto">
              <a:xfrm>
                <a:off x="1619250" y="3573463"/>
                <a:ext cx="5127625" cy="7921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77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0" y="3573463"/>
                <a:ext cx="5127625" cy="79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99592" y="4797152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  可见，等压过程内能改变量与等体过程内能改变量表达式相同。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770" grpId="0" animBg="1"/>
      <p:bldP spid="5" grpId="0"/>
      <p:bldP spid="32771" grpId="0" animBg="1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239</Words>
  <Application>Microsoft Office PowerPoint</Application>
  <PresentationFormat>全屏显示(4:3)</PresentationFormat>
  <Paragraphs>26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宋体</vt:lpstr>
      <vt:lpstr>Arial</vt:lpstr>
      <vt:lpstr>Calibri</vt:lpstr>
      <vt:lpstr>Cambria Math</vt:lpstr>
      <vt:lpstr>Garamond</vt:lpstr>
      <vt:lpstr>Tahoma</vt:lpstr>
      <vt:lpstr>Wingdings</vt:lpstr>
      <vt:lpstr>Office 主题</vt:lpstr>
      <vt:lpstr>Stream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DeZheng yang</dc:creator>
  <cp:lastModifiedBy>yang DeZheng</cp:lastModifiedBy>
  <cp:revision>45</cp:revision>
  <dcterms:modified xsi:type="dcterms:W3CDTF">2019-08-29T01:14:49Z</dcterms:modified>
</cp:coreProperties>
</file>