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7" r:id="rId5"/>
    <p:sldId id="279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63" r:id="rId15"/>
    <p:sldId id="27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</p:grpSp>
      <p:sp>
        <p:nvSpPr>
          <p:cNvPr id="13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14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热学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20849-8201-405D-A98B-09DB6910635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5D40A-B9B4-477F-AE20-A65851FD3CE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F1601-7C6C-40D7-97BF-CD5CC74FEE7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FFB05-ABA0-4979-AFC0-59817E7EF4D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FE8BA-69E1-478F-AFA4-7FF49A6AD60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40267-6B90-475F-8BE3-059F49418BC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DC66C-3ABE-4A6D-89EF-3C83E190CDA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ED7E3-C813-458E-866C-28352329633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4802-E750-4727-9B5F-3D5CF1BFAF1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B6CF-7903-4D04-A9A3-E0712AE231C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A7A22-849A-4D82-B456-145A8234FBE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54608-D7DC-46C2-BB00-FE23FE2A801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D473D-0952-4B0A-BA8B-CDB6E5A0BD2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24D1A7-AC95-4AC3-A479-3FDC5899D04C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89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9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</p:grpSp>
      <p:sp>
        <p:nvSpPr>
          <p:cNvPr id="289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9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9808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289809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../../&#28909;&#23398;&#30005;&#23376;&#25945;&#26696;/zhuixindianzijiaoan/Local%20Settings/Temporary%20Internet%20Files/Content.IE5/OP89ATUD/FZZYC.SWF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204864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  </a:t>
            </a:r>
            <a:r>
              <a:rPr lang="zh-CN" altLang="en-US" sz="6000" b="1" dirty="0" smtClean="0"/>
              <a:t>物质的微观模型</a:t>
            </a:r>
            <a:endParaRPr lang="zh-CN" altLang="en-US" sz="6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05273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现象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：液体扩散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清水中滴入红墨水，清水被染红。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924944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现象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：固体扩散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铅块与金块挤压一起，长时间后在相互接触表层铅里有金，金里有铅。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628800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  布朗运动：指</a:t>
            </a:r>
            <a:r>
              <a:rPr lang="en-US" altLang="zh-CN" sz="3600" b="1" dirty="0" smtClean="0"/>
              <a:t>1827</a:t>
            </a:r>
            <a:r>
              <a:rPr lang="zh-CN" altLang="en-US" sz="3600" b="1" dirty="0" smtClean="0"/>
              <a:t>年，英国植物学家布朗在用显微镜观察悬浮在水中的植物花粉时，看到这些悬浮粒子（藤黄粉粒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布朗粒子）不停地作无规则运动的运动形式。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24744"/>
            <a:ext cx="6682669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980728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u="sng" dirty="0" smtClean="0"/>
              <a:t>布朗运动的成因</a:t>
            </a:r>
            <a:r>
              <a:rPr lang="zh-CN" altLang="en-US" sz="3600" b="1" dirty="0" smtClean="0"/>
              <a:t>：不是外界影响（震动、液体对流）产生的，是因为布朗粒子（看得见）受到周围大量液体分子（看不见）的不平衡撞击导致的。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861048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布朗运动间接反映了液体内部分子运动的无规则性。温度愈高，布朗运动愈剧烈，即分子运动愈剧烈。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7A79-9323-4232-B6B2-A6FC0D7A241E}" type="slidenum">
              <a:rPr lang="en-US" altLang="zh-CN" smtClean="0">
                <a:solidFill>
                  <a:srgbClr val="FFFFFF"/>
                </a:solidFill>
              </a:rPr>
              <a:pPr/>
              <a:t>14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347140" name="Rectangle 4"/>
          <p:cNvSpPr>
            <a:spLocks noRot="1" noChangeArrowheads="1"/>
          </p:cNvSpPr>
          <p:nvPr/>
        </p:nvSpPr>
        <p:spPr bwMode="auto">
          <a:xfrm>
            <a:off x="395288" y="692150"/>
            <a:ext cx="684053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三、分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子之间有相互作用力。</a:t>
            </a:r>
            <a:endParaRPr lang="zh-CN" altLang="en-US" sz="36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755576" y="2132856"/>
            <a:ext cx="79835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FFFF"/>
                </a:solidFill>
                <a:ea typeface="楷体_GB2312" pitchFamily="49" charset="-122"/>
              </a:rPr>
              <a:t>分子间吸引力使物质具有：固、液、气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FFFF"/>
                </a:solidFill>
                <a:ea typeface="楷体_GB2312" pitchFamily="49" charset="-122"/>
              </a:rPr>
              <a:t>三种凝聚态（聚集态）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789040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物质三种不同聚集态（固、液、气）的基本差别，在于</a:t>
            </a:r>
            <a:r>
              <a:rPr lang="zh-CN" altLang="en-US" sz="3200" b="1" u="sng" dirty="0" smtClean="0"/>
              <a:t>分子力</a:t>
            </a:r>
            <a:r>
              <a:rPr lang="zh-CN" altLang="en-US" sz="3200" b="1" dirty="0" smtClean="0"/>
              <a:t>和</a:t>
            </a:r>
            <a:r>
              <a:rPr lang="zh-CN" altLang="en-US" sz="3200" b="1" u="sng" dirty="0" smtClean="0"/>
              <a:t>分子运动</a:t>
            </a:r>
            <a:r>
              <a:rPr lang="zh-CN" altLang="en-US" sz="3200" b="1" dirty="0" smtClean="0"/>
              <a:t>这两个因素在物质中所处地位不同。</a:t>
            </a:r>
            <a:endParaRPr lang="zh-CN" altLang="en-US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1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76672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气体分子间的距离大，相互作用十分微弱。故而在气体中，分子热运动处于主导、支配地位。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06084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固体分子间的距离小，相互作用力很大。故而在固体中，分子间的相互作用处于主导、支配地位。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386104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液体的情况介于两者之间。</a:t>
            </a:r>
            <a:endParaRPr lang="zh-CN" altLang="en-US" sz="3200" b="1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95536" y="4797152"/>
            <a:ext cx="81369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FFFFFF"/>
                </a:solidFill>
                <a:ea typeface="楷体_GB2312" pitchFamily="49" charset="-122"/>
              </a:rPr>
              <a:t>分子间排斥力使固体与液体压缩困难，此时，相互作用处于主导、支配地位。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484784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/>
              <a:t>    气体分子动理论是统计物理的一个方面。它是从物质微观模型出发阐明热现象规律的。鉴于此，必须首先了解物质的微观模型。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372342-7D62-4F07-8FE4-35FE941AA4D0}" type="slidenum">
              <a:rPr lang="en-US" altLang="zh-CN" smtClean="0">
                <a:solidFill>
                  <a:srgbClr val="FFFFFF"/>
                </a:solidFill>
              </a:rPr>
              <a:pPr/>
              <a:t>3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313356" name="Rectangle 12"/>
          <p:cNvSpPr>
            <a:spLocks noChangeArrowheads="1"/>
          </p:cNvSpPr>
          <p:nvPr/>
        </p:nvSpPr>
        <p:spPr bwMode="auto">
          <a:xfrm>
            <a:off x="467544" y="620688"/>
            <a:ext cx="76342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FF00"/>
                </a:solidFill>
                <a:latin typeface="Arial" pitchFamily="34" charset="0"/>
              </a:rPr>
              <a:t>一、宏观物体是由大量微粒－分子（或原子）组成的。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827584" y="2276872"/>
            <a:ext cx="7128792" cy="126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FFFF"/>
                </a:solidFill>
              </a:rPr>
              <a:t>宏观物体由分子组成，分子间有空隙，分子间不连续。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933056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自然界有很多现象足以说明物质的构造是“不连续”的。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548680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现象</a:t>
            </a:r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：气体很容易被压缩（例如：用打气筒打气）</a:t>
            </a:r>
            <a:endParaRPr lang="zh-CN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564904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现象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：两种液体混合后的体积小于两者原来的体积之和（如右图所示）。</a:t>
            </a:r>
            <a:endParaRPr lang="zh-CN" alt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844824"/>
            <a:ext cx="2088232" cy="480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556792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现象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：对贮于钢筒中的油增加很大压强，会发现油从筒壁渗出。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说明：固体、液体、气体物质分子间均有空隙。</a:t>
            </a:r>
            <a:endParaRPr lang="zh-CN" altLang="en-US" sz="4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683568" y="548680"/>
            <a:ext cx="74168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FFFF"/>
                </a:solidFill>
              </a:rPr>
              <a:t>用高分辨率显微镜，可看到晶体内原子结构。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916832"/>
            <a:ext cx="4032448" cy="302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87624" y="5229200"/>
            <a:ext cx="64807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FF00"/>
                </a:solidFill>
              </a:rPr>
              <a:t>用扫描隧穿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SEM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拍的金属铂表面原子结构图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124744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人们已经知道，</a:t>
            </a:r>
            <a:r>
              <a:rPr lang="en-US" altLang="zh-CN" sz="3600" b="1" dirty="0" smtClean="0"/>
              <a:t>1mol</a:t>
            </a:r>
            <a:r>
              <a:rPr lang="zh-CN" altLang="en-US" sz="3600" b="1" dirty="0" smtClean="0"/>
              <a:t>任何物质包含的微观粒子数有</a:t>
            </a:r>
            <a:r>
              <a:rPr lang="en-US" altLang="zh-CN" sz="3600" b="1" dirty="0" smtClean="0"/>
              <a:t>6.02x10</a:t>
            </a:r>
            <a:r>
              <a:rPr lang="en-US" altLang="zh-CN" sz="3600" b="1" baseline="30000" dirty="0" smtClean="0"/>
              <a:t>23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个（阿伏伽德罗常量）。</a:t>
            </a:r>
            <a:endParaRPr lang="zh-CN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一般热力学系统包含的微观粒子数也是巨大的。</a:t>
            </a:r>
            <a:endParaRPr lang="zh-CN" altLang="en-US" sz="4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4213" y="476250"/>
            <a:ext cx="756019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 dirty="0" smtClean="0">
                <a:latin typeface="Arial" pitchFamily="34" charset="0"/>
              </a:rPr>
              <a:t>二、分子都在不停地作无规则运动，运动的剧烈程度与物体的温度有关。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116013" y="2636838"/>
            <a:ext cx="511333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zh-CN" altLang="en-US" sz="3600" b="1" dirty="0" smtClean="0">
                <a:latin typeface="Arial" pitchFamily="34" charset="0"/>
              </a:rPr>
              <a:t>直接验证</a:t>
            </a:r>
            <a:r>
              <a:rPr lang="en-US" altLang="zh-CN" sz="3600" b="1" dirty="0" smtClean="0">
                <a:latin typeface="Arial" pitchFamily="34" charset="0"/>
              </a:rPr>
              <a:t>-</a:t>
            </a:r>
            <a:r>
              <a:rPr lang="zh-CN" altLang="en-US" sz="3600" b="1" dirty="0" smtClean="0">
                <a:latin typeface="Arial" pitchFamily="34" charset="0"/>
              </a:rPr>
              <a:t>各种扩散现象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042988" y="3573463"/>
            <a:ext cx="5256212" cy="815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zh-CN" altLang="en-US" sz="3600" b="1" dirty="0" smtClean="0">
                <a:latin typeface="Arial" pitchFamily="34" charset="0"/>
              </a:rPr>
              <a:t>间接验证</a:t>
            </a:r>
            <a:r>
              <a:rPr lang="en-US" altLang="zh-CN" sz="3600" b="1" dirty="0" smtClean="0">
                <a:latin typeface="Arial" pitchFamily="34" charset="0"/>
              </a:rPr>
              <a:t>-</a:t>
            </a:r>
            <a:r>
              <a:rPr lang="zh-CN" altLang="en-US" sz="3600" b="1" dirty="0" smtClean="0">
                <a:latin typeface="Arial" pitchFamily="34" charset="0"/>
                <a:hlinkClick r:id="rId2" action="ppaction://hlinkfile"/>
              </a:rPr>
              <a:t>布朗运动</a:t>
            </a:r>
            <a:endParaRPr lang="zh-CN" altLang="en-US" sz="3600" b="1" dirty="0" smtClean="0">
              <a:latin typeface="Aria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916832"/>
            <a:ext cx="292677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27584" y="620688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现象</a:t>
            </a:r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：气体扩散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棕色溴蒸气扩散（下图）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881</Words>
  <Application>Microsoft Office PowerPoint</Application>
  <PresentationFormat>全屏显示(4:3)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Stream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84</cp:revision>
  <dcterms:modified xsi:type="dcterms:W3CDTF">2019-08-28T14:42:53Z</dcterms:modified>
</cp:coreProperties>
</file>