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6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3DB4D9-239B-4541-B9A7-3DFB8769AA9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48249-2292-417E-8F77-05740A65940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759A4-D1EB-4C8B-9EE4-DB78558F25E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8AE40-4D0C-4FA4-AF30-9DC071B3A57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11FC-226D-406A-9479-452788276B7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F72CE-B114-43C4-8FF6-945C4BBF0D7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6ACBF-D5D6-4563-8D63-E695287E92C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A9ECE-0DD5-47D7-81B6-F264B3B4404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E4C3D-A29D-40A8-80BB-07E452BA782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F95F-F01C-4D5D-8931-765C05F1CA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E203D-EB33-4B04-97AD-2AAC807FA4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1E5BE-1BB5-4611-A208-6B9E6CF07C2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9BCD7-990E-4E1D-9F41-7CF308DF745F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420888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 </a:t>
            </a:r>
            <a:r>
              <a:rPr lang="zh-CN" altLang="en-US" sz="6000" b="1" dirty="0">
                <a:solidFill>
                  <a:srgbClr val="FFFFFF"/>
                </a:solidFill>
              </a:rPr>
              <a:t>热力学绝热过程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3241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4.</a:t>
            </a:r>
            <a:r>
              <a:rPr lang="zh-CN" altLang="en-US" sz="3600"/>
              <a:t>绝热过程方程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684213" y="1797050"/>
            <a:ext cx="6391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/>
              <a:t>由</a:t>
            </a:r>
            <a:r>
              <a:rPr lang="en-US" altLang="zh-CN" sz="3600"/>
              <a:t>pV</a:t>
            </a:r>
            <a:r>
              <a:rPr lang="el-GR" altLang="zh-CN" sz="3600" baseline="30000">
                <a:latin typeface="Arial" pitchFamily="34" charset="0"/>
                <a:cs typeface="Arial" pitchFamily="34" charset="0"/>
              </a:rPr>
              <a:t>γ</a:t>
            </a:r>
            <a:r>
              <a:rPr lang="en-US" altLang="zh-CN" sz="3600">
                <a:latin typeface="Arial" pitchFamily="34" charset="0"/>
                <a:cs typeface="Arial" pitchFamily="34" charset="0"/>
              </a:rPr>
              <a:t>=</a:t>
            </a:r>
            <a:r>
              <a:rPr lang="zh-CN" altLang="en-US" sz="3600">
                <a:latin typeface="Arial" pitchFamily="34" charset="0"/>
                <a:cs typeface="Arial" pitchFamily="34" charset="0"/>
              </a:rPr>
              <a:t>常量及</a:t>
            </a:r>
            <a:r>
              <a:rPr lang="en-US" altLang="zh-CN" sz="3600">
                <a:latin typeface="Arial" pitchFamily="34" charset="0"/>
                <a:cs typeface="Arial" pitchFamily="34" charset="0"/>
              </a:rPr>
              <a:t>pV=</a:t>
            </a:r>
            <a:r>
              <a:rPr lang="el-GR" altLang="zh-CN" sz="3600">
                <a:latin typeface="Arial" pitchFamily="34" charset="0"/>
                <a:cs typeface="Arial" pitchFamily="34" charset="0"/>
              </a:rPr>
              <a:t>ν</a:t>
            </a:r>
            <a:r>
              <a:rPr lang="en-US" altLang="zh-CN" sz="3600">
                <a:latin typeface="Arial" pitchFamily="34" charset="0"/>
                <a:cs typeface="Arial" pitchFamily="34" charset="0"/>
              </a:rPr>
              <a:t>RT</a:t>
            </a:r>
            <a:r>
              <a:rPr lang="zh-CN" altLang="en-US" sz="3600">
                <a:latin typeface="Arial" pitchFamily="34" charset="0"/>
                <a:cs typeface="Arial" pitchFamily="34" charset="0"/>
              </a:rPr>
              <a:t>得到：</a:t>
            </a:r>
            <a:endParaRPr lang="zh-CN" altLang="el-GR" sz="36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53991" name="Object 7"/>
          <p:cNvGraphicFramePr>
            <a:graphicFrameLocks noChangeAspect="1"/>
          </p:cNvGraphicFramePr>
          <p:nvPr/>
        </p:nvGraphicFramePr>
        <p:xfrm>
          <a:off x="1258888" y="2997200"/>
          <a:ext cx="6553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1447560" imgH="215640" progId="Equation.DSMT4">
                  <p:embed/>
                </p:oleObj>
              </mc:Choice>
              <mc:Fallback>
                <p:oleObj name="Equation" r:id="rId3" imgW="144756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97200"/>
                        <a:ext cx="6553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2" name="Object 8"/>
          <p:cNvGraphicFramePr>
            <a:graphicFrameLocks noChangeAspect="1"/>
          </p:cNvGraphicFramePr>
          <p:nvPr/>
        </p:nvGraphicFramePr>
        <p:xfrm>
          <a:off x="1692275" y="4221163"/>
          <a:ext cx="5545138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5" imgW="1371600" imgH="419040" progId="Equation.DSMT4">
                  <p:embed/>
                </p:oleObj>
              </mc:Choice>
              <mc:Fallback>
                <p:oleObj name="Equation" r:id="rId5" imgW="137160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21163"/>
                        <a:ext cx="5545138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12"/>
          <p:cNvGraphicFramePr>
            <a:graphicFrameLocks noChangeAspect="1"/>
          </p:cNvGraphicFramePr>
          <p:nvPr/>
        </p:nvGraphicFramePr>
        <p:xfrm>
          <a:off x="4610100" y="350043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500438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  <p:bldP spid="5539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5012" name="Object 4"/>
          <p:cNvGraphicFramePr>
            <a:graphicFrameLocks noChangeAspect="1"/>
          </p:cNvGraphicFramePr>
          <p:nvPr/>
        </p:nvGraphicFramePr>
        <p:xfrm>
          <a:off x="611188" y="620713"/>
          <a:ext cx="5040312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1523880" imgH="965160" progId="Equation.DSMT4">
                  <p:embed/>
                </p:oleObj>
              </mc:Choice>
              <mc:Fallback>
                <p:oleObj name="Equation" r:id="rId3" imgW="152388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5040312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3" name="Text Box 5"/>
          <p:cNvSpPr txBox="1">
            <a:spLocks noChangeArrowheads="1"/>
          </p:cNvSpPr>
          <p:nvPr/>
        </p:nvSpPr>
        <p:spPr bwMode="auto">
          <a:xfrm>
            <a:off x="5795963" y="1989138"/>
            <a:ext cx="316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绝热过程方程</a:t>
            </a:r>
          </a:p>
        </p:txBody>
      </p:sp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258888" y="4581525"/>
            <a:ext cx="69028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600" b="1" dirty="0">
                <a:latin typeface="华文中宋" pitchFamily="2" charset="-122"/>
                <a:ea typeface="华文中宋" pitchFamily="2" charset="-122"/>
              </a:rPr>
              <a:t>提示：三式中的常量各不相同！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3" grpId="0"/>
      <p:bldP spid="5550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684213" y="404813"/>
            <a:ext cx="56973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/>
              <a:t>5.</a:t>
            </a:r>
            <a:r>
              <a:rPr lang="zh-CN" altLang="en-US" sz="3600" b="1" dirty="0"/>
              <a:t>利用绝热过程方程计算功</a:t>
            </a:r>
          </a:p>
        </p:txBody>
      </p:sp>
      <p:graphicFrame>
        <p:nvGraphicFramePr>
          <p:cNvPr id="556038" name="Object 6"/>
          <p:cNvGraphicFramePr>
            <a:graphicFrameLocks noChangeAspect="1"/>
          </p:cNvGraphicFramePr>
          <p:nvPr/>
        </p:nvGraphicFramePr>
        <p:xfrm>
          <a:off x="611560" y="1052736"/>
          <a:ext cx="754856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3" imgW="2070000" imgH="393480" progId="Equation.DSMT4">
                  <p:embed/>
                </p:oleObj>
              </mc:Choice>
              <mc:Fallback>
                <p:oleObj name="Equation" r:id="rId3" imgW="20700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052736"/>
                        <a:ext cx="7548563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39" name="Object 7"/>
          <p:cNvGraphicFramePr>
            <a:graphicFrameLocks noChangeAspect="1"/>
          </p:cNvGraphicFramePr>
          <p:nvPr/>
        </p:nvGraphicFramePr>
        <p:xfrm>
          <a:off x="1691680" y="5085184"/>
          <a:ext cx="57086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5" imgW="1726920" imgH="419040" progId="Equation.DSMT4">
                  <p:embed/>
                </p:oleObj>
              </mc:Choice>
              <mc:Fallback>
                <p:oleObj name="Equation" r:id="rId5" imgW="172692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085184"/>
                        <a:ext cx="57086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1" name="Object 9"/>
          <p:cNvGraphicFramePr>
            <a:graphicFrameLocks noChangeAspect="1"/>
          </p:cNvGraphicFramePr>
          <p:nvPr/>
        </p:nvGraphicFramePr>
        <p:xfrm>
          <a:off x="755576" y="2348880"/>
          <a:ext cx="5400600" cy="181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7" imgW="1434960" imgH="482400" progId="Equation.DSMT4">
                  <p:embed/>
                </p:oleObj>
              </mc:Choice>
              <mc:Fallback>
                <p:oleObj name="Equation" r:id="rId7" imgW="143496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348880"/>
                        <a:ext cx="5400600" cy="1816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2" name="Object 10"/>
          <p:cNvGraphicFramePr>
            <a:graphicFrameLocks noChangeAspect="1"/>
          </p:cNvGraphicFramePr>
          <p:nvPr/>
        </p:nvGraphicFramePr>
        <p:xfrm>
          <a:off x="1259632" y="4149080"/>
          <a:ext cx="34972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9" imgW="939600" imgH="241200" progId="Equation.DSMT4">
                  <p:embed/>
                </p:oleObj>
              </mc:Choice>
              <mc:Fallback>
                <p:oleObj name="Equation" r:id="rId9" imgW="93960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149080"/>
                        <a:ext cx="3497263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3" name="Object 11"/>
          <p:cNvGraphicFramePr>
            <a:graphicFrameLocks noChangeAspect="1"/>
          </p:cNvGraphicFramePr>
          <p:nvPr/>
        </p:nvGraphicFramePr>
        <p:xfrm>
          <a:off x="683568" y="5517232"/>
          <a:ext cx="7921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11" imgW="190440" imgH="152280" progId="Equation.DSMT4">
                  <p:embed/>
                </p:oleObj>
              </mc:Choice>
              <mc:Fallback>
                <p:oleObj name="Equation" r:id="rId11" imgW="190440" imgH="152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517232"/>
                        <a:ext cx="792163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827088" y="549275"/>
            <a:ext cx="3765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/>
              <a:t>6.</a:t>
            </a:r>
            <a:r>
              <a:rPr lang="zh-CN" altLang="en-US" sz="4000" dirty="0"/>
              <a:t>关于热容比</a:t>
            </a:r>
            <a:r>
              <a:rPr lang="el-GR" altLang="zh-CN" sz="4000" dirty="0">
                <a:latin typeface="Arial" pitchFamily="34" charset="0"/>
                <a:cs typeface="Arial" pitchFamily="34" charset="0"/>
              </a:rPr>
              <a:t>γ</a:t>
            </a:r>
          </a:p>
        </p:txBody>
      </p:sp>
      <p:graphicFrame>
        <p:nvGraphicFramePr>
          <p:cNvPr id="558085" name="Object 5"/>
          <p:cNvGraphicFramePr>
            <a:graphicFrameLocks noChangeAspect="1"/>
          </p:cNvGraphicFramePr>
          <p:nvPr/>
        </p:nvGraphicFramePr>
        <p:xfrm>
          <a:off x="683568" y="1628800"/>
          <a:ext cx="7704534" cy="135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3" imgW="2527200" imgH="393480" progId="Equation.DSMT4">
                  <p:embed/>
                </p:oleObj>
              </mc:Choice>
              <mc:Fallback>
                <p:oleObj name="Equation" r:id="rId3" imgW="25272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28800"/>
                        <a:ext cx="7704534" cy="1351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6" name="Object 6"/>
          <p:cNvGraphicFramePr>
            <a:graphicFrameLocks noChangeAspect="1"/>
          </p:cNvGraphicFramePr>
          <p:nvPr/>
        </p:nvGraphicFramePr>
        <p:xfrm>
          <a:off x="468313" y="3213100"/>
          <a:ext cx="7560071" cy="126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5" imgW="2768400" imgH="393480" progId="Equation.DSMT4">
                  <p:embed/>
                </p:oleObj>
              </mc:Choice>
              <mc:Fallback>
                <p:oleObj name="Equation" r:id="rId5" imgW="27684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13100"/>
                        <a:ext cx="7560071" cy="1260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7" name="Object 7"/>
          <p:cNvGraphicFramePr>
            <a:graphicFrameLocks noChangeAspect="1"/>
          </p:cNvGraphicFramePr>
          <p:nvPr/>
        </p:nvGraphicFramePr>
        <p:xfrm>
          <a:off x="179512" y="4725144"/>
          <a:ext cx="8354069" cy="123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7" imgW="2997000" imgH="393480" progId="Equation.DSMT4">
                  <p:embed/>
                </p:oleObj>
              </mc:Choice>
              <mc:Fallback>
                <p:oleObj name="Equation" r:id="rId7" imgW="29970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25144"/>
                        <a:ext cx="8354069" cy="123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B6ACBF-D5D6-4563-8D63-E695287E92C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90872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热力学第一定律</a:t>
            </a:r>
            <a:r>
              <a:rPr lang="zh-CN" altLang="en-US" sz="3600" b="1" dirty="0"/>
              <a:t>反映了热力学过程，系统的内能、功与热量之间的关系。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06896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第一定律的表达式为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2996952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4000" dirty="0">
                <a:latin typeface="+mn-ea"/>
              </a:rPr>
              <a:t>Δ</a:t>
            </a:r>
            <a:r>
              <a:rPr lang="en-US" altLang="zh-CN" sz="4000" dirty="0">
                <a:latin typeface="+mn-ea"/>
              </a:rPr>
              <a:t>U=A+Q</a:t>
            </a:r>
            <a:endParaRPr lang="zh-CN" altLang="en-US" sz="40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4149080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/>
              </a:rPr>
              <a:t>  其中</a:t>
            </a:r>
            <a:r>
              <a:rPr lang="el-GR" altLang="zh-CN" sz="3600" b="1" dirty="0">
                <a:ea typeface="宋体"/>
              </a:rPr>
              <a:t>Δ</a:t>
            </a:r>
            <a:r>
              <a:rPr lang="en-US" altLang="zh-CN" sz="3600" b="1" dirty="0">
                <a:ea typeface="宋体"/>
              </a:rPr>
              <a:t>U</a:t>
            </a:r>
            <a:r>
              <a:rPr lang="zh-CN" altLang="en-US" sz="3600" b="1" dirty="0">
                <a:ea typeface="宋体"/>
              </a:rPr>
              <a:t>为系统内能的增量，</a:t>
            </a:r>
            <a:r>
              <a:rPr lang="en-US" altLang="zh-CN" sz="3600" b="1" dirty="0">
                <a:ea typeface="宋体"/>
              </a:rPr>
              <a:t>A</a:t>
            </a:r>
            <a:r>
              <a:rPr lang="zh-CN" altLang="en-US" sz="3600" b="1" dirty="0">
                <a:ea typeface="宋体"/>
              </a:rPr>
              <a:t>为外界对系统做的功，</a:t>
            </a:r>
            <a:r>
              <a:rPr lang="en-US" altLang="zh-CN" sz="3600" b="1" dirty="0">
                <a:ea typeface="宋体"/>
              </a:rPr>
              <a:t>Q</a:t>
            </a:r>
            <a:r>
              <a:rPr lang="zh-CN" altLang="en-US" sz="3600" b="1" dirty="0">
                <a:ea typeface="宋体"/>
              </a:rPr>
              <a:t>为吸收的热量。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B6ACBF-D5D6-4563-8D63-E695287E92C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412776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   对于理想气体系统，在热力学绝热过程中</a:t>
            </a:r>
            <a:r>
              <a:rPr lang="el-GR" altLang="zh-CN" sz="3600" b="1" dirty="0">
                <a:ea typeface="宋体"/>
              </a:rPr>
              <a:t>Δ</a:t>
            </a:r>
            <a:r>
              <a:rPr lang="en-US" altLang="zh-CN" sz="3600" b="1" dirty="0">
                <a:ea typeface="宋体"/>
              </a:rPr>
              <a:t>U</a:t>
            </a:r>
            <a:r>
              <a:rPr lang="zh-CN" altLang="en-US" sz="3600" b="1" dirty="0">
                <a:ea typeface="宋体"/>
              </a:rPr>
              <a:t>、</a:t>
            </a:r>
            <a:r>
              <a:rPr lang="en-US" altLang="zh-CN" sz="3600" b="1" dirty="0">
                <a:ea typeface="宋体"/>
              </a:rPr>
              <a:t>A</a:t>
            </a:r>
            <a:r>
              <a:rPr lang="zh-CN" altLang="en-US" sz="3600" b="1" dirty="0">
                <a:ea typeface="宋体"/>
              </a:rPr>
              <a:t>和</a:t>
            </a:r>
            <a:r>
              <a:rPr lang="en-US" altLang="zh-CN" sz="3600" b="1" dirty="0">
                <a:ea typeface="宋体"/>
              </a:rPr>
              <a:t>Q</a:t>
            </a:r>
            <a:r>
              <a:rPr lang="zh-CN" altLang="en-US" sz="3600" b="1" dirty="0">
                <a:ea typeface="宋体"/>
              </a:rPr>
              <a:t>如何计算，这就是本次课的任务。下面来展开讨论。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827584" y="1268760"/>
            <a:ext cx="77048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/>
              <a:t>  </a:t>
            </a:r>
            <a:r>
              <a:rPr lang="zh-CN" altLang="en-US" sz="36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绝热过程</a:t>
            </a:r>
            <a:r>
              <a:rPr lang="zh-CN" altLang="en-US" sz="3600" b="1" dirty="0">
                <a:ea typeface="楷体_GB2312" pitchFamily="49" charset="-122"/>
              </a:rPr>
              <a:t>：</a:t>
            </a:r>
            <a:r>
              <a:rPr lang="zh-CN" altLang="en-US" sz="3600" b="1" dirty="0"/>
              <a:t>系统在整个过程中始终不与外界交换热量。</a:t>
            </a:r>
          </a:p>
        </p:txBody>
      </p:sp>
      <p:sp>
        <p:nvSpPr>
          <p:cNvPr id="547846" name="Text Box 6"/>
          <p:cNvSpPr txBox="1">
            <a:spLocks noChangeArrowheads="1"/>
          </p:cNvSpPr>
          <p:nvPr/>
        </p:nvSpPr>
        <p:spPr bwMode="auto">
          <a:xfrm>
            <a:off x="539552" y="3501008"/>
            <a:ext cx="8424862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32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实际中绝热过程的实现：①被良好绝热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材料所隔绝的系统；②过程进行较快来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不及和外界交换热量的</a:t>
            </a:r>
            <a:r>
              <a:rPr lang="zh-CN" altLang="en-US" sz="3200" b="1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过程。</a:t>
            </a:r>
            <a:endParaRPr lang="zh-CN" altLang="en-US" sz="3200" b="1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5" grpId="0"/>
      <p:bldP spid="5478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827088" y="692150"/>
            <a:ext cx="714650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一般绝热过程（包括准静态与非静态</a:t>
            </a:r>
          </a:p>
          <a:p>
            <a:r>
              <a:rPr lang="zh-CN" altLang="en-US" sz="3200" b="1" dirty="0"/>
              <a:t>过程）</a:t>
            </a: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1116013" y="2159000"/>
            <a:ext cx="1660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FFFF00"/>
                </a:solidFill>
              </a:rPr>
              <a:t>由</a:t>
            </a:r>
            <a:r>
              <a:rPr lang="en-US" altLang="zh-CN" sz="4000">
                <a:solidFill>
                  <a:srgbClr val="FFFF00"/>
                </a:solidFill>
              </a:rPr>
              <a:t>Q=0</a:t>
            </a:r>
          </a:p>
        </p:txBody>
      </p:sp>
      <p:graphicFrame>
        <p:nvGraphicFramePr>
          <p:cNvPr id="548870" name="Object 6"/>
          <p:cNvGraphicFramePr>
            <a:graphicFrameLocks noChangeAspect="1"/>
          </p:cNvGraphicFramePr>
          <p:nvPr/>
        </p:nvGraphicFramePr>
        <p:xfrm>
          <a:off x="3059113" y="2060575"/>
          <a:ext cx="10080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90440" imgH="152280" progId="Equation.DSMT4">
                  <p:embed/>
                </p:oleObj>
              </mc:Choice>
              <mc:Fallback>
                <p:oleObj name="Equation" r:id="rId3" imgW="19044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060575"/>
                        <a:ext cx="1008062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71" name="Object 7"/>
          <p:cNvGraphicFramePr>
            <a:graphicFrameLocks noChangeAspect="1"/>
          </p:cNvGraphicFramePr>
          <p:nvPr/>
        </p:nvGraphicFramePr>
        <p:xfrm>
          <a:off x="4572000" y="2060575"/>
          <a:ext cx="30241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60575"/>
                        <a:ext cx="3024188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72" name="Object 8"/>
          <p:cNvGraphicFramePr>
            <a:graphicFrameLocks noChangeAspect="1"/>
          </p:cNvGraphicFramePr>
          <p:nvPr/>
        </p:nvGraphicFramePr>
        <p:xfrm>
          <a:off x="1116013" y="3357563"/>
          <a:ext cx="69119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7" imgW="1587240" imgH="241200" progId="Equation.DSMT4">
                  <p:embed/>
                </p:oleObj>
              </mc:Choice>
              <mc:Fallback>
                <p:oleObj name="Equation" r:id="rId7" imgW="158724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57563"/>
                        <a:ext cx="6911975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684213" y="4868863"/>
          <a:ext cx="792003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9" imgW="1866600" imgH="253800" progId="Equation.DSMT4">
                  <p:embed/>
                </p:oleObj>
              </mc:Choice>
              <mc:Fallback>
                <p:oleObj name="Equation" r:id="rId9" imgW="186660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68863"/>
                        <a:ext cx="7920037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8" grpId="0"/>
      <p:bldP spid="5488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684213" y="333375"/>
            <a:ext cx="369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2.</a:t>
            </a:r>
            <a:r>
              <a:rPr lang="zh-CN" altLang="en-US" sz="3600"/>
              <a:t>准静态绝热过程</a:t>
            </a:r>
          </a:p>
        </p:txBody>
      </p:sp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827088" y="1196975"/>
            <a:ext cx="3892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/>
              <a:t>对于微小的绝热过程</a:t>
            </a:r>
          </a:p>
        </p:txBody>
      </p:sp>
      <p:graphicFrame>
        <p:nvGraphicFramePr>
          <p:cNvPr id="549894" name="Object 6"/>
          <p:cNvGraphicFramePr>
            <a:graphicFrameLocks noChangeAspect="1"/>
          </p:cNvGraphicFramePr>
          <p:nvPr/>
        </p:nvGraphicFramePr>
        <p:xfrm>
          <a:off x="1835150" y="2060575"/>
          <a:ext cx="45370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091880" imgH="241200" progId="Equation.DSMT4">
                  <p:embed/>
                </p:oleObj>
              </mc:Choice>
              <mc:Fallback>
                <p:oleObj name="Equation" r:id="rId3" imgW="10918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60575"/>
                        <a:ext cx="4537075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897" name="Object 9"/>
          <p:cNvGraphicFramePr>
            <a:graphicFrameLocks noChangeAspect="1"/>
          </p:cNvGraphicFramePr>
          <p:nvPr/>
        </p:nvGraphicFramePr>
        <p:xfrm>
          <a:off x="539750" y="3213100"/>
          <a:ext cx="1079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190440" imgH="152280" progId="Equation.DSMT4">
                  <p:embed/>
                </p:oleObj>
              </mc:Choice>
              <mc:Fallback>
                <p:oleObj name="Equation" r:id="rId5" imgW="190440" imgH="152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13100"/>
                        <a:ext cx="10795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898" name="Object 10"/>
          <p:cNvGraphicFramePr>
            <a:graphicFrameLocks noChangeAspect="1"/>
          </p:cNvGraphicFramePr>
          <p:nvPr/>
        </p:nvGraphicFramePr>
        <p:xfrm>
          <a:off x="1908175" y="3213100"/>
          <a:ext cx="51847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7" imgW="1282680" imgH="241200" progId="Equation.DSMT4">
                  <p:embed/>
                </p:oleObj>
              </mc:Choice>
              <mc:Fallback>
                <p:oleObj name="Equation" r:id="rId7" imgW="128268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13100"/>
                        <a:ext cx="51847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899" name="Text Box 11"/>
          <p:cNvSpPr txBox="1">
            <a:spLocks noChangeArrowheads="1"/>
          </p:cNvSpPr>
          <p:nvPr/>
        </p:nvSpPr>
        <p:spPr bwMode="auto">
          <a:xfrm>
            <a:off x="971550" y="4365625"/>
            <a:ext cx="74356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将理想气体物态方程</a:t>
            </a:r>
            <a:r>
              <a:rPr lang="en-US" altLang="zh-CN" sz="3200" dirty="0" err="1"/>
              <a:t>pV</a:t>
            </a:r>
            <a:r>
              <a:rPr lang="en-US" altLang="zh-CN" sz="3200" dirty="0"/>
              <a:t>=</a:t>
            </a:r>
            <a:r>
              <a:rPr lang="el-GR" altLang="zh-CN" sz="3200" dirty="0">
                <a:latin typeface="Arial" pitchFamily="34" charset="0"/>
                <a:cs typeface="Arial" pitchFamily="34" charset="0"/>
              </a:rPr>
              <a:t>ν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RT</a:t>
            </a:r>
            <a:r>
              <a:rPr lang="zh-CN" altLang="en-US" sz="3200" dirty="0"/>
              <a:t>两边微分，</a:t>
            </a:r>
            <a:endParaRPr lang="en-US" altLang="zh-CN" sz="3200" dirty="0"/>
          </a:p>
          <a:p>
            <a:r>
              <a:rPr lang="zh-CN" altLang="en-US" sz="3200" dirty="0"/>
              <a:t>消去</a:t>
            </a:r>
            <a:r>
              <a:rPr lang="en-US" altLang="zh-CN" sz="3200" i="1" dirty="0"/>
              <a:t>dT</a:t>
            </a:r>
            <a:endParaRPr lang="zh-CN" altLang="en-US" sz="3200" i="1" dirty="0"/>
          </a:p>
        </p:txBody>
      </p:sp>
      <p:graphicFrame>
        <p:nvGraphicFramePr>
          <p:cNvPr id="549900" name="Object 12"/>
          <p:cNvGraphicFramePr>
            <a:graphicFrameLocks noChangeAspect="1"/>
          </p:cNvGraphicFramePr>
          <p:nvPr/>
        </p:nvGraphicFramePr>
        <p:xfrm>
          <a:off x="1908175" y="5300663"/>
          <a:ext cx="54737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9" imgW="1218960" imgH="203040" progId="Equation.DSMT4">
                  <p:embed/>
                </p:oleObj>
              </mc:Choice>
              <mc:Fallback>
                <p:oleObj name="Equation" r:id="rId9" imgW="121896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00663"/>
                        <a:ext cx="54737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  <p:bldP spid="549893" grpId="0"/>
      <p:bldP spid="5498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0918" name="Object 6"/>
          <p:cNvGraphicFramePr>
            <a:graphicFrameLocks noChangeAspect="1"/>
          </p:cNvGraphicFramePr>
          <p:nvPr/>
        </p:nvGraphicFramePr>
        <p:xfrm>
          <a:off x="0" y="692150"/>
          <a:ext cx="1079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190440" imgH="152280" progId="Equation.DSMT4">
                  <p:embed/>
                </p:oleObj>
              </mc:Choice>
              <mc:Fallback>
                <p:oleObj name="Equation" r:id="rId3" imgW="19044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92150"/>
                        <a:ext cx="10795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19" name="Object 7"/>
          <p:cNvGraphicFramePr>
            <a:graphicFrameLocks noChangeAspect="1"/>
          </p:cNvGraphicFramePr>
          <p:nvPr/>
        </p:nvGraphicFramePr>
        <p:xfrm>
          <a:off x="1042988" y="692150"/>
          <a:ext cx="81010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5" imgW="2120760" imgH="241200" progId="Equation.DSMT4">
                  <p:embed/>
                </p:oleObj>
              </mc:Choice>
              <mc:Fallback>
                <p:oleObj name="Equation" r:id="rId5" imgW="212076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92150"/>
                        <a:ext cx="8101012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20" name="Object 8"/>
          <p:cNvGraphicFramePr>
            <a:graphicFrameLocks noChangeAspect="1"/>
          </p:cNvGraphicFramePr>
          <p:nvPr/>
        </p:nvGraphicFramePr>
        <p:xfrm>
          <a:off x="1042988" y="1844675"/>
          <a:ext cx="619283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7" imgW="1625400" imgH="241200" progId="Equation.DSMT4">
                  <p:embed/>
                </p:oleObj>
              </mc:Choice>
              <mc:Fallback>
                <p:oleObj name="Equation" r:id="rId7" imgW="16254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619283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21" name="Object 9"/>
          <p:cNvGraphicFramePr>
            <a:graphicFrameLocks noChangeAspect="1"/>
          </p:cNvGraphicFramePr>
          <p:nvPr/>
        </p:nvGraphicFramePr>
        <p:xfrm>
          <a:off x="179388" y="3068638"/>
          <a:ext cx="1079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9" imgW="190440" imgH="152280" progId="Equation.DSMT4">
                  <p:embed/>
                </p:oleObj>
              </mc:Choice>
              <mc:Fallback>
                <p:oleObj name="Equation" r:id="rId9" imgW="190440" imgH="152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068638"/>
                        <a:ext cx="10795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22" name="Object 10"/>
          <p:cNvGraphicFramePr>
            <a:graphicFrameLocks noChangeAspect="1"/>
          </p:cNvGraphicFramePr>
          <p:nvPr/>
        </p:nvGraphicFramePr>
        <p:xfrm>
          <a:off x="1547813" y="2997200"/>
          <a:ext cx="669607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11" imgW="1701720" imgH="279360" progId="Equation.DSMT4">
                  <p:embed/>
                </p:oleObj>
              </mc:Choice>
              <mc:Fallback>
                <p:oleObj name="Equation" r:id="rId11" imgW="1701720" imgH="2793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97200"/>
                        <a:ext cx="6696075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23" name="Object 11"/>
          <p:cNvGraphicFramePr>
            <a:graphicFrameLocks noChangeAspect="1"/>
          </p:cNvGraphicFramePr>
          <p:nvPr/>
        </p:nvGraphicFramePr>
        <p:xfrm>
          <a:off x="971550" y="4437063"/>
          <a:ext cx="4897438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3" imgW="1358640" imgH="469800" progId="Equation.DSMT4">
                  <p:embed/>
                </p:oleObj>
              </mc:Choice>
              <mc:Fallback>
                <p:oleObj name="Equation" r:id="rId13" imgW="1358640" imgH="469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4897438" cy="169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0924" name="Text Box 12"/>
          <p:cNvSpPr txBox="1">
            <a:spLocks noChangeArrowheads="1"/>
          </p:cNvSpPr>
          <p:nvPr/>
        </p:nvSpPr>
        <p:spPr bwMode="auto">
          <a:xfrm>
            <a:off x="6156325" y="4868863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latin typeface="宋体" pitchFamily="2" charset="-122"/>
              </a:rPr>
              <a:t>→</a:t>
            </a:r>
            <a:r>
              <a:rPr lang="zh-CN" altLang="en-US" sz="3600"/>
              <a:t>热容比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1403350" y="404813"/>
          <a:ext cx="597693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1854000" imgH="419040" progId="Equation.DSMT4">
                  <p:embed/>
                </p:oleObj>
              </mc:Choice>
              <mc:Fallback>
                <p:oleObj name="Equation" r:id="rId3" imgW="185400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4813"/>
                        <a:ext cx="5976938" cy="13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53" name="Text Box 17"/>
          <p:cNvSpPr txBox="1">
            <a:spLocks noChangeArrowheads="1"/>
          </p:cNvSpPr>
          <p:nvPr/>
        </p:nvSpPr>
        <p:spPr bwMode="auto">
          <a:xfrm>
            <a:off x="1116013" y="2060575"/>
            <a:ext cx="4654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实际中</a:t>
            </a:r>
            <a:r>
              <a:rPr lang="el-GR" altLang="zh-CN" sz="3200">
                <a:latin typeface="Arial" pitchFamily="34" charset="0"/>
                <a:cs typeface="Arial" pitchFamily="34" charset="0"/>
              </a:rPr>
              <a:t>γ</a:t>
            </a:r>
            <a:r>
              <a:rPr lang="zh-CN" altLang="en-US" sz="3200">
                <a:latin typeface="Arial" pitchFamily="34" charset="0"/>
                <a:cs typeface="Arial" pitchFamily="34" charset="0"/>
              </a:rPr>
              <a:t>可视为常量，得</a:t>
            </a:r>
            <a:endParaRPr lang="zh-CN" altLang="el-GR" sz="3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51954" name="Object 18"/>
          <p:cNvGraphicFramePr>
            <a:graphicFrameLocks noChangeAspect="1"/>
          </p:cNvGraphicFramePr>
          <p:nvPr/>
        </p:nvGraphicFramePr>
        <p:xfrm>
          <a:off x="611188" y="3141663"/>
          <a:ext cx="77041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5" imgW="2184120" imgH="228600" progId="Equation.DSMT4">
                  <p:embed/>
                </p:oleObj>
              </mc:Choice>
              <mc:Fallback>
                <p:oleObj name="Equation" r:id="rId5" imgW="218412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41663"/>
                        <a:ext cx="770413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55" name="Object 19"/>
          <p:cNvGraphicFramePr>
            <a:graphicFrameLocks noChangeAspect="1"/>
          </p:cNvGraphicFramePr>
          <p:nvPr/>
        </p:nvGraphicFramePr>
        <p:xfrm>
          <a:off x="1476375" y="4652963"/>
          <a:ext cx="54721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7" imgW="1587240" imgH="228600" progId="Equation.DSMT4">
                  <p:embed/>
                </p:oleObj>
              </mc:Choice>
              <mc:Fallback>
                <p:oleObj name="Equation" r:id="rId7" imgW="158724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652963"/>
                        <a:ext cx="54721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4" name="Text Box 4"/>
          <p:cNvSpPr txBox="1">
            <a:spLocks noChangeArrowheads="1"/>
          </p:cNvSpPr>
          <p:nvPr/>
        </p:nvSpPr>
        <p:spPr bwMode="auto">
          <a:xfrm>
            <a:off x="971550" y="646113"/>
            <a:ext cx="38443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/>
              <a:t>3.</a:t>
            </a:r>
            <a:r>
              <a:rPr lang="zh-CN" altLang="en-US" sz="3600" b="1" dirty="0"/>
              <a:t>绝热线与等温线</a:t>
            </a:r>
          </a:p>
        </p:txBody>
      </p:sp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468313" y="1700213"/>
            <a:ext cx="83423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P-V</a:t>
            </a:r>
            <a:r>
              <a:rPr lang="zh-CN" altLang="en-US" sz="3200" b="1" dirty="0"/>
              <a:t>图上画出的绝热过程对应的曲线</a:t>
            </a:r>
            <a:r>
              <a:rPr lang="zh-CN" altLang="en-US" sz="3200" b="1" dirty="0">
                <a:latin typeface="宋体" pitchFamily="2" charset="-122"/>
              </a:rPr>
              <a:t>→绝热线</a:t>
            </a:r>
          </a:p>
        </p:txBody>
      </p:sp>
      <p:sp>
        <p:nvSpPr>
          <p:cNvPr id="552968" name="Text Box 8"/>
          <p:cNvSpPr txBox="1">
            <a:spLocks noChangeArrowheads="1"/>
          </p:cNvSpPr>
          <p:nvPr/>
        </p:nvSpPr>
        <p:spPr bwMode="auto">
          <a:xfrm>
            <a:off x="323528" y="3356992"/>
            <a:ext cx="47163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zh-CN" altLang="en-US" sz="3200" b="1" dirty="0"/>
              <a:t>因为热容比</a:t>
            </a:r>
            <a:r>
              <a:rPr lang="el-GR" altLang="zh-CN" sz="3200" b="1" dirty="0">
                <a:latin typeface="Arial" pitchFamily="34" charset="0"/>
                <a:cs typeface="Arial" pitchFamily="34" charset="0"/>
              </a:rPr>
              <a:t>γ</a:t>
            </a:r>
            <a:r>
              <a:rPr lang="zh-CN" altLang="en-US" sz="3200" b="1" dirty="0">
                <a:latin typeface="Arial" pitchFamily="34" charset="0"/>
                <a:cs typeface="Arial" pitchFamily="34" charset="0"/>
              </a:rPr>
              <a:t>＞</a:t>
            </a:r>
            <a:r>
              <a:rPr lang="en-US" altLang="zh-CN" sz="3200" b="1" dirty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3200" b="1" dirty="0">
                <a:latin typeface="Arial" pitchFamily="34" charset="0"/>
                <a:cs typeface="Arial" pitchFamily="34" charset="0"/>
              </a:rPr>
              <a:t>，所以</a:t>
            </a:r>
          </a:p>
          <a:p>
            <a:r>
              <a:rPr lang="zh-CN" altLang="en-US" sz="3200" b="1" dirty="0">
                <a:latin typeface="Arial" pitchFamily="34" charset="0"/>
                <a:cs typeface="Arial" pitchFamily="34" charset="0"/>
              </a:rPr>
              <a:t>绝热线比等温线陡些（看</a:t>
            </a:r>
          </a:p>
          <a:p>
            <a:r>
              <a:rPr lang="zh-CN" altLang="en-US" sz="3200" b="1" dirty="0">
                <a:latin typeface="Arial" pitchFamily="34" charset="0"/>
                <a:cs typeface="Arial" pitchFamily="34" charset="0"/>
              </a:rPr>
              <a:t>右图）。</a:t>
            </a:r>
            <a:endParaRPr lang="zh-CN" altLang="el-G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996952"/>
            <a:ext cx="332524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4" grpId="0"/>
      <p:bldP spid="552965" grpId="0"/>
      <p:bldP spid="55296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sng" strike="noStrike" cap="none" normalizeH="0" baseline="0" smtClean="0">
            <a:ln>
              <a:noFill/>
            </a:ln>
            <a:solidFill>
              <a:srgbClr val="66FFFF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sng" strike="noStrike" cap="none" normalizeH="0" baseline="0" smtClean="0">
            <a:ln>
              <a:noFill/>
            </a:ln>
            <a:solidFill>
              <a:srgbClr val="66FFFF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262</Words>
  <Application>Microsoft Office PowerPoint</Application>
  <PresentationFormat>全屏显示(4:3)</PresentationFormat>
  <Paragraphs>32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华文中宋</vt:lpstr>
      <vt:lpstr>宋体</vt:lpstr>
      <vt:lpstr>Arial</vt:lpstr>
      <vt:lpstr>Calibri</vt:lpstr>
      <vt:lpstr>Garamond</vt:lpstr>
      <vt:lpstr>Wingdings</vt:lpstr>
      <vt:lpstr>Office 主题</vt:lpstr>
      <vt:lpstr>Stream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DeZheng yang</dc:creator>
  <cp:lastModifiedBy>yang DeZheng</cp:lastModifiedBy>
  <cp:revision>21</cp:revision>
  <dcterms:modified xsi:type="dcterms:W3CDTF">2019-08-29T01:17:01Z</dcterms:modified>
</cp:coreProperties>
</file>