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8"/>
  </p:notesMasterIdLst>
  <p:handoutMasterIdLst>
    <p:handoutMasterId r:id="rId9"/>
  </p:handoutMasterIdLst>
  <p:sldIdLst>
    <p:sldId id="609" r:id="rId3"/>
    <p:sldId id="695" r:id="rId4"/>
    <p:sldId id="690" r:id="rId5"/>
    <p:sldId id="696" r:id="rId6"/>
    <p:sldId id="692" r:id="rId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3">
          <p15:clr>
            <a:srgbClr val="A4A3A4"/>
          </p15:clr>
        </p15:guide>
        <p15:guide id="2" pos="2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93366"/>
    <a:srgbClr val="AA3871"/>
    <a:srgbClr val="BF3F7F"/>
    <a:srgbClr val="842C58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5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536" y="102"/>
      </p:cViewPr>
      <p:guideLst>
        <p:guide orient="horz" pos="2313"/>
        <p:guide pos="27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3EDB62C-EB93-4207-82EA-A5FE5A9925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4525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85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00281-15BC-4642-B990-575DF2B9A0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62425" y="0"/>
            <a:ext cx="3184525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85" noProof="1" smtClean="0"/>
            </a:lvl1pPr>
          </a:lstStyle>
          <a:p>
            <a:fld id="{0F9B84EA-7D68-4D60-9CB1-D50884785D1C}" type="datetimeFigureOut">
              <a:rPr lang="zh-CN" altLang="en-US"/>
              <a:pPr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EA0301-8AC5-4CD8-BAAD-F033A3D7CF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880725"/>
            <a:ext cx="3184525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85"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C181B-3052-464D-9607-EB1AA3E445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62425" y="10880725"/>
            <a:ext cx="3184525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85" noProof="1" smtClean="0"/>
            </a:lvl1pPr>
          </a:lstStyle>
          <a:p>
            <a:fld id="{97ABA447-68AC-4D91-B0C8-5B1060CAAAE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>
            <a:extLst>
              <a:ext uri="{FF2B5EF4-FFF2-40B4-BE49-F238E27FC236}">
                <a16:creationId xmlns:a16="http://schemas.microsoft.com/office/drawing/2014/main" id="{3A4EDC5C-2419-4E9A-BC11-048945AC33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b="0" noProof="1" dirty="0"/>
            </a:lvl1pPr>
          </a:lstStyle>
          <a:p>
            <a:endParaRPr lang="zh-CN" altLang="en-US"/>
          </a:p>
        </p:txBody>
      </p:sp>
      <p:sp>
        <p:nvSpPr>
          <p:cNvPr id="3075" name="日期占位符 3074">
            <a:extLst>
              <a:ext uri="{FF2B5EF4-FFF2-40B4-BE49-F238E27FC236}">
                <a16:creationId xmlns:a16="http://schemas.microsoft.com/office/drawing/2014/main" id="{960F6BE8-F3BD-49CB-AAF4-701D4F6DBC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b="0" noProof="1" dirty="0"/>
            </a:lvl1pPr>
          </a:lstStyle>
          <a:p>
            <a:endParaRPr lang="zh-CN" altLang="en-US"/>
          </a:p>
        </p:txBody>
      </p:sp>
      <p:sp>
        <p:nvSpPr>
          <p:cNvPr id="4100" name="幻灯片图像占位符 3075">
            <a:extLst>
              <a:ext uri="{FF2B5EF4-FFF2-40B4-BE49-F238E27FC236}">
                <a16:creationId xmlns:a16="http://schemas.microsoft.com/office/drawing/2014/main" id="{C7C7DCE3-512A-442B-BE95-C7E30DC2DC9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文本占位符 3076">
            <a:extLst>
              <a:ext uri="{FF2B5EF4-FFF2-40B4-BE49-F238E27FC236}">
                <a16:creationId xmlns:a16="http://schemas.microsoft.com/office/drawing/2014/main" id="{9C593C02-B0B8-4057-A119-D472519F238D}"/>
              </a:ext>
            </a:extLst>
          </p:cNvPr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页脚占位符 3077">
            <a:extLst>
              <a:ext uri="{FF2B5EF4-FFF2-40B4-BE49-F238E27FC236}">
                <a16:creationId xmlns:a16="http://schemas.microsoft.com/office/drawing/2014/main" id="{244BBB01-6314-46B2-A1C2-425EFEEA6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>
            <a:lvl1pPr defTabSz="990600">
              <a:defRPr sz="1300" b="0" noProof="1" dirty="0"/>
            </a:lvl1pPr>
          </a:lstStyle>
          <a:p>
            <a:endParaRPr lang="zh-CN" altLang="en-US"/>
          </a:p>
        </p:txBody>
      </p:sp>
      <p:sp>
        <p:nvSpPr>
          <p:cNvPr id="3079" name="灯片编号占位符 3078">
            <a:extLst>
              <a:ext uri="{FF2B5EF4-FFF2-40B4-BE49-F238E27FC236}">
                <a16:creationId xmlns:a16="http://schemas.microsoft.com/office/drawing/2014/main" id="{CD855909-06A5-4EB3-B618-118A09981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>
            <a:lvl1pPr algn="r" defTabSz="990600">
              <a:defRPr sz="1300" b="0" noProof="1" dirty="0"/>
            </a:lvl1pPr>
          </a:lstStyle>
          <a:p>
            <a:fld id="{A41C8945-FC7D-43B7-B96D-CDD5FABBB6C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085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135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048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6681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304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018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8077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33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7875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8218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14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9325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484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7332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1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2982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5759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1654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913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90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05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610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673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63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617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79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../../../&#28909;&#32479;&#35838;&#20214;/1-0%20&#25945;&#23398;&#22522;&#26412;&#35201;&#27714;.ppt#-1,2,&#24187;&#28783;&#29255; 2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hyperlink" Target="../../../&#28909;&#32479;&#35838;&#20214;/1-0%20&#25945;&#23398;&#22522;&#26412;&#35201;&#27714;.ppt" TargetMode="Externa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椭圆 1027">
            <a:extLst>
              <a:ext uri="{FF2B5EF4-FFF2-40B4-BE49-F238E27FC236}">
                <a16:creationId xmlns:a16="http://schemas.microsoft.com/office/drawing/2014/main" id="{88FF2374-2E47-4415-874F-AF7BF2E60F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00338" y="6092825"/>
            <a:ext cx="3384550" cy="730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>
                  <a:alpha val="98999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文本框 1028">
            <a:hlinkClick r:id="rId15" action="ppaction://hlinkpres?slideindex=2&amp;slidetitle=幻灯片 2"/>
            <a:extLst>
              <a:ext uri="{FF2B5EF4-FFF2-40B4-BE49-F238E27FC236}">
                <a16:creationId xmlns:a16="http://schemas.microsoft.com/office/drawing/2014/main" id="{25E4162E-40AC-4CEC-AD8E-EFCFB32AF7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0163" y="114300"/>
            <a:ext cx="893763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ea typeface="楷体_GB2312" panose="02010609030101010101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>
                <a:solidFill>
                  <a:schemeClr val="bg1"/>
                </a:solidFill>
                <a:ea typeface="楷体_GB2312" panose="02010609030101010101" pitchFamily="49" charset="-122"/>
              </a:rPr>
              <a:t>第五版</a:t>
            </a:r>
          </a:p>
        </p:txBody>
      </p:sp>
      <p:sp>
        <p:nvSpPr>
          <p:cNvPr id="1028" name="椭圆 1036">
            <a:extLst>
              <a:ext uri="{FF2B5EF4-FFF2-40B4-BE49-F238E27FC236}">
                <a16:creationId xmlns:a16="http://schemas.microsoft.com/office/drawing/2014/main" id="{26E9172D-C652-440F-8EB3-183698A54B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80063" y="549275"/>
            <a:ext cx="2449512" cy="730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椭圆 1027">
            <a:extLst>
              <a:ext uri="{FF2B5EF4-FFF2-40B4-BE49-F238E27FC236}">
                <a16:creationId xmlns:a16="http://schemas.microsoft.com/office/drawing/2014/main" id="{C04E033E-5B33-4AF9-880B-17C3236292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00338" y="6092825"/>
            <a:ext cx="3384550" cy="730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>
                  <a:alpha val="98997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文本框 1028">
            <a:hlinkClick r:id="rId15" action="ppaction://hlinkpres?slideindex=1&amp;slidetitle="/>
            <a:extLst>
              <a:ext uri="{FF2B5EF4-FFF2-40B4-BE49-F238E27FC236}">
                <a16:creationId xmlns:a16="http://schemas.microsoft.com/office/drawing/2014/main" id="{AABE1ECE-FDA3-4EFB-9C5B-DACDEA6D07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0163" y="114300"/>
            <a:ext cx="893763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ea typeface="楷体_GB2312" panose="02010609030101010101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>
                <a:solidFill>
                  <a:schemeClr val="bg1"/>
                </a:solidFill>
                <a:ea typeface="楷体_GB2312" panose="02010609030101010101" pitchFamily="49" charset="-122"/>
              </a:rPr>
              <a:t>第五版</a:t>
            </a:r>
          </a:p>
        </p:txBody>
      </p:sp>
      <p:sp>
        <p:nvSpPr>
          <p:cNvPr id="2052" name="椭圆 1036">
            <a:extLst>
              <a:ext uri="{FF2B5EF4-FFF2-40B4-BE49-F238E27FC236}">
                <a16:creationId xmlns:a16="http://schemas.microsoft.com/office/drawing/2014/main" id="{17F84CD3-1859-4E73-97D8-2546BC8418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80063" y="549275"/>
            <a:ext cx="2449512" cy="730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  <p:sldLayoutId id="2147483677" r:id="rId12"/>
    <p:sldLayoutId id="2147483676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:a16="http://schemas.microsoft.com/office/drawing/2014/main" id="{2B1C0392-B80B-49EC-8A66-30085212D1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热力学多方过程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67CEA626-9EAF-46AC-BAD7-79B83AA54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1F4D518-D77B-4F01-9FE2-079239501E73}" type="slidenum">
              <a:rPr lang="en-US" altLang="zh-CN" sz="1400">
                <a:latin typeface="Times New Roman" panose="02020603050405020304" pitchFamily="18" charset="0"/>
              </a:rPr>
              <a:pPr/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40" name="Object 75">
            <a:extLst>
              <a:ext uri="{FF2B5EF4-FFF2-40B4-BE49-F238E27FC236}">
                <a16:creationId xmlns:a16="http://schemas.microsoft.com/office/drawing/2014/main" id="{6FF46B95-C3DF-4E1C-9083-0A7F890B3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25" y="1419225"/>
          <a:ext cx="33686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r:id="rId3" imgW="1739900" imgH="241300" progId="Equation.3">
                  <p:embed/>
                </p:oleObj>
              </mc:Choice>
              <mc:Fallback>
                <p:oleObj r:id="rId3" imgW="1739900" imgH="2413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1419225"/>
                        <a:ext cx="33686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76">
            <a:extLst>
              <a:ext uri="{FF2B5EF4-FFF2-40B4-BE49-F238E27FC236}">
                <a16:creationId xmlns:a16="http://schemas.microsoft.com/office/drawing/2014/main" id="{8149B7DE-5104-474A-A286-8257BC0A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995488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对理想气体状态方程微分：</a:t>
            </a:r>
          </a:p>
        </p:txBody>
      </p:sp>
      <p:graphicFrame>
        <p:nvGraphicFramePr>
          <p:cNvPr id="42" name="Object 77">
            <a:extLst>
              <a:ext uri="{FF2B5EF4-FFF2-40B4-BE49-F238E27FC236}">
                <a16:creationId xmlns:a16="http://schemas.microsoft.com/office/drawing/2014/main" id="{39D4513D-EC5F-4A8D-B1AA-C3800EA77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1075" y="2071688"/>
          <a:ext cx="2089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r:id="rId5" imgW="1193800" imgH="203200" progId="Equation.3">
                  <p:embed/>
                </p:oleObj>
              </mc:Choice>
              <mc:Fallback>
                <p:oleObj r:id="rId5" imgW="1193800" imgH="2032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2071688"/>
                        <a:ext cx="20891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78">
            <a:extLst>
              <a:ext uri="{FF2B5EF4-FFF2-40B4-BE49-F238E27FC236}">
                <a16:creationId xmlns:a16="http://schemas.microsoft.com/office/drawing/2014/main" id="{DEBB4805-815C-4D5B-8217-6979DC65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011" y="2500016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迈耶公式：</a:t>
            </a:r>
          </a:p>
        </p:txBody>
      </p:sp>
      <p:graphicFrame>
        <p:nvGraphicFramePr>
          <p:cNvPr id="44" name="Object 79">
            <a:extLst>
              <a:ext uri="{FF2B5EF4-FFF2-40B4-BE49-F238E27FC236}">
                <a16:creationId xmlns:a16="http://schemas.microsoft.com/office/drawing/2014/main" id="{6802924B-37A6-4C6C-BD08-66B4552C9A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53025"/>
              </p:ext>
            </p:extLst>
          </p:nvPr>
        </p:nvGraphicFramePr>
        <p:xfrm>
          <a:off x="3995936" y="3885282"/>
          <a:ext cx="2209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r:id="rId7" imgW="1130040" imgH="419040" progId="Equation.3">
                  <p:embed/>
                </p:oleObj>
              </mc:Choice>
              <mc:Fallback>
                <p:oleObj r:id="rId7" imgW="1130040" imgH="41904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885282"/>
                        <a:ext cx="2209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80">
            <a:extLst>
              <a:ext uri="{FF2B5EF4-FFF2-40B4-BE49-F238E27FC236}">
                <a16:creationId xmlns:a16="http://schemas.microsoft.com/office/drawing/2014/main" id="{5249A171-05C0-4E2C-A759-C6AB57E3F8FB}"/>
              </a:ext>
            </a:extLst>
          </p:cNvPr>
          <p:cNvSpPr>
            <a:spLocks/>
          </p:cNvSpPr>
          <p:nvPr/>
        </p:nvSpPr>
        <p:spPr bwMode="auto">
          <a:xfrm>
            <a:off x="7042150" y="1581150"/>
            <a:ext cx="125413" cy="1414463"/>
          </a:xfrm>
          <a:prstGeom prst="rightBrace">
            <a:avLst>
              <a:gd name="adj1" fmla="val 96546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Rectangle 2">
            <a:extLst>
              <a:ext uri="{FF2B5EF4-FFF2-40B4-BE49-F238E27FC236}">
                <a16:creationId xmlns:a16="http://schemas.microsoft.com/office/drawing/2014/main" id="{858571A6-75BE-4B91-8C07-FA499595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39775"/>
            <a:ext cx="4468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808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多方过程的过程方程</a:t>
            </a:r>
            <a:endParaRPr lang="en-US" altLang="zh-CN" sz="2400" dirty="0">
              <a:solidFill>
                <a:srgbClr val="00808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6154" name="对象 -2147482607">
            <a:extLst>
              <a:ext uri="{FF2B5EF4-FFF2-40B4-BE49-F238E27FC236}">
                <a16:creationId xmlns:a16="http://schemas.microsoft.com/office/drawing/2014/main" id="{DAD50177-7107-42B4-9450-1FA2EAC6C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2519363"/>
          <a:ext cx="18859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r:id="rId9" imgW="977760" imgH="241200" progId="Equation.KSEE3">
                  <p:embed/>
                </p:oleObj>
              </mc:Choice>
              <mc:Fallback>
                <p:oleObj r:id="rId9" imgW="977760" imgH="241200" progId="Equation.KSEE3">
                  <p:embed/>
                  <p:pic>
                    <p:nvPicPr>
                      <p:cNvPr id="0" name="对象 -2147482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519363"/>
                        <a:ext cx="18859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文本框 2">
            <a:extLst>
              <a:ext uri="{FF2B5EF4-FFF2-40B4-BE49-F238E27FC236}">
                <a16:creationId xmlns:a16="http://schemas.microsoft.com/office/drawing/2014/main" id="{B6FAB07F-A0B7-4FF5-B545-69E334934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4946650"/>
            <a:ext cx="4286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将各热容视为常量，积分可得：</a:t>
            </a:r>
          </a:p>
        </p:txBody>
      </p:sp>
      <p:graphicFrame>
        <p:nvGraphicFramePr>
          <p:cNvPr id="6157" name="对象 -2147482603">
            <a:extLst>
              <a:ext uri="{FF2B5EF4-FFF2-40B4-BE49-F238E27FC236}">
                <a16:creationId xmlns:a16="http://schemas.microsoft.com/office/drawing/2014/main" id="{E945CA6A-CD0D-4297-853A-B5541064A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5449888"/>
          <a:ext cx="19542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r:id="rId11" imgW="812520" imgH="228600" progId="Equation.KSEE3">
                  <p:embed/>
                </p:oleObj>
              </mc:Choice>
              <mc:Fallback>
                <p:oleObj r:id="rId11" imgW="812520" imgH="228600" progId="Equation.KSEE3">
                  <p:embed/>
                  <p:pic>
                    <p:nvPicPr>
                      <p:cNvPr id="0" name="对象 -2147482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5449888"/>
                        <a:ext cx="195421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5">
            <a:extLst>
              <a:ext uri="{FF2B5EF4-FFF2-40B4-BE49-F238E27FC236}">
                <a16:creationId xmlns:a16="http://schemas.microsoft.com/office/drawing/2014/main" id="{288565EF-7A49-4CCF-9855-99A75FC9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175" y="35271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0CE9BA-1627-40AB-98A4-28C19E30B648}"/>
                  </a:ext>
                </a:extLst>
              </p:cNvPr>
              <p:cNvSpPr/>
              <p:nvPr/>
            </p:nvSpPr>
            <p:spPr>
              <a:xfrm>
                <a:off x="1158875" y="3146207"/>
                <a:ext cx="6883400" cy="587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𝑝𝑑𝑉</m:t>
                          </m:r>
                          <m: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𝑉𝑑𝑝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0CE9BA-1627-40AB-98A4-28C19E30B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75" y="3146207"/>
                <a:ext cx="6883400" cy="5872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0747798-0EEA-4FE4-BAD4-5BBEFEE82006}"/>
              </a:ext>
            </a:extLst>
          </p:cNvPr>
          <p:cNvSpPr txBox="1"/>
          <p:nvPr/>
        </p:nvSpPr>
        <p:spPr>
          <a:xfrm>
            <a:off x="176867" y="322622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消去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BA632F-2EC9-4AEA-9435-ED231E2A8207}"/>
              </a:ext>
            </a:extLst>
          </p:cNvPr>
          <p:cNvGrpSpPr/>
          <p:nvPr/>
        </p:nvGrpSpPr>
        <p:grpSpPr>
          <a:xfrm>
            <a:off x="176867" y="3905250"/>
            <a:ext cx="3498196" cy="906463"/>
            <a:chOff x="972964" y="3888706"/>
            <a:chExt cx="3679999" cy="906463"/>
          </a:xfrm>
        </p:grpSpPr>
        <p:graphicFrame>
          <p:nvGraphicFramePr>
            <p:cNvPr id="6155" name="对象 -2147482605">
              <a:extLst>
                <a:ext uri="{FF2B5EF4-FFF2-40B4-BE49-F238E27FC236}">
                  <a16:creationId xmlns:a16="http://schemas.microsoft.com/office/drawing/2014/main" id="{4D98D3B2-3D33-41D1-A9EC-1348B3C2A4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525754"/>
                </p:ext>
              </p:extLst>
            </p:nvPr>
          </p:nvGraphicFramePr>
          <p:xfrm>
            <a:off x="1102536" y="3888706"/>
            <a:ext cx="3550427" cy="90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公式" r:id="rId14" imgW="1790640" imgH="457200" progId="Equation.3">
                    <p:embed/>
                  </p:oleObj>
                </mc:Choice>
                <mc:Fallback>
                  <p:oleObj name="公式" r:id="rId14" imgW="1790640" imgH="457200" progId="Equation.3">
                    <p:embed/>
                    <p:pic>
                      <p:nvPicPr>
                        <p:cNvPr id="0" name="对象 -2147482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536" y="3888706"/>
                          <a:ext cx="3550427" cy="906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8EB83F9-FD65-4A9C-89FE-5B1634CF7452}"/>
                </a:ext>
              </a:extLst>
            </p:cNvPr>
            <p:cNvSpPr/>
            <p:nvPr/>
          </p:nvSpPr>
          <p:spPr>
            <a:xfrm>
              <a:off x="972964" y="4061580"/>
              <a:ext cx="1330672" cy="4454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EAD002-6AB3-4293-80FF-C24C772AF679}"/>
                  </a:ext>
                </a:extLst>
              </p:cNvPr>
              <p:cNvSpPr txBox="1"/>
              <p:nvPr/>
            </p:nvSpPr>
            <p:spPr>
              <a:xfrm>
                <a:off x="1311945" y="1453721"/>
                <a:ext cx="20186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zh-CN" altLang="en-US" sz="24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EAD002-6AB3-4293-80FF-C24C772AF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45" y="1453721"/>
                <a:ext cx="2018630" cy="369332"/>
              </a:xfrm>
              <a:prstGeom prst="rect">
                <a:avLst/>
              </a:prstGeom>
              <a:blipFill>
                <a:blip r:embed="rId16"/>
                <a:stretch>
                  <a:fillRect l="-3021" r="-271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 animBg="1" autoUpdateAnimBg="0"/>
      <p:bldP spid="6156" grpId="0"/>
      <p:bldP spid="4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3">
            <a:extLst>
              <a:ext uri="{FF2B5EF4-FFF2-40B4-BE49-F238E27FC236}">
                <a16:creationId xmlns:a16="http://schemas.microsoft.com/office/drawing/2014/main" id="{D79458DC-FD14-4F43-B019-4217FE2FE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399924A-A2E3-4C31-83E5-306B28E0A0BA}" type="slidenum">
              <a:rPr lang="en-US" altLang="zh-CN" sz="1400">
                <a:latin typeface="Times New Roman" panose="02020603050405020304" pitchFamily="18" charset="0"/>
              </a:rPr>
              <a:pPr/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F75813D-C0D9-40C9-9D90-B81EC39D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920750"/>
            <a:ext cx="5500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00808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不同的n值代表不同的多方过程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对象 -2147482602">
                <a:extLst>
                  <a:ext uri="{FF2B5EF4-FFF2-40B4-BE49-F238E27FC236}">
                    <a16:creationId xmlns:a16="http://schemas.microsoft.com/office/drawing/2014/main" id="{470BCAE5-8639-4EA5-8472-02C7A88C1147}"/>
                  </a:ext>
                </a:extLst>
              </p:cNvPr>
              <p:cNvSpPr txBox="1"/>
              <p:nvPr/>
            </p:nvSpPr>
            <p:spPr bwMode="auto">
              <a:xfrm>
                <a:off x="969963" y="2136774"/>
                <a:ext cx="3025973" cy="2804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等压：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等温：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等体</m:t>
                      </m:r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绝热：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171" name="对象 -2147482602">
                <a:extLst>
                  <a:ext uri="{FF2B5EF4-FFF2-40B4-BE49-F238E27FC236}">
                    <a16:creationId xmlns:a16="http://schemas.microsoft.com/office/drawing/2014/main" id="{470BCAE5-8639-4EA5-8472-02C7A88C1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9963" y="2136774"/>
                <a:ext cx="3025973" cy="2804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图片 22">
            <a:extLst>
              <a:ext uri="{FF2B5EF4-FFF2-40B4-BE49-F238E27FC236}">
                <a16:creationId xmlns:a16="http://schemas.microsoft.com/office/drawing/2014/main" id="{E82F3D86-4D87-4092-B3B8-242BF8F2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8" y="1693863"/>
            <a:ext cx="462915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" name="对象 -2147482601">
            <a:extLst>
              <a:ext uri="{FF2B5EF4-FFF2-40B4-BE49-F238E27FC236}">
                <a16:creationId xmlns:a16="http://schemas.microsoft.com/office/drawing/2014/main" id="{899DA192-4143-457E-B271-F07245120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3" y="1731963"/>
          <a:ext cx="73533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r:id="rId3" imgW="2755800" imgH="393480" progId="Equation.KSEE3">
                  <p:embed/>
                </p:oleObj>
              </mc:Choice>
              <mc:Fallback>
                <p:oleObj r:id="rId3" imgW="2755800" imgH="393480" progId="Equation.KSEE3">
                  <p:embed/>
                  <p:pic>
                    <p:nvPicPr>
                      <p:cNvPr id="0" name="对象 -2147482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731963"/>
                        <a:ext cx="73533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-2147482594">
            <a:extLst>
              <a:ext uri="{FF2B5EF4-FFF2-40B4-BE49-F238E27FC236}">
                <a16:creationId xmlns:a16="http://schemas.microsoft.com/office/drawing/2014/main" id="{197B72E3-8322-4D41-A4A6-091B40497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8" y="4625975"/>
          <a:ext cx="44354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r:id="rId5" imgW="1587240" imgH="241200" progId="Equation.KSEE3">
                  <p:embed/>
                </p:oleObj>
              </mc:Choice>
              <mc:Fallback>
                <p:oleObj r:id="rId5" imgW="1587240" imgH="241200" progId="Equation.KSEE3">
                  <p:embed/>
                  <p:pic>
                    <p:nvPicPr>
                      <p:cNvPr id="0" name="对象 -2147482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4625975"/>
                        <a:ext cx="44354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文本框 4">
            <a:extLst>
              <a:ext uri="{FF2B5EF4-FFF2-40B4-BE49-F238E27FC236}">
                <a16:creationId xmlns:a16="http://schemas.microsoft.com/office/drawing/2014/main" id="{95114CDE-B035-477E-AE53-EB1F6FC82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979488"/>
            <a:ext cx="4675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2，多方过程的功、吸热、内能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D8E23BD-324A-4929-BE1C-F4FA1A01D6D6}"/>
              </a:ext>
            </a:extLst>
          </p:cNvPr>
          <p:cNvGrpSpPr/>
          <p:nvPr/>
        </p:nvGrpSpPr>
        <p:grpSpPr>
          <a:xfrm>
            <a:off x="201613" y="3179763"/>
            <a:ext cx="5029200" cy="765175"/>
            <a:chOff x="201613" y="3179763"/>
            <a:chExt cx="5029200" cy="765175"/>
          </a:xfrm>
        </p:grpSpPr>
        <p:graphicFrame>
          <p:nvGraphicFramePr>
            <p:cNvPr id="8194" name="对象 -2147482600">
              <a:extLst>
                <a:ext uri="{FF2B5EF4-FFF2-40B4-BE49-F238E27FC236}">
                  <a16:creationId xmlns:a16="http://schemas.microsoft.com/office/drawing/2014/main" id="{10AB469E-6161-4AA4-A33E-66AE2DF1D1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4719587"/>
                </p:ext>
              </p:extLst>
            </p:nvPr>
          </p:nvGraphicFramePr>
          <p:xfrm>
            <a:off x="201613" y="3179763"/>
            <a:ext cx="5029200" cy="765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公式" r:id="rId7" imgW="1587240" imgH="241200" progId="Equation.3">
                    <p:embed/>
                  </p:oleObj>
                </mc:Choice>
                <mc:Fallback>
                  <p:oleObj name="公式" r:id="rId7" imgW="1587240" imgH="241200" progId="Equation.3">
                    <p:embed/>
                    <p:pic>
                      <p:nvPicPr>
                        <p:cNvPr id="0" name="对象 -2147482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13" y="3179763"/>
                          <a:ext cx="5029200" cy="765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E410C8B-3A9C-424B-B3C5-9D036057F388}"/>
                </a:ext>
              </a:extLst>
            </p:cNvPr>
            <p:cNvSpPr/>
            <p:nvPr/>
          </p:nvSpPr>
          <p:spPr>
            <a:xfrm>
              <a:off x="255381" y="3274318"/>
              <a:ext cx="1377529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0" dirty="0">
                  <a:solidFill>
                    <a:schemeClr val="tx1"/>
                  </a:solidFill>
                </a:rPr>
                <a:t>吸热：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2">
            <a:extLst>
              <a:ext uri="{FF2B5EF4-FFF2-40B4-BE49-F238E27FC236}">
                <a16:creationId xmlns:a16="http://schemas.microsoft.com/office/drawing/2014/main" id="{275F5267-7C9E-4841-A874-09FAA42C9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835025"/>
            <a:ext cx="4386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3，多方指数与热容的关系</a:t>
            </a:r>
          </a:p>
        </p:txBody>
      </p:sp>
      <p:grpSp>
        <p:nvGrpSpPr>
          <p:cNvPr id="9218" name="组合 6">
            <a:extLst>
              <a:ext uri="{FF2B5EF4-FFF2-40B4-BE49-F238E27FC236}">
                <a16:creationId xmlns:a16="http://schemas.microsoft.com/office/drawing/2014/main" id="{1B3D62AA-41CD-43E2-AD86-DAE3103DAA53}"/>
              </a:ext>
            </a:extLst>
          </p:cNvPr>
          <p:cNvGrpSpPr>
            <a:grpSpLocks/>
          </p:cNvGrpSpPr>
          <p:nvPr/>
        </p:nvGrpSpPr>
        <p:grpSpPr bwMode="auto">
          <a:xfrm>
            <a:off x="756597" y="1457320"/>
            <a:ext cx="6104579" cy="923560"/>
            <a:chOff x="1242" y="2825"/>
            <a:chExt cx="9613" cy="1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19" name="对象 -2147482598">
                  <a:extLst>
                    <a:ext uri="{FF2B5EF4-FFF2-40B4-BE49-F238E27FC236}">
                      <a16:creationId xmlns:a16="http://schemas.microsoft.com/office/drawing/2014/main" id="{1CAAA802-8368-4346-B809-80FAEF923624}"/>
                    </a:ext>
                  </a:extLst>
                </p:cNvPr>
                <p:cNvSpPr txBox="1"/>
                <p:nvPr/>
              </p:nvSpPr>
              <p:spPr bwMode="auto">
                <a:xfrm>
                  <a:off x="1242" y="2907"/>
                  <a:ext cx="4345" cy="13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3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3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219" name="对象 -2147482598">
                  <a:extLst>
                    <a:ext uri="{FF2B5EF4-FFF2-40B4-BE49-F238E27FC236}">
                      <a16:creationId xmlns:a16="http://schemas.microsoft.com/office/drawing/2014/main" id="{1CAAA802-8368-4346-B809-80FAEF923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2" y="2907"/>
                  <a:ext cx="4345" cy="13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220" name="对象 -2147482597">
                  <a:extLst>
                    <a:ext uri="{FF2B5EF4-FFF2-40B4-BE49-F238E27FC236}">
                      <a16:creationId xmlns:a16="http://schemas.microsoft.com/office/drawing/2014/main" id="{34B793E9-4F63-4675-A137-BF5B24419A1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338" y="2840"/>
                <a:ext cx="2867" cy="137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57" r:id="rId4" imgW="876681" imgH="419282" progId="Equation.3">
                        <p:embed/>
                      </p:oleObj>
                    </mc:Choice>
                    <mc:Fallback>
                      <p:oleObj r:id="rId4" imgW="876681" imgH="419282" progId="Equation.3">
                        <p:embed/>
                        <p:pic>
                          <p:nvPicPr>
                            <p:cNvPr id="0" name="对象 -21474825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38" y="2840"/>
                              <a:ext cx="2867" cy="137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220" name="对象 -2147482597">
                  <a:extLst>
                    <a:ext uri="{FF2B5EF4-FFF2-40B4-BE49-F238E27FC236}">
                      <a16:creationId xmlns:a16="http://schemas.microsoft.com/office/drawing/2014/main" id="{34B793E9-4F63-4675-A137-BF5B24419A1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338" y="2840"/>
                <a:ext cx="2867" cy="137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54" r:id="rId6" imgW="876681" imgH="419282" progId="Equation.3">
                        <p:embed/>
                      </p:oleObj>
                    </mc:Choice>
                    <mc:Fallback>
                      <p:oleObj r:id="rId6" imgW="876681" imgH="419282" progId="Equation.3">
                        <p:embed/>
                        <p:pic>
                          <p:nvPicPr>
                            <p:cNvPr id="0" name="对象 -21474825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38" y="2840"/>
                              <a:ext cx="2867" cy="137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221" name="对象 -2147482596">
                  <a:extLst>
                    <a:ext uri="{FF2B5EF4-FFF2-40B4-BE49-F238E27FC236}">
                      <a16:creationId xmlns:a16="http://schemas.microsoft.com/office/drawing/2014/main" id="{CD0390A5-170D-4C4B-A198-435ECF2DB91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205" y="2825"/>
                <a:ext cx="2650" cy="13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58" r:id="rId8" imgW="800100" imgH="419100" progId="Equation.3">
                        <p:embed/>
                      </p:oleObj>
                    </mc:Choice>
                    <mc:Fallback>
                      <p:oleObj r:id="rId8" imgW="800100" imgH="419100" progId="Equation.3">
                        <p:embed/>
                        <p:pic>
                          <p:nvPicPr>
                            <p:cNvPr id="0" name="对象 -21474825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05" y="2825"/>
                              <a:ext cx="2650" cy="13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221" name="对象 -2147482596">
                  <a:extLst>
                    <a:ext uri="{FF2B5EF4-FFF2-40B4-BE49-F238E27FC236}">
                      <a16:creationId xmlns:a16="http://schemas.microsoft.com/office/drawing/2014/main" id="{CD0390A5-170D-4C4B-A198-435ECF2DB91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205" y="2825"/>
                <a:ext cx="2650" cy="13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55" r:id="rId10" imgW="800100" imgH="419100" progId="Equation.3">
                        <p:embed/>
                      </p:oleObj>
                    </mc:Choice>
                    <mc:Fallback>
                      <p:oleObj r:id="rId10" imgW="800100" imgH="419100" progId="Equation.3">
                        <p:embed/>
                        <p:pic>
                          <p:nvPicPr>
                            <p:cNvPr id="0" name="对象 -21474825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05" y="2825"/>
                              <a:ext cx="2650" cy="13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9222" name="文本框 7">
            <a:extLst>
              <a:ext uri="{FF2B5EF4-FFF2-40B4-BE49-F238E27FC236}">
                <a16:creationId xmlns:a16="http://schemas.microsoft.com/office/drawing/2014/main" id="{24CAC70B-38EB-43B0-A6EC-384618E0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2338388"/>
            <a:ext cx="76485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多方指数</a:t>
            </a:r>
            <a:r>
              <a:rPr lang="zh-CN" alt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/>
              <a:t>不同的多方过程对应不同的热容。实际上，因为有无穷多种不同的过程，气体的热容也有无穷多个。</a:t>
            </a:r>
          </a:p>
        </p:txBody>
      </p:sp>
      <p:grpSp>
        <p:nvGrpSpPr>
          <p:cNvPr id="9223" name="组合 11">
            <a:extLst>
              <a:ext uri="{FF2B5EF4-FFF2-40B4-BE49-F238E27FC236}">
                <a16:creationId xmlns:a16="http://schemas.microsoft.com/office/drawing/2014/main" id="{3268EE59-EAD8-4463-9D04-788C74C4004D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3508375"/>
            <a:ext cx="6954837" cy="1576388"/>
            <a:chOff x="1392" y="5526"/>
            <a:chExt cx="10954" cy="2482"/>
          </a:xfrm>
        </p:grpSpPr>
        <p:sp>
          <p:nvSpPr>
            <p:cNvPr id="9224" name="文本框 9">
              <a:extLst>
                <a:ext uri="{FF2B5EF4-FFF2-40B4-BE49-F238E27FC236}">
                  <a16:creationId xmlns:a16="http://schemas.microsoft.com/office/drawing/2014/main" id="{02BB29A1-CFBA-4A4B-AA6B-25178E6DD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5538"/>
              <a:ext cx="10955" cy="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/>
                <a:t>在多方指数满足                  条件时热容为负值。也就是说，系统在吸热时温度反而会降低，而在温度升高却还要对外放热。这种最典型的情况有：超新星爆发，陨石、卫星坠落都是负热容。</a:t>
              </a:r>
            </a:p>
          </p:txBody>
        </p:sp>
        <p:graphicFrame>
          <p:nvGraphicFramePr>
            <p:cNvPr id="9225" name="对象 -2147482595">
              <a:extLst>
                <a:ext uri="{FF2B5EF4-FFF2-40B4-BE49-F238E27FC236}">
                  <a16:creationId xmlns:a16="http://schemas.microsoft.com/office/drawing/2014/main" id="{43D26A99-20A5-4162-A74A-366018BAF8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61" y="5526"/>
            <a:ext cx="2160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r:id="rId12" imgW="571320" imgH="203040" progId="Equation.KSEE3">
                    <p:embed/>
                  </p:oleObj>
                </mc:Choice>
                <mc:Fallback>
                  <p:oleObj r:id="rId12" imgW="571320" imgH="203040" progId="Equation.KSEE3">
                    <p:embed/>
                    <p:pic>
                      <p:nvPicPr>
                        <p:cNvPr id="0" name="对象 -2147482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1" y="5526"/>
                          <a:ext cx="2160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大学物理模版-定稿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大学物理模版-定稿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大学物理模版-定稿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大学物理模版-定稿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Pages>0</Pages>
  <Words>154</Words>
  <Characters>0</Characters>
  <Application>Microsoft Office PowerPoint</Application>
  <DocSecurity>0</DocSecurity>
  <PresentationFormat>全屏显示(4:3)</PresentationFormat>
  <Lines>0</Lines>
  <Paragraphs>18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楷体_GB2312</vt:lpstr>
      <vt:lpstr>Arial</vt:lpstr>
      <vt:lpstr>Cambria Math</vt:lpstr>
      <vt:lpstr>Times New Roman</vt:lpstr>
      <vt:lpstr>大学物理模版-定稿1</vt:lpstr>
      <vt:lpstr>1_大学物理模版-定稿1</vt:lpstr>
      <vt:lpstr>Microsoft 公式 3.0</vt:lpstr>
      <vt:lpstr>Equation.KSEE3</vt:lpstr>
      <vt:lpstr>公式</vt:lpstr>
      <vt:lpstr>热力学多方过程</vt:lpstr>
      <vt:lpstr>PowerPoint 演示文稿</vt:lpstr>
      <vt:lpstr>PowerPoint 演示文稿</vt:lpstr>
      <vt:lpstr>PowerPoint 演示文稿</vt:lpstr>
      <vt:lpstr>PowerPoint 演示文稿</vt:lpstr>
    </vt:vector>
  </TitlesOfParts>
  <Manager/>
  <Company>lanzhou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1-0目录</dc:title>
  <dc:subject/>
  <dc:creator>DeZheng yang</dc:creator>
  <cp:keywords/>
  <dc:description/>
  <cp:lastModifiedBy>yang DeZheng</cp:lastModifiedBy>
  <cp:revision>211</cp:revision>
  <dcterms:created xsi:type="dcterms:W3CDTF">2005-09-20T14:24:34Z</dcterms:created>
  <dcterms:modified xsi:type="dcterms:W3CDTF">2019-08-29T01:18:58Z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