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1" r:id="rId6"/>
    <p:sldId id="264" r:id="rId7"/>
    <p:sldId id="266" r:id="rId8"/>
    <p:sldId id="267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DB4D9-239B-4541-B9A7-3DFB8769AA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8249-2292-417E-8F77-05740A6594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759A4-D1EB-4C8B-9EE4-DB78558F25E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8AE40-4D0C-4FA4-AF30-9DC071B3A5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11FC-226D-406A-9479-452788276B7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F72CE-B114-43C4-8FF6-945C4BBF0D7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ACBF-D5D6-4563-8D63-E695287E92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A9ECE-0DD5-47D7-81B6-F264B3B440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4C3D-A29D-40A8-80BB-07E452BA78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F95F-F01C-4D5D-8931-765C05F1CA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E203D-EB33-4B04-97AD-2AAC807FA4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E5BE-1BB5-4611-A208-6B9E6CF07C2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9BCD7-990E-4E1D-9F41-7CF308DF745F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204864"/>
            <a:ext cx="72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rgbClr val="FFFFFF"/>
                </a:solidFill>
              </a:rPr>
              <a:t>节流过程</a:t>
            </a:r>
            <a:endParaRPr lang="en-US" altLang="zh-CN" sz="6000" b="1" dirty="0" smtClean="0">
              <a:solidFill>
                <a:srgbClr val="FFFFFF"/>
              </a:solidFill>
            </a:endParaRPr>
          </a:p>
          <a:p>
            <a:pPr algn="ctr"/>
            <a:r>
              <a:rPr lang="zh-CN" altLang="en-US" sz="2800" b="1" dirty="0" smtClean="0">
                <a:solidFill>
                  <a:srgbClr val="FFFFFF"/>
                </a:solidFill>
              </a:rPr>
              <a:t>多孔塞实验</a:t>
            </a:r>
          </a:p>
          <a:p>
            <a:pPr algn="ctr"/>
            <a:r>
              <a:rPr lang="zh-CN" altLang="en-US" sz="2400" b="1" dirty="0" smtClean="0">
                <a:solidFill>
                  <a:srgbClr val="FFFFFF"/>
                </a:solidFill>
              </a:rPr>
              <a:t>（焦耳</a:t>
            </a:r>
            <a:r>
              <a:rPr lang="en-US" altLang="zh-CN" sz="2400" b="1" dirty="0" smtClean="0">
                <a:solidFill>
                  <a:srgbClr val="FFFFFF"/>
                </a:solidFill>
              </a:rPr>
              <a:t>-</a:t>
            </a:r>
            <a:r>
              <a:rPr lang="zh-CN" altLang="en-US" sz="2400" b="1" dirty="0" smtClean="0">
                <a:solidFill>
                  <a:srgbClr val="FFFFFF"/>
                </a:solidFill>
              </a:rPr>
              <a:t>汤姆孙效应）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9" name="Text Box 1035"/>
          <p:cNvSpPr txBox="1">
            <a:spLocks noChangeArrowheads="1"/>
          </p:cNvSpPr>
          <p:nvPr/>
        </p:nvSpPr>
        <p:spPr bwMode="auto">
          <a:xfrm>
            <a:off x="539552" y="1556792"/>
            <a:ext cx="748823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/>
              <a:t>   </a:t>
            </a:r>
            <a:r>
              <a:rPr lang="zh-CN" altLang="en-US" sz="2400" b="1" dirty="0"/>
              <a:t>焦耳实验的不足：实验中气体温</a:t>
            </a:r>
            <a:r>
              <a:rPr lang="zh-CN" altLang="en-US" sz="2400" b="1" dirty="0" smtClean="0"/>
              <a:t>度很可能有微</a:t>
            </a:r>
            <a:r>
              <a:rPr lang="zh-CN" altLang="en-US" sz="2400" b="1" dirty="0"/>
              <a:t>小变化而未能测出，结果不精确。</a:t>
            </a:r>
          </a:p>
        </p:txBody>
      </p:sp>
      <p:sp>
        <p:nvSpPr>
          <p:cNvPr id="432141" name="Text Box 1037"/>
          <p:cNvSpPr txBox="1">
            <a:spLocks noChangeArrowheads="1"/>
          </p:cNvSpPr>
          <p:nvPr/>
        </p:nvSpPr>
        <p:spPr bwMode="auto">
          <a:xfrm>
            <a:off x="1214414" y="4286256"/>
            <a:ext cx="482536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用多孔塞实验进一步研究气体内能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FF00"/>
                </a:solidFill>
              </a:rPr>
              <a:t>与态参量</a:t>
            </a:r>
            <a:r>
              <a:rPr lang="en-US" altLang="zh-CN" sz="2400" b="1" dirty="0">
                <a:solidFill>
                  <a:srgbClr val="FFFF00"/>
                </a:solidFill>
              </a:rPr>
              <a:t>P</a:t>
            </a:r>
            <a:r>
              <a:rPr lang="zh-CN" altLang="en-US" sz="2400" b="1" dirty="0">
                <a:solidFill>
                  <a:srgbClr val="FFFF00"/>
                </a:solidFill>
              </a:rPr>
              <a:t>、</a:t>
            </a:r>
            <a:r>
              <a:rPr lang="en-US" altLang="zh-CN" sz="2400" b="1" dirty="0">
                <a:solidFill>
                  <a:srgbClr val="FFFF00"/>
                </a:solidFill>
              </a:rPr>
              <a:t>V</a:t>
            </a:r>
            <a:r>
              <a:rPr lang="zh-CN" altLang="en-US" sz="2400" b="1" dirty="0">
                <a:solidFill>
                  <a:srgbClr val="FFFF00"/>
                </a:solidFill>
              </a:rPr>
              <a:t>、</a:t>
            </a:r>
            <a:r>
              <a:rPr lang="en-US" altLang="zh-CN" sz="2400" b="1" dirty="0">
                <a:solidFill>
                  <a:srgbClr val="FFFF00"/>
                </a:solidFill>
              </a:rPr>
              <a:t>T</a:t>
            </a:r>
            <a:r>
              <a:rPr lang="zh-CN" altLang="en-US" sz="2400" b="1" dirty="0">
                <a:solidFill>
                  <a:srgbClr val="FFFF00"/>
                </a:solidFill>
              </a:rPr>
              <a:t>的关系。 </a:t>
            </a:r>
          </a:p>
        </p:txBody>
      </p:sp>
      <p:sp>
        <p:nvSpPr>
          <p:cNvPr id="432144" name="Text Box 1040"/>
          <p:cNvSpPr txBox="1">
            <a:spLocks noChangeArrowheads="1"/>
          </p:cNvSpPr>
          <p:nvPr/>
        </p:nvSpPr>
        <p:spPr bwMode="auto">
          <a:xfrm>
            <a:off x="539552" y="476672"/>
            <a:ext cx="30748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400" dirty="0"/>
              <a:t>1. </a:t>
            </a:r>
            <a:r>
              <a:rPr lang="zh-CN" altLang="en-US" sz="4400" dirty="0"/>
              <a:t>实验描述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99695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  焦耳实验的结论：气体内能仅是温度的函数也有问题。</a:t>
            </a:r>
            <a:endParaRPr lang="zh-CN" altLang="en-US" sz="24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9" grpId="0"/>
      <p:bldP spid="43214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4" name="Text Box 6"/>
          <p:cNvSpPr txBox="1">
            <a:spLocks noChangeArrowheads="1"/>
          </p:cNvSpPr>
          <p:nvPr/>
        </p:nvSpPr>
        <p:spPr bwMode="auto">
          <a:xfrm>
            <a:off x="4714876" y="1071546"/>
            <a:ext cx="27558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L-</a:t>
            </a:r>
            <a:r>
              <a:rPr lang="zh-CN" altLang="en-US" sz="2000" b="1" dirty="0" smtClean="0"/>
              <a:t>一</a:t>
            </a:r>
            <a:r>
              <a:rPr lang="zh-CN" altLang="en-US" sz="2000" b="1" dirty="0"/>
              <a:t>段绝热良好的管子</a:t>
            </a:r>
          </a:p>
        </p:txBody>
      </p:sp>
      <p:sp>
        <p:nvSpPr>
          <p:cNvPr id="524295" name="Text Box 7"/>
          <p:cNvSpPr txBox="1">
            <a:spLocks noChangeArrowheads="1"/>
          </p:cNvSpPr>
          <p:nvPr/>
        </p:nvSpPr>
        <p:spPr bwMode="auto">
          <a:xfrm>
            <a:off x="4781908" y="1643050"/>
            <a:ext cx="43620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H-</a:t>
            </a:r>
            <a:r>
              <a:rPr lang="zh-CN" altLang="en-US" sz="2000" b="1" dirty="0" smtClean="0"/>
              <a:t>多</a:t>
            </a:r>
            <a:r>
              <a:rPr lang="zh-CN" altLang="en-US" sz="2000" b="1" dirty="0"/>
              <a:t>孔塞（由多孔物质如棉絮组成）</a:t>
            </a:r>
          </a:p>
        </p:txBody>
      </p:sp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071546"/>
            <a:ext cx="4429156" cy="2202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039"/>
          <p:cNvSpPr txBox="1">
            <a:spLocks noChangeArrowheads="1"/>
          </p:cNvSpPr>
          <p:nvPr/>
        </p:nvSpPr>
        <p:spPr bwMode="auto">
          <a:xfrm>
            <a:off x="611560" y="404664"/>
            <a:ext cx="4716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多孔塞装置示意图如下：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857752" y="2143116"/>
            <a:ext cx="21595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、</a:t>
            </a:r>
            <a:r>
              <a:rPr lang="en-US" altLang="zh-CN" sz="2400" dirty="0" smtClean="0"/>
              <a:t>T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温</a:t>
            </a:r>
            <a:r>
              <a:rPr lang="zh-CN" altLang="en-US" sz="2400" dirty="0"/>
              <a:t>度计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86314" y="2643182"/>
            <a:ext cx="22493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 </a:t>
            </a:r>
            <a:r>
              <a:rPr lang="zh-CN" altLang="en-US" sz="2400" dirty="0"/>
              <a:t>、 </a:t>
            </a:r>
            <a:r>
              <a:rPr lang="en-US" altLang="zh-CN" sz="2400" dirty="0" smtClean="0"/>
              <a:t>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压</a:t>
            </a:r>
            <a:r>
              <a:rPr lang="zh-CN" altLang="en-US" sz="2400" dirty="0"/>
              <a:t>力表</a:t>
            </a:r>
          </a:p>
        </p:txBody>
      </p:sp>
      <p:sp>
        <p:nvSpPr>
          <p:cNvPr id="9" name="矩形 8"/>
          <p:cNvSpPr/>
          <p:nvPr/>
        </p:nvSpPr>
        <p:spPr>
          <a:xfrm>
            <a:off x="571472" y="3643314"/>
            <a:ext cx="657229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多孔塞的作用：阻滞气体，在多孔塞 两边维持一定压强差。</a:t>
            </a:r>
            <a:endParaRPr lang="zh-CN" altLang="en-US" b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00034" y="4214818"/>
            <a:ext cx="7632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/>
              <a:t>  实</a:t>
            </a:r>
            <a:r>
              <a:rPr lang="zh-CN" altLang="en-US" sz="2000" b="1" dirty="0"/>
              <a:t>验要求</a:t>
            </a:r>
            <a:r>
              <a:rPr lang="zh-CN" altLang="en-US" sz="2000" b="1" dirty="0" smtClean="0"/>
              <a:t>：闭合管道中气体在压缩机作用下，持</a:t>
            </a:r>
            <a:r>
              <a:rPr lang="zh-CN" altLang="en-US" sz="2000" b="1" dirty="0"/>
              <a:t>续地从多孔塞左</a:t>
            </a:r>
            <a:r>
              <a:rPr lang="zh-CN" altLang="en-US" sz="2000" b="1" dirty="0" smtClean="0"/>
              <a:t>边流</a:t>
            </a:r>
            <a:r>
              <a:rPr lang="zh-CN" altLang="en-US" sz="2000" b="1" dirty="0"/>
              <a:t>到右边达到稳定流动。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500034" y="5214950"/>
            <a:ext cx="7777162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实际上绝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热节流过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程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高</a:t>
            </a: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压气体经过多孔塞流到低压一边的过程。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4" grpId="0"/>
      <p:bldP spid="524295" grpId="0"/>
      <p:bldP spid="7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37"/>
          <p:cNvSpPr txBox="1">
            <a:spLocks noChangeArrowheads="1"/>
          </p:cNvSpPr>
          <p:nvPr/>
        </p:nvSpPr>
        <p:spPr bwMode="auto">
          <a:xfrm>
            <a:off x="214282" y="285728"/>
            <a:ext cx="747031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/>
              <a:t>2.</a:t>
            </a:r>
            <a:r>
              <a:rPr lang="zh-CN" altLang="en-US" sz="3600" b="1" dirty="0" smtClean="0"/>
              <a:t>用热力学第一定律</a:t>
            </a:r>
            <a:r>
              <a:rPr lang="zh-CN" altLang="en-US" sz="3600" b="1" dirty="0"/>
              <a:t>对实验进行分析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3174" y="1071546"/>
            <a:ext cx="30575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857224" y="3786190"/>
            <a:ext cx="48253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外界对一定量的气体所作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的功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为：</a:t>
            </a:r>
            <a:endParaRPr kumimoji="1" lang="zh-CN" altLang="en-US" sz="24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aphicFrame>
        <p:nvGraphicFramePr>
          <p:cNvPr id="528407" name="Object 23"/>
          <p:cNvGraphicFramePr>
            <a:graphicFrameLocks noChangeAspect="1"/>
          </p:cNvGraphicFramePr>
          <p:nvPr/>
        </p:nvGraphicFramePr>
        <p:xfrm>
          <a:off x="3143240" y="4286256"/>
          <a:ext cx="2143140" cy="624857"/>
        </p:xfrm>
        <a:graphic>
          <a:graphicData uri="http://schemas.openxmlformats.org/presentationml/2006/ole">
            <p:oleObj spid="_x0000_s1027" name="Equation" r:id="rId4" imgW="748975" imgH="215806" progId="">
              <p:embed/>
            </p:oleObj>
          </a:graphicData>
        </a:graphic>
      </p:graphicFrame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1619672" y="5301208"/>
            <a:ext cx="46506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注</a:t>
            </a:r>
            <a:r>
              <a:rPr kumimoji="1" lang="zh-CN" altLang="en-US" sz="3200" b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意到是</a:t>
            </a:r>
            <a:r>
              <a:rPr kumimoji="1" lang="zh-CN" altLang="en-US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绝热过程有</a:t>
            </a:r>
            <a:r>
              <a:rPr kumimoji="1" lang="en-US" altLang="zh-CN" sz="32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Q=0</a:t>
            </a:r>
            <a:endParaRPr kumimoji="1" lang="en-US" altLang="zh-CN" sz="32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9413" name="Object 5"/>
          <p:cNvGraphicFramePr>
            <a:graphicFrameLocks noChangeAspect="1"/>
          </p:cNvGraphicFramePr>
          <p:nvPr/>
        </p:nvGraphicFramePr>
        <p:xfrm>
          <a:off x="1835150" y="1742473"/>
          <a:ext cx="3951296" cy="616552"/>
        </p:xfrm>
        <a:graphic>
          <a:graphicData uri="http://schemas.openxmlformats.org/presentationml/2006/ole">
            <p:oleObj spid="_x0000_s4098" name="公式" r:id="rId3" imgW="1396394" imgH="215806" progId="Equation.3">
              <p:embed/>
            </p:oleObj>
          </a:graphicData>
        </a:graphic>
      </p:graphicFrame>
      <p:sp>
        <p:nvSpPr>
          <p:cNvPr id="529414" name="Rectangle 6"/>
          <p:cNvSpPr>
            <a:spLocks noChangeArrowheads="1"/>
          </p:cNvSpPr>
          <p:nvPr/>
        </p:nvSpPr>
        <p:spPr bwMode="auto">
          <a:xfrm>
            <a:off x="1000100" y="642918"/>
            <a:ext cx="52806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36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由热力学第一定律可得出</a:t>
            </a:r>
            <a:endParaRPr kumimoji="1" lang="zh-CN" altLang="en-US" sz="36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graphicFrame>
        <p:nvGraphicFramePr>
          <p:cNvPr id="529416" name="Object 8"/>
          <p:cNvGraphicFramePr>
            <a:graphicFrameLocks noChangeAspect="1"/>
          </p:cNvGraphicFramePr>
          <p:nvPr/>
        </p:nvGraphicFramePr>
        <p:xfrm>
          <a:off x="2700339" y="2844899"/>
          <a:ext cx="3586174" cy="557113"/>
        </p:xfrm>
        <a:graphic>
          <a:graphicData uri="http://schemas.openxmlformats.org/presentationml/2006/ole">
            <p:oleObj spid="_x0000_s4099" name="公式" r:id="rId4" imgW="1409088" imgH="215806" progId="Equation.3">
              <p:embed/>
            </p:oleObj>
          </a:graphicData>
        </a:graphic>
      </p:graphicFrame>
      <p:graphicFrame>
        <p:nvGraphicFramePr>
          <p:cNvPr id="529417" name="Object 9"/>
          <p:cNvGraphicFramePr>
            <a:graphicFrameLocks noChangeAspect="1"/>
          </p:cNvGraphicFramePr>
          <p:nvPr/>
        </p:nvGraphicFramePr>
        <p:xfrm>
          <a:off x="3500430" y="4071942"/>
          <a:ext cx="1576394" cy="603201"/>
        </p:xfrm>
        <a:graphic>
          <a:graphicData uri="http://schemas.openxmlformats.org/presentationml/2006/ole">
            <p:oleObj spid="_x0000_s4100" name="公式" r:id="rId5" imgW="571252" imgH="215806" progId="Equation.3">
              <p:embed/>
            </p:oleObj>
          </a:graphicData>
        </a:graphic>
      </p:graphicFrame>
      <p:sp>
        <p:nvSpPr>
          <p:cNvPr id="529418" name="Rectangle 10"/>
          <p:cNvSpPr>
            <a:spLocks noChangeArrowheads="1"/>
          </p:cNvSpPr>
          <p:nvPr/>
        </p:nvSpPr>
        <p:spPr bwMode="auto">
          <a:xfrm>
            <a:off x="1187450" y="2852738"/>
            <a:ext cx="1146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32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或者 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200">
              <a:latin typeface="Times New Roman" pitchFamily="18" charset="0"/>
            </a:endParaRPr>
          </a:p>
        </p:txBody>
      </p:sp>
      <p:sp>
        <p:nvSpPr>
          <p:cNvPr id="529419" name="Rectangle 11"/>
          <p:cNvSpPr>
            <a:spLocks noChangeArrowheads="1"/>
          </p:cNvSpPr>
          <p:nvPr/>
        </p:nvSpPr>
        <p:spPr bwMode="auto">
          <a:xfrm>
            <a:off x="2555875" y="3860800"/>
            <a:ext cx="693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3600" b="1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即</a:t>
            </a:r>
            <a:r>
              <a:rPr kumimoji="1" lang="zh-CN" alt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zh-CN" altLang="en-US" sz="3600" b="1">
              <a:latin typeface="Times New Roman" pitchFamily="18" charset="0"/>
            </a:endParaRPr>
          </a:p>
        </p:txBody>
      </p:sp>
      <p:sp>
        <p:nvSpPr>
          <p:cNvPr id="529420" name="Rectangle 12"/>
          <p:cNvSpPr>
            <a:spLocks noChangeArrowheads="1"/>
          </p:cNvSpPr>
          <p:nvPr/>
        </p:nvSpPr>
        <p:spPr bwMode="auto">
          <a:xfrm>
            <a:off x="2786050" y="4929198"/>
            <a:ext cx="45159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气体绝</a:t>
            </a:r>
            <a:r>
              <a:rPr kumimoji="1" lang="zh-CN" altLang="en-US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热节流过</a:t>
            </a:r>
            <a:r>
              <a:rPr kumimoji="1" lang="zh-CN" altLang="en-US" sz="2400" b="1" dirty="0" smtClean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>程是等焓过程。</a:t>
            </a:r>
            <a:endParaRPr kumimoji="1" lang="zh-CN" altLang="en-US" sz="24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8" grpId="0"/>
      <p:bldP spid="529419" grpId="0"/>
      <p:bldP spid="5294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755650" y="765175"/>
            <a:ext cx="616066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/>
              <a:t>3.</a:t>
            </a:r>
            <a:r>
              <a:rPr lang="zh-CN" altLang="en-US" sz="3600" b="1" dirty="0"/>
              <a:t>节流膨胀后气体温度的变化</a:t>
            </a:r>
          </a:p>
        </p:txBody>
      </p:sp>
      <p:sp>
        <p:nvSpPr>
          <p:cNvPr id="530437" name="Text Box 5"/>
          <p:cNvSpPr txBox="1">
            <a:spLocks noChangeArrowheads="1"/>
          </p:cNvSpPr>
          <p:nvPr/>
        </p:nvSpPr>
        <p:spPr bwMode="auto">
          <a:xfrm>
            <a:off x="971550" y="1773238"/>
            <a:ext cx="63642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节流膨胀后压</a:t>
            </a:r>
            <a:r>
              <a:rPr lang="zh-CN" altLang="en-US" sz="3200" b="1" dirty="0" smtClean="0"/>
              <a:t>强减小，</a:t>
            </a:r>
            <a:r>
              <a:rPr lang="zh-CN" altLang="en-US" sz="3200" b="1" dirty="0"/>
              <a:t>温度改变。</a:t>
            </a:r>
          </a:p>
        </p:txBody>
      </p:sp>
      <p:sp>
        <p:nvSpPr>
          <p:cNvPr id="530438" name="Text Box 6"/>
          <p:cNvSpPr txBox="1">
            <a:spLocks noChangeArrowheads="1"/>
          </p:cNvSpPr>
          <p:nvPr/>
        </p:nvSpPr>
        <p:spPr bwMode="auto">
          <a:xfrm>
            <a:off x="900113" y="2781300"/>
            <a:ext cx="7499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为定量描述这种变化，定义焦汤系数</a:t>
            </a:r>
            <a:r>
              <a:rPr lang="el-GR" altLang="zh-CN" sz="3200" b="1" dirty="0">
                <a:latin typeface="Arial" pitchFamily="34" charset="0"/>
                <a:cs typeface="Arial" pitchFamily="34" charset="0"/>
              </a:rPr>
              <a:t>α</a:t>
            </a:r>
            <a:r>
              <a:rPr lang="zh-CN" altLang="en-US" sz="3200" b="1" dirty="0">
                <a:latin typeface="Arial" pitchFamily="34" charset="0"/>
                <a:cs typeface="Arial" pitchFamily="34" charset="0"/>
              </a:rPr>
              <a:t>：</a:t>
            </a:r>
            <a:endParaRPr lang="zh-CN" altLang="el-GR" sz="32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30439" name="Object 7"/>
          <p:cNvGraphicFramePr>
            <a:graphicFrameLocks noChangeAspect="1"/>
          </p:cNvGraphicFramePr>
          <p:nvPr/>
        </p:nvGraphicFramePr>
        <p:xfrm>
          <a:off x="1547813" y="4005263"/>
          <a:ext cx="5473700" cy="1595437"/>
        </p:xfrm>
        <a:graphic>
          <a:graphicData uri="http://schemas.openxmlformats.org/presentationml/2006/ole">
            <p:oleObj spid="_x0000_s5122" name="Equation" r:id="rId3" imgW="1612800" imgH="469800" progId="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7" grpId="0"/>
      <p:bldP spid="5304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4"/>
          <p:cNvSpPr txBox="1">
            <a:spLocks noChangeArrowheads="1"/>
          </p:cNvSpPr>
          <p:nvPr/>
        </p:nvSpPr>
        <p:spPr bwMode="auto">
          <a:xfrm>
            <a:off x="1239838" y="639763"/>
            <a:ext cx="184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 sz="2800" b="1"/>
          </a:p>
        </p:txBody>
      </p:sp>
      <p:sp>
        <p:nvSpPr>
          <p:cNvPr id="531461" name="Text Box 5"/>
          <p:cNvSpPr txBox="1">
            <a:spLocks noChangeArrowheads="1"/>
          </p:cNvSpPr>
          <p:nvPr/>
        </p:nvSpPr>
        <p:spPr bwMode="auto">
          <a:xfrm>
            <a:off x="1042988" y="692150"/>
            <a:ext cx="34275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/>
              <a:t>典型实验结果：</a:t>
            </a:r>
          </a:p>
        </p:txBody>
      </p:sp>
      <p:sp>
        <p:nvSpPr>
          <p:cNvPr id="531462" name="Text Box 6"/>
          <p:cNvSpPr txBox="1">
            <a:spLocks noChangeArrowheads="1"/>
          </p:cNvSpPr>
          <p:nvPr/>
        </p:nvSpPr>
        <p:spPr bwMode="auto">
          <a:xfrm>
            <a:off x="1042988" y="1628775"/>
            <a:ext cx="753924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    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）氮、氧、空气等节流后温度</a:t>
            </a:r>
            <a:r>
              <a:rPr lang="zh-CN" altLang="en-US" sz="2800" b="1" dirty="0" smtClean="0"/>
              <a:t>降低，此时</a:t>
            </a:r>
            <a:endParaRPr lang="en-US" altLang="zh-CN" sz="2800" b="1" dirty="0" smtClean="0"/>
          </a:p>
          <a:p>
            <a:r>
              <a:rPr lang="el-GR" altLang="zh-CN" sz="28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zh-CN" altLang="en-US" sz="2800" b="1" dirty="0" smtClean="0"/>
              <a:t>＞</a:t>
            </a:r>
            <a:r>
              <a:rPr lang="en-US" altLang="zh-CN" sz="2800" b="1" dirty="0" smtClean="0"/>
              <a:t>0</a:t>
            </a:r>
            <a:r>
              <a:rPr lang="zh-CN" altLang="en-US" sz="2800" b="1" dirty="0" smtClean="0"/>
              <a:t>，叫做制冷效应（正效应）</a:t>
            </a:r>
          </a:p>
          <a:p>
            <a:endParaRPr lang="zh-CN" altLang="en-US" sz="2800" b="1" dirty="0"/>
          </a:p>
        </p:txBody>
      </p:sp>
      <p:sp>
        <p:nvSpPr>
          <p:cNvPr id="531464" name="Text Box 8"/>
          <p:cNvSpPr txBox="1">
            <a:spLocks noChangeArrowheads="1"/>
          </p:cNvSpPr>
          <p:nvPr/>
        </p:nvSpPr>
        <p:spPr bwMode="auto">
          <a:xfrm>
            <a:off x="1142976" y="3071810"/>
            <a:ext cx="7416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1" dirty="0" smtClean="0"/>
              <a:t>   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）有些气体如氢气、氦气在一定条件下节流后温度</a:t>
            </a:r>
            <a:r>
              <a:rPr lang="zh-CN" altLang="en-US" sz="2800" b="1" dirty="0" smtClean="0"/>
              <a:t>升高，此时</a:t>
            </a:r>
            <a:r>
              <a:rPr lang="el-GR" altLang="zh-CN" sz="28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en-US" altLang="zh-CN" sz="2800" b="1" dirty="0" smtClean="0"/>
              <a:t>&lt;0</a:t>
            </a:r>
            <a:r>
              <a:rPr lang="zh-CN" altLang="en-US" sz="2800" b="1" dirty="0" smtClean="0"/>
              <a:t>，叫做制热效应（负效应）</a:t>
            </a:r>
          </a:p>
          <a:p>
            <a:endParaRPr lang="zh-CN" altLang="en-US" sz="28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62" grpId="0"/>
      <p:bldP spid="5314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785786" y="2857496"/>
            <a:ext cx="74168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</a:t>
            </a:r>
            <a:r>
              <a:rPr lang="en-US" altLang="zh-CN" sz="2800" b="1" dirty="0" smtClean="0"/>
              <a:t>    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）节流</a:t>
            </a:r>
            <a:r>
              <a:rPr lang="zh-CN" altLang="en-US" sz="2800" b="1" dirty="0"/>
              <a:t>制冷效应可使气体降温和液化，成为获取低温的重要手段！</a:t>
            </a: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1285852" y="1357298"/>
            <a:ext cx="7129462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/>
              <a:t> 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</a:t>
            </a:r>
            <a:r>
              <a:rPr lang="zh-CN" altLang="en-US" sz="2800" b="1" dirty="0"/>
              <a:t>由理想气体的焓：</a:t>
            </a:r>
            <a:r>
              <a:rPr lang="en-US" altLang="zh-CN" sz="2800" b="1" dirty="0"/>
              <a:t>H=H( T )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/>
              <a:t>容易得到：理想气体的焦汤系数</a:t>
            </a:r>
            <a:r>
              <a:rPr lang="el-GR" altLang="zh-CN" sz="2800" b="1" dirty="0">
                <a:latin typeface="Arial" pitchFamily="34" charset="0"/>
                <a:cs typeface="Arial" pitchFamily="34" charset="0"/>
              </a:rPr>
              <a:t>α</a:t>
            </a: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=0</a:t>
            </a:r>
            <a:endParaRPr lang="el-GR" altLang="zh-CN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1000100" y="4500570"/>
            <a:ext cx="7209025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实际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气体的</a:t>
            </a:r>
            <a:r>
              <a:rPr lang="el-GR" altLang="zh-CN" sz="2800" b="1" dirty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α≠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0→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实际气体的内能</a:t>
            </a:r>
          </a:p>
          <a:p>
            <a:pPr>
              <a:lnSpc>
                <a:spcPct val="120000"/>
              </a:lnSpc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cs typeface="Arial" pitchFamily="34" charset="0"/>
              </a:rPr>
              <a:t>是温度与体积的函数。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14282" y="285728"/>
            <a:ext cx="435407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 smtClean="0"/>
              <a:t>节流过程重要结论：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5" grpId="0"/>
      <p:bldP spid="53248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356</Words>
  <Application>Microsoft Office PowerPoint</Application>
  <PresentationFormat>全屏显示(4:3)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Office 主题</vt:lpstr>
      <vt:lpstr>Stream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55</cp:revision>
  <dcterms:modified xsi:type="dcterms:W3CDTF">2019-10-24T23:23:49Z</dcterms:modified>
</cp:coreProperties>
</file>