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sldIdLst>
    <p:sldId id="256" r:id="rId2"/>
    <p:sldId id="257" r:id="rId3"/>
    <p:sldId id="258" r:id="rId4"/>
    <p:sldId id="259" r:id="rId5"/>
    <p:sldId id="274" r:id="rId6"/>
    <p:sldId id="265" r:id="rId7"/>
    <p:sldId id="260" r:id="rId8"/>
    <p:sldId id="261" r:id="rId9"/>
    <p:sldId id="275" r:id="rId10"/>
    <p:sldId id="276" r:id="rId11"/>
    <p:sldId id="277" r:id="rId12"/>
    <p:sldId id="278" r:id="rId13"/>
    <p:sldId id="279" r:id="rId14"/>
    <p:sldId id="281" r:id="rId15"/>
    <p:sldId id="282" r:id="rId16"/>
    <p:sldId id="280" r:id="rId17"/>
    <p:sldId id="262" r:id="rId18"/>
    <p:sldId id="267" r:id="rId19"/>
    <p:sldId id="283" r:id="rId20"/>
    <p:sldId id="269" r:id="rId21"/>
    <p:sldId id="270" r:id="rId22"/>
    <p:sldId id="263" r:id="rId23"/>
    <p:sldId id="284" r:id="rId24"/>
    <p:sldId id="271" r:id="rId25"/>
    <p:sldId id="272" r:id="rId26"/>
    <p:sldId id="273" r:id="rId27"/>
    <p:sldId id="285" r:id="rId28"/>
    <p:sldId id="286" r:id="rId29"/>
    <p:sldId id="287" r:id="rId30"/>
    <p:sldId id="288" r:id="rId31"/>
    <p:sldId id="289" r:id="rId32"/>
    <p:sldId id="290" r:id="rId33"/>
    <p:sldId id="291" r:id="rId34"/>
    <p:sldId id="292" r:id="rId35"/>
    <p:sldId id="293" r:id="rId36"/>
    <p:sldId id="295" r:id="rId37"/>
    <p:sldId id="296" r:id="rId38"/>
    <p:sldId id="297" r:id="rId39"/>
    <p:sldId id="26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C8A505-0465-4260-A89E-73AC736DD8E9}">
          <p14:sldIdLst>
            <p14:sldId id="256"/>
            <p14:sldId id="257"/>
            <p14:sldId id="258"/>
            <p14:sldId id="259"/>
            <p14:sldId id="274"/>
            <p14:sldId id="265"/>
            <p14:sldId id="260"/>
            <p14:sldId id="261"/>
            <p14:sldId id="275"/>
            <p14:sldId id="276"/>
            <p14:sldId id="277"/>
            <p14:sldId id="278"/>
            <p14:sldId id="279"/>
            <p14:sldId id="281"/>
            <p14:sldId id="282"/>
            <p14:sldId id="280"/>
          </p14:sldIdLst>
        </p14:section>
        <p14:section name="Untitled Section" id="{CE7DDBE4-5CFD-482A-8433-1F68B7C39158}">
          <p14:sldIdLst>
            <p14:sldId id="262"/>
            <p14:sldId id="267"/>
            <p14:sldId id="283"/>
            <p14:sldId id="269"/>
            <p14:sldId id="270"/>
            <p14:sldId id="263"/>
            <p14:sldId id="284"/>
            <p14:sldId id="271"/>
            <p14:sldId id="272"/>
            <p14:sldId id="273"/>
            <p14:sldId id="285"/>
            <p14:sldId id="286"/>
            <p14:sldId id="287"/>
            <p14:sldId id="288"/>
            <p14:sldId id="289"/>
            <p14:sldId id="290"/>
            <p14:sldId id="291"/>
            <p14:sldId id="292"/>
            <p14:sldId id="293"/>
            <p14:sldId id="295"/>
            <p14:sldId id="296"/>
            <p14:sldId id="297"/>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9410D5-5572-4D4E-AC44-FE6C1F3BFEA6}" type="datetimeFigureOut">
              <a:rPr lang="en-IN" smtClean="0"/>
              <a:t>19-11-2024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D413A-330A-4C6D-B57F-41AC2BE6C217}" type="slidenum">
              <a:rPr lang="en-IN" smtClean="0"/>
              <a:t>‹#›</a:t>
            </a:fld>
            <a:endParaRPr lang="en-IN"/>
          </a:p>
        </p:txBody>
      </p:sp>
    </p:spTree>
    <p:extLst>
      <p:ext uri="{BB962C8B-B14F-4D97-AF65-F5344CB8AC3E}">
        <p14:creationId xmlns:p14="http://schemas.microsoft.com/office/powerpoint/2010/main" val="3997143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0D413A-330A-4C6D-B57F-41AC2BE6C217}" type="slidenum">
              <a:rPr lang="en-IN" smtClean="0"/>
              <a:t>25</a:t>
            </a:fld>
            <a:endParaRPr lang="en-IN"/>
          </a:p>
        </p:txBody>
      </p:sp>
    </p:spTree>
    <p:extLst>
      <p:ext uri="{BB962C8B-B14F-4D97-AF65-F5344CB8AC3E}">
        <p14:creationId xmlns:p14="http://schemas.microsoft.com/office/powerpoint/2010/main" val="3909806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11/19/2024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11/19/2024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11/19/2024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11/19/2024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11/19/2024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rajsengo/indian-premier-league-ipl-all-seasons?resource=download"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B67A-06AD-603B-A837-182A0894E80E}"/>
              </a:ext>
            </a:extLst>
          </p:cNvPr>
          <p:cNvSpPr>
            <a:spLocks noGrp="1"/>
          </p:cNvSpPr>
          <p:nvPr>
            <p:ph type="ctrTitle"/>
          </p:nvPr>
        </p:nvSpPr>
        <p:spPr>
          <a:xfrm>
            <a:off x="1915385" y="1627401"/>
            <a:ext cx="8361229" cy="774607"/>
          </a:xfrm>
        </p:spPr>
        <p:txBody>
          <a:bodyPr/>
          <a:lstStyle/>
          <a:p>
            <a:r>
              <a:rPr lang="en-IN" sz="3600" dirty="0">
                <a:effectLst/>
                <a:latin typeface="Times New Roman" panose="02020603050405020304" pitchFamily="18" charset="0"/>
                <a:ea typeface="Calibri" panose="020F0502020204030204" pitchFamily="34" charset="0"/>
              </a:rPr>
              <a:t>Analysing IPL All Seasons Data</a:t>
            </a:r>
            <a:endParaRPr lang="en-IN" sz="13800" dirty="0"/>
          </a:p>
        </p:txBody>
      </p:sp>
      <p:sp>
        <p:nvSpPr>
          <p:cNvPr id="3" name="Subtitle 2">
            <a:extLst>
              <a:ext uri="{FF2B5EF4-FFF2-40B4-BE49-F238E27FC236}">
                <a16:creationId xmlns:a16="http://schemas.microsoft.com/office/drawing/2014/main" id="{BD745894-DA84-B71A-790B-22064FADA3AC}"/>
              </a:ext>
            </a:extLst>
          </p:cNvPr>
          <p:cNvSpPr>
            <a:spLocks noGrp="1"/>
          </p:cNvSpPr>
          <p:nvPr>
            <p:ph type="subTitle" idx="1"/>
          </p:nvPr>
        </p:nvSpPr>
        <p:spPr>
          <a:xfrm>
            <a:off x="2798149" y="2831882"/>
            <a:ext cx="6831673" cy="991626"/>
          </a:xfrm>
        </p:spPr>
        <p:txBody>
          <a:bodyPr>
            <a:normAutofit/>
          </a:bodyPr>
          <a:lstStyle/>
          <a:p>
            <a:r>
              <a:rPr lang="en-IN" sz="2000" dirty="0">
                <a:effectLst/>
                <a:latin typeface="Times New Roman" panose="02020603050405020304" pitchFamily="18" charset="0"/>
                <a:ea typeface="Calibri" panose="020F0502020204030204" pitchFamily="34" charset="0"/>
              </a:rPr>
              <a:t>A Data Science Approach to Clean, Preprocess, and Interpret Cricket Statistics</a:t>
            </a:r>
            <a:endParaRPr lang="en-IN" sz="2000" dirty="0"/>
          </a:p>
        </p:txBody>
      </p:sp>
      <p:sp>
        <p:nvSpPr>
          <p:cNvPr id="6" name="TextBox 5">
            <a:extLst>
              <a:ext uri="{FF2B5EF4-FFF2-40B4-BE49-F238E27FC236}">
                <a16:creationId xmlns:a16="http://schemas.microsoft.com/office/drawing/2014/main" id="{56016B82-46CE-E599-3A89-2909BE4FCD2A}"/>
              </a:ext>
            </a:extLst>
          </p:cNvPr>
          <p:cNvSpPr txBox="1"/>
          <p:nvPr/>
        </p:nvSpPr>
        <p:spPr>
          <a:xfrm>
            <a:off x="7226708" y="4253382"/>
            <a:ext cx="3480619" cy="923330"/>
          </a:xfrm>
          <a:prstGeom prst="rect">
            <a:avLst/>
          </a:prstGeom>
          <a:noFill/>
        </p:spPr>
        <p:txBody>
          <a:bodyPr wrap="square" rtlCol="0">
            <a:spAutoFit/>
          </a:bodyPr>
          <a:lstStyle/>
          <a:p>
            <a:r>
              <a:rPr lang="en-US" dirty="0"/>
              <a:t>211701032 MIRUTHULASRI S</a:t>
            </a:r>
          </a:p>
          <a:p>
            <a:r>
              <a:rPr lang="en-US" dirty="0"/>
              <a:t>211701034 MONIKA VARSHA S</a:t>
            </a:r>
            <a:endParaRPr lang="en-IN" dirty="0"/>
          </a:p>
          <a:p>
            <a:endParaRPr lang="en-US" dirty="0"/>
          </a:p>
        </p:txBody>
      </p:sp>
      <p:sp>
        <p:nvSpPr>
          <p:cNvPr id="7" name="TextBox 6">
            <a:extLst>
              <a:ext uri="{FF2B5EF4-FFF2-40B4-BE49-F238E27FC236}">
                <a16:creationId xmlns:a16="http://schemas.microsoft.com/office/drawing/2014/main" id="{CF61386D-0790-9644-B83A-D298FD2ECA64}"/>
              </a:ext>
            </a:extLst>
          </p:cNvPr>
          <p:cNvSpPr txBox="1"/>
          <p:nvPr/>
        </p:nvSpPr>
        <p:spPr>
          <a:xfrm>
            <a:off x="1484674" y="4253382"/>
            <a:ext cx="3972229" cy="1200329"/>
          </a:xfrm>
          <a:prstGeom prst="rect">
            <a:avLst/>
          </a:prstGeom>
          <a:noFill/>
        </p:spPr>
        <p:txBody>
          <a:bodyPr wrap="square" rtlCol="0">
            <a:spAutoFit/>
          </a:bodyPr>
          <a:lstStyle/>
          <a:p>
            <a:r>
              <a:rPr lang="en-US" dirty="0"/>
              <a:t>IV year Computer Science and Design</a:t>
            </a:r>
          </a:p>
          <a:p>
            <a:r>
              <a:rPr lang="en-US" dirty="0"/>
              <a:t>Foundations of Data Science</a:t>
            </a:r>
          </a:p>
          <a:p>
            <a:r>
              <a:rPr lang="en-US" dirty="0"/>
              <a:t>Mini Project</a:t>
            </a:r>
            <a:endParaRPr lang="en-IN" dirty="0"/>
          </a:p>
          <a:p>
            <a:endParaRPr lang="en-US" dirty="0"/>
          </a:p>
        </p:txBody>
      </p:sp>
    </p:spTree>
    <p:extLst>
      <p:ext uri="{BB962C8B-B14F-4D97-AF65-F5344CB8AC3E}">
        <p14:creationId xmlns:p14="http://schemas.microsoft.com/office/powerpoint/2010/main" val="2434221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1398-9A0A-7668-FA7B-60FBB95B2829}"/>
              </a:ext>
            </a:extLst>
          </p:cNvPr>
          <p:cNvSpPr>
            <a:spLocks noGrp="1"/>
          </p:cNvSpPr>
          <p:nvPr>
            <p:ph type="title"/>
          </p:nvPr>
        </p:nvSpPr>
        <p:spPr/>
        <p:txBody>
          <a:bodyPr/>
          <a:lstStyle/>
          <a:p>
            <a:r>
              <a:rPr lang="en-US" dirty="0"/>
              <a:t>Handling missing values</a:t>
            </a:r>
            <a:endParaRPr lang="en-IN" dirty="0"/>
          </a:p>
        </p:txBody>
      </p:sp>
      <p:sp>
        <p:nvSpPr>
          <p:cNvPr id="3" name="Content Placeholder 2">
            <a:extLst>
              <a:ext uri="{FF2B5EF4-FFF2-40B4-BE49-F238E27FC236}">
                <a16:creationId xmlns:a16="http://schemas.microsoft.com/office/drawing/2014/main" id="{FBA9A721-8EBB-A343-A53A-45944BA95D04}"/>
              </a:ext>
            </a:extLst>
          </p:cNvPr>
          <p:cNvSpPr>
            <a:spLocks noGrp="1"/>
          </p:cNvSpPr>
          <p:nvPr>
            <p:ph idx="1"/>
          </p:nvPr>
        </p:nvSpPr>
        <p:spPr>
          <a:xfrm>
            <a:off x="1371600" y="1882876"/>
            <a:ext cx="5737123" cy="3986982"/>
          </a:xfrm>
        </p:spPr>
        <p:txBody>
          <a:bodyPr>
            <a:normAutofit/>
          </a:bodyPr>
          <a:lstStyle/>
          <a:p>
            <a:r>
              <a:rPr lang="en-US" dirty="0"/>
              <a:t>First, we found out, in what are the columns null values are there. </a:t>
            </a:r>
          </a:p>
          <a:p>
            <a:r>
              <a:rPr lang="en-US" dirty="0"/>
              <a:t>There are 11 columns that has null values.</a:t>
            </a:r>
          </a:p>
          <a:p>
            <a:r>
              <a:rPr lang="en-US" dirty="0"/>
              <a:t>We use mean, median and mode to fill these null values based on the columns.</a:t>
            </a:r>
            <a:endParaRPr lang="en-IN" dirty="0"/>
          </a:p>
        </p:txBody>
      </p:sp>
      <p:pic>
        <p:nvPicPr>
          <p:cNvPr id="5" name="Picture 4">
            <a:extLst>
              <a:ext uri="{FF2B5EF4-FFF2-40B4-BE49-F238E27FC236}">
                <a16:creationId xmlns:a16="http://schemas.microsoft.com/office/drawing/2014/main" id="{0586B4E5-3CBB-623A-3072-3FCB97C70AC5}"/>
              </a:ext>
            </a:extLst>
          </p:cNvPr>
          <p:cNvPicPr>
            <a:picLocks noChangeAspect="1"/>
          </p:cNvPicPr>
          <p:nvPr/>
        </p:nvPicPr>
        <p:blipFill>
          <a:blip r:embed="rId2"/>
          <a:stretch>
            <a:fillRect/>
          </a:stretch>
        </p:blipFill>
        <p:spPr>
          <a:xfrm>
            <a:off x="7777317" y="1428750"/>
            <a:ext cx="3324968" cy="4922889"/>
          </a:xfrm>
          <a:prstGeom prst="rect">
            <a:avLst/>
          </a:prstGeom>
        </p:spPr>
      </p:pic>
    </p:spTree>
    <p:extLst>
      <p:ext uri="{BB962C8B-B14F-4D97-AF65-F5344CB8AC3E}">
        <p14:creationId xmlns:p14="http://schemas.microsoft.com/office/powerpoint/2010/main" val="3092972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76DD3B-9B6A-A087-BEBB-2965FA77CF7C}"/>
              </a:ext>
            </a:extLst>
          </p:cNvPr>
          <p:cNvSpPr>
            <a:spLocks noGrp="1"/>
          </p:cNvSpPr>
          <p:nvPr>
            <p:ph idx="1"/>
          </p:nvPr>
        </p:nvSpPr>
        <p:spPr>
          <a:xfrm>
            <a:off x="1295400" y="594851"/>
            <a:ext cx="9601200" cy="1450259"/>
          </a:xfrm>
        </p:spPr>
        <p:txBody>
          <a:bodyPr/>
          <a:lstStyle/>
          <a:p>
            <a:r>
              <a:rPr lang="en-US" dirty="0"/>
              <a:t>Column ‘season’:</a:t>
            </a:r>
          </a:p>
          <a:p>
            <a:pPr marL="530352" lvl="1" indent="0">
              <a:buNone/>
            </a:pPr>
            <a:r>
              <a:rPr lang="en-IN" i="0" dirty="0"/>
              <a:t>We filled the null values of this column by ‘2023’, because the years are arranged in the sequential descending order. So according to the sequence the value filled must be ‘2023’. The row before and after the null values are filled with ‘2023’.</a:t>
            </a:r>
          </a:p>
        </p:txBody>
      </p:sp>
      <p:pic>
        <p:nvPicPr>
          <p:cNvPr id="5" name="Picture 4">
            <a:extLst>
              <a:ext uri="{FF2B5EF4-FFF2-40B4-BE49-F238E27FC236}">
                <a16:creationId xmlns:a16="http://schemas.microsoft.com/office/drawing/2014/main" id="{D80DD32A-B5DD-8639-4605-5FD6E5C5D355}"/>
              </a:ext>
            </a:extLst>
          </p:cNvPr>
          <p:cNvPicPr>
            <a:picLocks noChangeAspect="1"/>
          </p:cNvPicPr>
          <p:nvPr/>
        </p:nvPicPr>
        <p:blipFill>
          <a:blip r:embed="rId2"/>
          <a:stretch>
            <a:fillRect/>
          </a:stretch>
        </p:blipFill>
        <p:spPr>
          <a:xfrm>
            <a:off x="3995444" y="2344655"/>
            <a:ext cx="4201111" cy="438211"/>
          </a:xfrm>
          <a:prstGeom prst="rect">
            <a:avLst/>
          </a:prstGeom>
        </p:spPr>
      </p:pic>
      <p:sp>
        <p:nvSpPr>
          <p:cNvPr id="6" name="Content Placeholder 2">
            <a:extLst>
              <a:ext uri="{FF2B5EF4-FFF2-40B4-BE49-F238E27FC236}">
                <a16:creationId xmlns:a16="http://schemas.microsoft.com/office/drawing/2014/main" id="{7EA37BE2-62D8-1DE3-ECA0-B64451D142DC}"/>
              </a:ext>
            </a:extLst>
          </p:cNvPr>
          <p:cNvSpPr txBox="1">
            <a:spLocks/>
          </p:cNvSpPr>
          <p:nvPr/>
        </p:nvSpPr>
        <p:spPr>
          <a:xfrm>
            <a:off x="1295400" y="3082411"/>
            <a:ext cx="9601200" cy="145025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Column ‘runs’:</a:t>
            </a:r>
          </a:p>
          <a:p>
            <a:pPr marL="530352" lvl="1" indent="0">
              <a:buFont typeface="Franklin Gothic Book" panose="020B0503020102020204" pitchFamily="34" charset="0"/>
              <a:buNone/>
            </a:pPr>
            <a:r>
              <a:rPr lang="en-US" i="0" dirty="0"/>
              <a:t>Since the 'runs' column is likely to represent a continuous and normally distributed set of values (assuming most players have typical performance levels without extreme variability), the mean serves as a reasonable estimate for missing values.</a:t>
            </a:r>
            <a:endParaRPr lang="en-IN" i="0" dirty="0"/>
          </a:p>
        </p:txBody>
      </p:sp>
      <p:pic>
        <p:nvPicPr>
          <p:cNvPr id="10" name="Picture 9">
            <a:extLst>
              <a:ext uri="{FF2B5EF4-FFF2-40B4-BE49-F238E27FC236}">
                <a16:creationId xmlns:a16="http://schemas.microsoft.com/office/drawing/2014/main" id="{80B8C440-A56C-E08A-919C-5E4A8D548042}"/>
              </a:ext>
            </a:extLst>
          </p:cNvPr>
          <p:cNvPicPr>
            <a:picLocks noChangeAspect="1"/>
          </p:cNvPicPr>
          <p:nvPr/>
        </p:nvPicPr>
        <p:blipFill>
          <a:blip r:embed="rId3"/>
          <a:stretch>
            <a:fillRect/>
          </a:stretch>
        </p:blipFill>
        <p:spPr>
          <a:xfrm>
            <a:off x="3614390" y="4638721"/>
            <a:ext cx="4963218" cy="1552792"/>
          </a:xfrm>
          <a:prstGeom prst="rect">
            <a:avLst/>
          </a:prstGeom>
        </p:spPr>
      </p:pic>
    </p:spTree>
    <p:extLst>
      <p:ext uri="{BB962C8B-B14F-4D97-AF65-F5344CB8AC3E}">
        <p14:creationId xmlns:p14="http://schemas.microsoft.com/office/powerpoint/2010/main" val="2891415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5D27E-5F25-CC89-F524-A633E66B333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110D9-31A1-7CDE-ED0B-94E770E63431}"/>
              </a:ext>
            </a:extLst>
          </p:cNvPr>
          <p:cNvSpPr>
            <a:spLocks noGrp="1"/>
          </p:cNvSpPr>
          <p:nvPr>
            <p:ph idx="1"/>
          </p:nvPr>
        </p:nvSpPr>
        <p:spPr>
          <a:xfrm>
            <a:off x="1295400" y="594851"/>
            <a:ext cx="9601200" cy="1450259"/>
          </a:xfrm>
        </p:spPr>
        <p:txBody>
          <a:bodyPr/>
          <a:lstStyle/>
          <a:p>
            <a:r>
              <a:rPr lang="en-US" dirty="0"/>
              <a:t>Column ‘</a:t>
            </a:r>
            <a:r>
              <a:rPr lang="en-US" dirty="0" err="1"/>
              <a:t>balls_faced</a:t>
            </a:r>
            <a:r>
              <a:rPr lang="en-US" dirty="0"/>
              <a:t>’:</a:t>
            </a:r>
          </a:p>
          <a:p>
            <a:pPr marL="530352" lvl="1" indent="0">
              <a:buNone/>
            </a:pPr>
            <a:r>
              <a:rPr lang="en-US" i="0" dirty="0"/>
              <a:t> Since '</a:t>
            </a:r>
            <a:r>
              <a:rPr lang="en-US" i="0" dirty="0" err="1"/>
              <a:t>balls_faced</a:t>
            </a:r>
            <a:r>
              <a:rPr lang="en-US" i="0" dirty="0"/>
              <a:t>' is a continuous metric, using the mean helps ensure that missing values are replaced with a value that reflects typical performance and it is the numerical column.</a:t>
            </a:r>
            <a:endParaRPr lang="en-IN" i="0" dirty="0"/>
          </a:p>
        </p:txBody>
      </p:sp>
      <p:sp>
        <p:nvSpPr>
          <p:cNvPr id="6" name="Content Placeholder 2">
            <a:extLst>
              <a:ext uri="{FF2B5EF4-FFF2-40B4-BE49-F238E27FC236}">
                <a16:creationId xmlns:a16="http://schemas.microsoft.com/office/drawing/2014/main" id="{B872D51D-92D0-65F8-268B-E516F69458F4}"/>
              </a:ext>
            </a:extLst>
          </p:cNvPr>
          <p:cNvSpPr txBox="1">
            <a:spLocks/>
          </p:cNvSpPr>
          <p:nvPr/>
        </p:nvSpPr>
        <p:spPr>
          <a:xfrm>
            <a:off x="1295400" y="2727637"/>
            <a:ext cx="9601200" cy="110533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Column ‘minutes’:</a:t>
            </a:r>
          </a:p>
          <a:p>
            <a:pPr marL="0" indent="0">
              <a:buNone/>
            </a:pPr>
            <a:r>
              <a:rPr lang="en-US" dirty="0"/>
              <a:t>         In this column there are ‘-’ which indicate the value ‘0’. So we replaced ‘-’ with ‘0’.</a:t>
            </a:r>
          </a:p>
        </p:txBody>
      </p:sp>
      <p:pic>
        <p:nvPicPr>
          <p:cNvPr id="4" name="Picture 3">
            <a:extLst>
              <a:ext uri="{FF2B5EF4-FFF2-40B4-BE49-F238E27FC236}">
                <a16:creationId xmlns:a16="http://schemas.microsoft.com/office/drawing/2014/main" id="{71CC172F-6130-C34D-47C3-A2D06F9647E7}"/>
              </a:ext>
            </a:extLst>
          </p:cNvPr>
          <p:cNvPicPr>
            <a:picLocks noChangeAspect="1"/>
          </p:cNvPicPr>
          <p:nvPr/>
        </p:nvPicPr>
        <p:blipFill>
          <a:blip r:embed="rId2"/>
          <a:stretch>
            <a:fillRect/>
          </a:stretch>
        </p:blipFill>
        <p:spPr>
          <a:xfrm>
            <a:off x="3466732" y="2045110"/>
            <a:ext cx="5258534" cy="409632"/>
          </a:xfrm>
          <a:prstGeom prst="rect">
            <a:avLst/>
          </a:prstGeom>
        </p:spPr>
      </p:pic>
      <p:pic>
        <p:nvPicPr>
          <p:cNvPr id="8" name="Picture 7">
            <a:extLst>
              <a:ext uri="{FF2B5EF4-FFF2-40B4-BE49-F238E27FC236}">
                <a16:creationId xmlns:a16="http://schemas.microsoft.com/office/drawing/2014/main" id="{B4BD9337-62B2-9B4C-65C5-CEA6C9C30152}"/>
              </a:ext>
            </a:extLst>
          </p:cNvPr>
          <p:cNvPicPr>
            <a:picLocks noChangeAspect="1"/>
          </p:cNvPicPr>
          <p:nvPr/>
        </p:nvPicPr>
        <p:blipFill>
          <a:blip r:embed="rId3"/>
          <a:stretch>
            <a:fillRect/>
          </a:stretch>
        </p:blipFill>
        <p:spPr>
          <a:xfrm>
            <a:off x="4204298" y="3832972"/>
            <a:ext cx="3783402" cy="632030"/>
          </a:xfrm>
          <a:prstGeom prst="rect">
            <a:avLst/>
          </a:prstGeom>
        </p:spPr>
      </p:pic>
      <p:sp>
        <p:nvSpPr>
          <p:cNvPr id="9" name="Content Placeholder 2">
            <a:extLst>
              <a:ext uri="{FF2B5EF4-FFF2-40B4-BE49-F238E27FC236}">
                <a16:creationId xmlns:a16="http://schemas.microsoft.com/office/drawing/2014/main" id="{408B7AE1-04CB-DEEA-E7D5-958FC1683F83}"/>
              </a:ext>
            </a:extLst>
          </p:cNvPr>
          <p:cNvSpPr txBox="1">
            <a:spLocks/>
          </p:cNvSpPr>
          <p:nvPr/>
        </p:nvSpPr>
        <p:spPr>
          <a:xfrm>
            <a:off x="1295399" y="4546153"/>
            <a:ext cx="9601200" cy="1105335"/>
          </a:xfrm>
          <a:prstGeom prst="rect">
            <a:avLst/>
          </a:prstGeom>
        </p:spPr>
        <p:txBody>
          <a:bodyPr vert="horz" lIns="91440" tIns="45720" rIns="91440" bIns="45720" rtlCol="0">
            <a:normAutofit fontScale="925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Column ‘commentary’:</a:t>
            </a:r>
          </a:p>
          <a:p>
            <a:pPr marL="0" indent="0">
              <a:buNone/>
            </a:pPr>
            <a:r>
              <a:rPr lang="en-US" dirty="0"/>
              <a:t>         We found that all columns has null values in the row where the commentary has null values. As this column is not necessary for the analysis we dropped the column commentary.</a:t>
            </a:r>
          </a:p>
        </p:txBody>
      </p:sp>
      <p:pic>
        <p:nvPicPr>
          <p:cNvPr id="12" name="Picture 11">
            <a:extLst>
              <a:ext uri="{FF2B5EF4-FFF2-40B4-BE49-F238E27FC236}">
                <a16:creationId xmlns:a16="http://schemas.microsoft.com/office/drawing/2014/main" id="{FFCAA2FC-5CE1-5D11-FE99-6FF473A26893}"/>
              </a:ext>
            </a:extLst>
          </p:cNvPr>
          <p:cNvPicPr>
            <a:picLocks noChangeAspect="1"/>
          </p:cNvPicPr>
          <p:nvPr/>
        </p:nvPicPr>
        <p:blipFill>
          <a:blip r:embed="rId4"/>
          <a:stretch>
            <a:fillRect/>
          </a:stretch>
        </p:blipFill>
        <p:spPr>
          <a:xfrm>
            <a:off x="4204298" y="5872569"/>
            <a:ext cx="3677163" cy="390580"/>
          </a:xfrm>
          <a:prstGeom prst="rect">
            <a:avLst/>
          </a:prstGeom>
        </p:spPr>
      </p:pic>
    </p:spTree>
    <p:extLst>
      <p:ext uri="{BB962C8B-B14F-4D97-AF65-F5344CB8AC3E}">
        <p14:creationId xmlns:p14="http://schemas.microsoft.com/office/powerpoint/2010/main" val="2867145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646D4-AED0-B8EF-8124-682F4E2773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F1ABD7-667B-34B9-7065-0ACE964F66A4}"/>
              </a:ext>
            </a:extLst>
          </p:cNvPr>
          <p:cNvSpPr>
            <a:spLocks noGrp="1"/>
          </p:cNvSpPr>
          <p:nvPr>
            <p:ph type="title"/>
          </p:nvPr>
        </p:nvSpPr>
        <p:spPr>
          <a:xfrm>
            <a:off x="1371600" y="685800"/>
            <a:ext cx="9601200" cy="1093839"/>
          </a:xfrm>
        </p:spPr>
        <p:txBody>
          <a:bodyPr/>
          <a:lstStyle/>
          <a:p>
            <a:r>
              <a:rPr lang="en-US" dirty="0"/>
              <a:t>Removing Duplicates</a:t>
            </a:r>
            <a:endParaRPr lang="en-IN" dirty="0"/>
          </a:p>
        </p:txBody>
      </p:sp>
      <p:sp>
        <p:nvSpPr>
          <p:cNvPr id="3" name="Content Placeholder 2">
            <a:extLst>
              <a:ext uri="{FF2B5EF4-FFF2-40B4-BE49-F238E27FC236}">
                <a16:creationId xmlns:a16="http://schemas.microsoft.com/office/drawing/2014/main" id="{6C76A3BC-03D3-F28B-191C-BADFF8A2BC9E}"/>
              </a:ext>
            </a:extLst>
          </p:cNvPr>
          <p:cNvSpPr>
            <a:spLocks noGrp="1"/>
          </p:cNvSpPr>
          <p:nvPr>
            <p:ph idx="1"/>
          </p:nvPr>
        </p:nvSpPr>
        <p:spPr>
          <a:xfrm>
            <a:off x="1371600" y="1882876"/>
            <a:ext cx="9837174" cy="899653"/>
          </a:xfrm>
        </p:spPr>
        <p:txBody>
          <a:bodyPr>
            <a:normAutofit/>
          </a:bodyPr>
          <a:lstStyle/>
          <a:p>
            <a:r>
              <a:rPr lang="en-US" dirty="0"/>
              <a:t>We checked for the duplicates in the dataset and dropped it. </a:t>
            </a:r>
            <a:endParaRPr lang="en-IN" dirty="0"/>
          </a:p>
        </p:txBody>
      </p:sp>
      <p:pic>
        <p:nvPicPr>
          <p:cNvPr id="6" name="Picture 5">
            <a:extLst>
              <a:ext uri="{FF2B5EF4-FFF2-40B4-BE49-F238E27FC236}">
                <a16:creationId xmlns:a16="http://schemas.microsoft.com/office/drawing/2014/main" id="{9134E50D-977D-BD9A-C680-493644CD4BD5}"/>
              </a:ext>
            </a:extLst>
          </p:cNvPr>
          <p:cNvPicPr>
            <a:picLocks noChangeAspect="1"/>
          </p:cNvPicPr>
          <p:nvPr/>
        </p:nvPicPr>
        <p:blipFill>
          <a:blip r:embed="rId2"/>
          <a:stretch>
            <a:fillRect/>
          </a:stretch>
        </p:blipFill>
        <p:spPr>
          <a:xfrm>
            <a:off x="1705436" y="3640396"/>
            <a:ext cx="4262745" cy="1785972"/>
          </a:xfrm>
          <a:prstGeom prst="rect">
            <a:avLst/>
          </a:prstGeom>
        </p:spPr>
      </p:pic>
      <p:pic>
        <p:nvPicPr>
          <p:cNvPr id="8" name="Picture 7">
            <a:extLst>
              <a:ext uri="{FF2B5EF4-FFF2-40B4-BE49-F238E27FC236}">
                <a16:creationId xmlns:a16="http://schemas.microsoft.com/office/drawing/2014/main" id="{48216056-CEC5-EBF7-D1A7-7A1F8F84BECB}"/>
              </a:ext>
            </a:extLst>
          </p:cNvPr>
          <p:cNvPicPr>
            <a:picLocks noChangeAspect="1"/>
          </p:cNvPicPr>
          <p:nvPr/>
        </p:nvPicPr>
        <p:blipFill>
          <a:blip r:embed="rId3"/>
          <a:stretch>
            <a:fillRect/>
          </a:stretch>
        </p:blipFill>
        <p:spPr>
          <a:xfrm>
            <a:off x="6946029" y="3640396"/>
            <a:ext cx="4262745" cy="1878973"/>
          </a:xfrm>
          <a:prstGeom prst="rect">
            <a:avLst/>
          </a:prstGeom>
        </p:spPr>
      </p:pic>
      <p:sp>
        <p:nvSpPr>
          <p:cNvPr id="9" name="Content Placeholder 2">
            <a:extLst>
              <a:ext uri="{FF2B5EF4-FFF2-40B4-BE49-F238E27FC236}">
                <a16:creationId xmlns:a16="http://schemas.microsoft.com/office/drawing/2014/main" id="{09F6C58F-6E16-452B-CF35-0E02F28FC695}"/>
              </a:ext>
            </a:extLst>
          </p:cNvPr>
          <p:cNvSpPr txBox="1">
            <a:spLocks/>
          </p:cNvSpPr>
          <p:nvPr/>
        </p:nvSpPr>
        <p:spPr>
          <a:xfrm>
            <a:off x="2837605" y="3033253"/>
            <a:ext cx="1998406" cy="356419"/>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Before removing</a:t>
            </a:r>
            <a:endParaRPr lang="en-IN" dirty="0"/>
          </a:p>
        </p:txBody>
      </p:sp>
      <p:sp>
        <p:nvSpPr>
          <p:cNvPr id="10" name="Content Placeholder 2">
            <a:extLst>
              <a:ext uri="{FF2B5EF4-FFF2-40B4-BE49-F238E27FC236}">
                <a16:creationId xmlns:a16="http://schemas.microsoft.com/office/drawing/2014/main" id="{82885CDC-76BC-A467-DF18-46037F1861C0}"/>
              </a:ext>
            </a:extLst>
          </p:cNvPr>
          <p:cNvSpPr txBox="1">
            <a:spLocks/>
          </p:cNvSpPr>
          <p:nvPr/>
        </p:nvSpPr>
        <p:spPr>
          <a:xfrm>
            <a:off x="8166689" y="3018506"/>
            <a:ext cx="1998406" cy="356419"/>
          </a:xfrm>
          <a:prstGeom prst="rect">
            <a:avLst/>
          </a:prstGeom>
        </p:spPr>
        <p:txBody>
          <a:bodyPr vert="horz" lIns="91440" tIns="45720" rIns="91440" bIns="45720" rtlCol="0">
            <a:normAutofit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After removing</a:t>
            </a:r>
            <a:endParaRPr lang="en-IN" dirty="0"/>
          </a:p>
        </p:txBody>
      </p:sp>
    </p:spTree>
    <p:extLst>
      <p:ext uri="{BB962C8B-B14F-4D97-AF65-F5344CB8AC3E}">
        <p14:creationId xmlns:p14="http://schemas.microsoft.com/office/powerpoint/2010/main" val="2440442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DB152-2EC8-8DE3-35C8-ADA3081817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81A994-456D-BD58-5AC3-F5A710AE60F9}"/>
              </a:ext>
            </a:extLst>
          </p:cNvPr>
          <p:cNvSpPr>
            <a:spLocks noGrp="1"/>
          </p:cNvSpPr>
          <p:nvPr>
            <p:ph type="title"/>
          </p:nvPr>
        </p:nvSpPr>
        <p:spPr>
          <a:xfrm>
            <a:off x="1371600" y="685800"/>
            <a:ext cx="9601200" cy="1093839"/>
          </a:xfrm>
        </p:spPr>
        <p:txBody>
          <a:bodyPr/>
          <a:lstStyle/>
          <a:p>
            <a:r>
              <a:rPr lang="en-US" dirty="0"/>
              <a:t>Handling Outliers</a:t>
            </a:r>
            <a:endParaRPr lang="en-IN" dirty="0"/>
          </a:p>
        </p:txBody>
      </p:sp>
      <p:sp>
        <p:nvSpPr>
          <p:cNvPr id="3" name="Content Placeholder 2">
            <a:extLst>
              <a:ext uri="{FF2B5EF4-FFF2-40B4-BE49-F238E27FC236}">
                <a16:creationId xmlns:a16="http://schemas.microsoft.com/office/drawing/2014/main" id="{6ADD6A23-C42B-C344-D9B4-F32A99DE9A2E}"/>
              </a:ext>
            </a:extLst>
          </p:cNvPr>
          <p:cNvSpPr>
            <a:spLocks noGrp="1"/>
          </p:cNvSpPr>
          <p:nvPr>
            <p:ph idx="1"/>
          </p:nvPr>
        </p:nvSpPr>
        <p:spPr>
          <a:xfrm>
            <a:off x="1371600" y="1882876"/>
            <a:ext cx="9837174" cy="899653"/>
          </a:xfrm>
        </p:spPr>
        <p:txBody>
          <a:bodyPr>
            <a:normAutofit/>
          </a:bodyPr>
          <a:lstStyle/>
          <a:p>
            <a:r>
              <a:rPr lang="en-US" dirty="0"/>
              <a:t>We checked for the outliers in the dataset using IQR method. The column ‘</a:t>
            </a:r>
            <a:r>
              <a:rPr lang="en-US" dirty="0" err="1"/>
              <a:t>strikeRate</a:t>
            </a:r>
            <a:r>
              <a:rPr lang="en-US" dirty="0"/>
              <a:t>’ has the outliers. We used boxplot to represent the outliers. </a:t>
            </a:r>
            <a:endParaRPr lang="en-IN" dirty="0"/>
          </a:p>
        </p:txBody>
      </p:sp>
      <p:pic>
        <p:nvPicPr>
          <p:cNvPr id="5" name="Picture 4">
            <a:extLst>
              <a:ext uri="{FF2B5EF4-FFF2-40B4-BE49-F238E27FC236}">
                <a16:creationId xmlns:a16="http://schemas.microsoft.com/office/drawing/2014/main" id="{94BA8477-E87F-188B-16A8-EF28098494C0}"/>
              </a:ext>
            </a:extLst>
          </p:cNvPr>
          <p:cNvPicPr>
            <a:picLocks noChangeAspect="1"/>
          </p:cNvPicPr>
          <p:nvPr/>
        </p:nvPicPr>
        <p:blipFill>
          <a:blip r:embed="rId2"/>
          <a:stretch>
            <a:fillRect/>
          </a:stretch>
        </p:blipFill>
        <p:spPr>
          <a:xfrm>
            <a:off x="3812565" y="2684207"/>
            <a:ext cx="4220817" cy="3733799"/>
          </a:xfrm>
          <a:prstGeom prst="rect">
            <a:avLst/>
          </a:prstGeom>
        </p:spPr>
      </p:pic>
    </p:spTree>
    <p:extLst>
      <p:ext uri="{BB962C8B-B14F-4D97-AF65-F5344CB8AC3E}">
        <p14:creationId xmlns:p14="http://schemas.microsoft.com/office/powerpoint/2010/main" val="2807345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75FF6-EF37-AD46-DDFF-E21D1776FC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1E00B5-8219-41E9-66EE-1B878B6E09D3}"/>
              </a:ext>
            </a:extLst>
          </p:cNvPr>
          <p:cNvSpPr>
            <a:spLocks noGrp="1"/>
          </p:cNvSpPr>
          <p:nvPr>
            <p:ph type="title"/>
          </p:nvPr>
        </p:nvSpPr>
        <p:spPr>
          <a:xfrm>
            <a:off x="1371600" y="685800"/>
            <a:ext cx="9601200" cy="1093839"/>
          </a:xfrm>
        </p:spPr>
        <p:txBody>
          <a:bodyPr/>
          <a:lstStyle/>
          <a:p>
            <a:r>
              <a:rPr lang="en-US" dirty="0"/>
              <a:t>Handling Outliers</a:t>
            </a:r>
            <a:endParaRPr lang="en-IN" dirty="0"/>
          </a:p>
        </p:txBody>
      </p:sp>
      <p:pic>
        <p:nvPicPr>
          <p:cNvPr id="8" name="Picture 7">
            <a:extLst>
              <a:ext uri="{FF2B5EF4-FFF2-40B4-BE49-F238E27FC236}">
                <a16:creationId xmlns:a16="http://schemas.microsoft.com/office/drawing/2014/main" id="{3420E8F8-332D-18F7-04BE-5AE9D4B2911E}"/>
              </a:ext>
            </a:extLst>
          </p:cNvPr>
          <p:cNvPicPr>
            <a:picLocks noChangeAspect="1"/>
          </p:cNvPicPr>
          <p:nvPr/>
        </p:nvPicPr>
        <p:blipFill>
          <a:blip r:embed="rId2"/>
          <a:stretch>
            <a:fillRect/>
          </a:stretch>
        </p:blipFill>
        <p:spPr>
          <a:xfrm>
            <a:off x="1371600" y="2791132"/>
            <a:ext cx="3741175" cy="1620062"/>
          </a:xfrm>
          <a:prstGeom prst="rect">
            <a:avLst/>
          </a:prstGeom>
        </p:spPr>
      </p:pic>
      <p:pic>
        <p:nvPicPr>
          <p:cNvPr id="10" name="Picture 9">
            <a:extLst>
              <a:ext uri="{FF2B5EF4-FFF2-40B4-BE49-F238E27FC236}">
                <a16:creationId xmlns:a16="http://schemas.microsoft.com/office/drawing/2014/main" id="{297C0FB5-22C5-FF5E-F94A-7C1A947ABA03}"/>
              </a:ext>
            </a:extLst>
          </p:cNvPr>
          <p:cNvPicPr>
            <a:picLocks noChangeAspect="1"/>
          </p:cNvPicPr>
          <p:nvPr/>
        </p:nvPicPr>
        <p:blipFill>
          <a:blip r:embed="rId3"/>
          <a:stretch>
            <a:fillRect/>
          </a:stretch>
        </p:blipFill>
        <p:spPr>
          <a:xfrm>
            <a:off x="5347470" y="1943965"/>
            <a:ext cx="6303755" cy="3314396"/>
          </a:xfrm>
          <a:prstGeom prst="rect">
            <a:avLst/>
          </a:prstGeom>
        </p:spPr>
      </p:pic>
    </p:spTree>
    <p:extLst>
      <p:ext uri="{BB962C8B-B14F-4D97-AF65-F5344CB8AC3E}">
        <p14:creationId xmlns:p14="http://schemas.microsoft.com/office/powerpoint/2010/main" val="1836826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851BB-EDFA-DB68-9E6C-3215A7B4AF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9FF01A-3845-05C0-CED2-49A5963A6B80}"/>
              </a:ext>
            </a:extLst>
          </p:cNvPr>
          <p:cNvSpPr>
            <a:spLocks noGrp="1"/>
          </p:cNvSpPr>
          <p:nvPr>
            <p:ph type="title"/>
          </p:nvPr>
        </p:nvSpPr>
        <p:spPr>
          <a:xfrm>
            <a:off x="1371600" y="685800"/>
            <a:ext cx="9601200" cy="1093839"/>
          </a:xfrm>
        </p:spPr>
        <p:txBody>
          <a:bodyPr/>
          <a:lstStyle/>
          <a:p>
            <a:r>
              <a:rPr lang="en-US" dirty="0"/>
              <a:t>Feature Standardization</a:t>
            </a:r>
            <a:endParaRPr lang="en-IN" dirty="0"/>
          </a:p>
        </p:txBody>
      </p:sp>
      <p:sp>
        <p:nvSpPr>
          <p:cNvPr id="3" name="Content Placeholder 2">
            <a:extLst>
              <a:ext uri="{FF2B5EF4-FFF2-40B4-BE49-F238E27FC236}">
                <a16:creationId xmlns:a16="http://schemas.microsoft.com/office/drawing/2014/main" id="{DDEBA489-9EC2-8C10-924E-9B86E0716FBC}"/>
              </a:ext>
            </a:extLst>
          </p:cNvPr>
          <p:cNvSpPr>
            <a:spLocks noGrp="1"/>
          </p:cNvSpPr>
          <p:nvPr>
            <p:ph idx="1"/>
          </p:nvPr>
        </p:nvSpPr>
        <p:spPr>
          <a:xfrm>
            <a:off x="1371600" y="1882876"/>
            <a:ext cx="9837174" cy="899653"/>
          </a:xfrm>
        </p:spPr>
        <p:txBody>
          <a:bodyPr>
            <a:normAutofit/>
          </a:bodyPr>
          <a:lstStyle/>
          <a:p>
            <a:r>
              <a:rPr lang="en-US" dirty="0"/>
              <a:t>Standardization is used to make sure that all the features contributes equally for the analysis.</a:t>
            </a:r>
            <a:endParaRPr lang="en-IN" dirty="0"/>
          </a:p>
        </p:txBody>
      </p:sp>
      <p:pic>
        <p:nvPicPr>
          <p:cNvPr id="5" name="Picture 4">
            <a:extLst>
              <a:ext uri="{FF2B5EF4-FFF2-40B4-BE49-F238E27FC236}">
                <a16:creationId xmlns:a16="http://schemas.microsoft.com/office/drawing/2014/main" id="{46DA482E-5F87-66A0-795C-BAF882D82DA7}"/>
              </a:ext>
            </a:extLst>
          </p:cNvPr>
          <p:cNvPicPr>
            <a:picLocks noChangeAspect="1"/>
          </p:cNvPicPr>
          <p:nvPr/>
        </p:nvPicPr>
        <p:blipFill>
          <a:blip r:embed="rId2"/>
          <a:srcRect l="6853"/>
          <a:stretch/>
        </p:blipFill>
        <p:spPr>
          <a:xfrm>
            <a:off x="1371600" y="3203224"/>
            <a:ext cx="4729317" cy="1217110"/>
          </a:xfrm>
          <a:prstGeom prst="rect">
            <a:avLst/>
          </a:prstGeom>
        </p:spPr>
      </p:pic>
      <p:pic>
        <p:nvPicPr>
          <p:cNvPr id="7" name="Picture 6">
            <a:extLst>
              <a:ext uri="{FF2B5EF4-FFF2-40B4-BE49-F238E27FC236}">
                <a16:creationId xmlns:a16="http://schemas.microsoft.com/office/drawing/2014/main" id="{6B21E24D-57F1-D7E8-DB9A-B70E06B256DE}"/>
              </a:ext>
            </a:extLst>
          </p:cNvPr>
          <p:cNvPicPr>
            <a:picLocks noChangeAspect="1"/>
          </p:cNvPicPr>
          <p:nvPr/>
        </p:nvPicPr>
        <p:blipFill>
          <a:blip r:embed="rId3"/>
          <a:stretch>
            <a:fillRect/>
          </a:stretch>
        </p:blipFill>
        <p:spPr>
          <a:xfrm>
            <a:off x="6813917" y="2408440"/>
            <a:ext cx="4394857" cy="4023788"/>
          </a:xfrm>
          <a:prstGeom prst="rect">
            <a:avLst/>
          </a:prstGeom>
        </p:spPr>
      </p:pic>
    </p:spTree>
    <p:extLst>
      <p:ext uri="{BB962C8B-B14F-4D97-AF65-F5344CB8AC3E}">
        <p14:creationId xmlns:p14="http://schemas.microsoft.com/office/powerpoint/2010/main" val="1176252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E019-9989-C1E6-2EEC-98E5ACD5CBCB}"/>
              </a:ext>
            </a:extLst>
          </p:cNvPr>
          <p:cNvSpPr>
            <a:spLocks noGrp="1"/>
          </p:cNvSpPr>
          <p:nvPr>
            <p:ph type="title"/>
          </p:nvPr>
        </p:nvSpPr>
        <p:spPr>
          <a:xfrm>
            <a:off x="1371600" y="685800"/>
            <a:ext cx="9601200" cy="779206"/>
          </a:xfrm>
        </p:spPr>
        <p:txBody>
          <a:bodyPr/>
          <a:lstStyle/>
          <a:p>
            <a:r>
              <a:rPr lang="en-US" dirty="0"/>
              <a:t>Exploratory Data Analysis (EDA)</a:t>
            </a:r>
            <a:endParaRPr lang="en-IN" dirty="0"/>
          </a:p>
        </p:txBody>
      </p:sp>
      <p:sp>
        <p:nvSpPr>
          <p:cNvPr id="3" name="Content Placeholder 2">
            <a:extLst>
              <a:ext uri="{FF2B5EF4-FFF2-40B4-BE49-F238E27FC236}">
                <a16:creationId xmlns:a16="http://schemas.microsoft.com/office/drawing/2014/main" id="{AECEDBCC-0D48-F744-5F49-69E4FD1C9543}"/>
              </a:ext>
            </a:extLst>
          </p:cNvPr>
          <p:cNvSpPr>
            <a:spLocks noGrp="1"/>
          </p:cNvSpPr>
          <p:nvPr>
            <p:ph idx="1"/>
          </p:nvPr>
        </p:nvSpPr>
        <p:spPr>
          <a:xfrm>
            <a:off x="1371600" y="1740310"/>
            <a:ext cx="9601200" cy="4127090"/>
          </a:xfrm>
        </p:spPr>
        <p:txBody>
          <a:bodyPr/>
          <a:lstStyle/>
          <a:p>
            <a:r>
              <a:rPr lang="en-US" dirty="0"/>
              <a:t>Exploratory Data Analysis (EDA) is the critical first step in understanding your data. By examining the data’s structure, trends, and relationships, we uncover hidden patterns, anomalies, and initial insights that guide further analysis. EDA allows us to ensure the data quality before building models or drawing conclusions..</a:t>
            </a:r>
          </a:p>
          <a:p>
            <a:pPr lvl="1"/>
            <a:r>
              <a:rPr lang="en-IN" dirty="0"/>
              <a:t>Histograms</a:t>
            </a:r>
          </a:p>
          <a:p>
            <a:pPr lvl="1"/>
            <a:r>
              <a:rPr lang="en-US" dirty="0"/>
              <a:t>Box Plots for Outlier Detection</a:t>
            </a:r>
            <a:endParaRPr lang="en-IN" dirty="0"/>
          </a:p>
          <a:p>
            <a:pPr lvl="1"/>
            <a:r>
              <a:rPr lang="en-IN" dirty="0"/>
              <a:t>Correlation Matrix</a:t>
            </a:r>
          </a:p>
          <a:p>
            <a:pPr lvl="1"/>
            <a:r>
              <a:rPr lang="en-IN" dirty="0"/>
              <a:t>Pair Plots for Multivariate Analysis</a:t>
            </a:r>
            <a:endParaRPr lang="en-IN" b="1" dirty="0"/>
          </a:p>
        </p:txBody>
      </p:sp>
    </p:spTree>
    <p:extLst>
      <p:ext uri="{BB962C8B-B14F-4D97-AF65-F5344CB8AC3E}">
        <p14:creationId xmlns:p14="http://schemas.microsoft.com/office/powerpoint/2010/main" val="1346153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7622C-299B-D8C5-733C-465D2D59B1B1}"/>
              </a:ext>
            </a:extLst>
          </p:cNvPr>
          <p:cNvSpPr>
            <a:spLocks noGrp="1"/>
          </p:cNvSpPr>
          <p:nvPr>
            <p:ph type="title"/>
          </p:nvPr>
        </p:nvSpPr>
        <p:spPr>
          <a:xfrm>
            <a:off x="1371600" y="685800"/>
            <a:ext cx="9601200" cy="759542"/>
          </a:xfrm>
        </p:spPr>
        <p:txBody>
          <a:bodyPr/>
          <a:lstStyle/>
          <a:p>
            <a:r>
              <a:rPr lang="en-US" dirty="0"/>
              <a:t>S</a:t>
            </a:r>
            <a:r>
              <a:rPr lang="en-IN" dirty="0" err="1"/>
              <a:t>ummary</a:t>
            </a:r>
            <a:r>
              <a:rPr lang="en-IN" dirty="0"/>
              <a:t> Statistics</a:t>
            </a:r>
          </a:p>
        </p:txBody>
      </p:sp>
      <p:sp>
        <p:nvSpPr>
          <p:cNvPr id="4" name="Content Placeholder 3">
            <a:extLst>
              <a:ext uri="{FF2B5EF4-FFF2-40B4-BE49-F238E27FC236}">
                <a16:creationId xmlns:a16="http://schemas.microsoft.com/office/drawing/2014/main" id="{F46788A9-8C43-68A5-849A-772692085BA0}"/>
              </a:ext>
            </a:extLst>
          </p:cNvPr>
          <p:cNvSpPr>
            <a:spLocks noGrp="1"/>
          </p:cNvSpPr>
          <p:nvPr>
            <p:ph idx="1"/>
          </p:nvPr>
        </p:nvSpPr>
        <p:spPr>
          <a:xfrm>
            <a:off x="1371600" y="1858296"/>
            <a:ext cx="9601200" cy="663677"/>
          </a:xfrm>
        </p:spPr>
        <p:txBody>
          <a:bodyPr/>
          <a:lstStyle/>
          <a:p>
            <a:r>
              <a:rPr lang="en-US" dirty="0"/>
              <a:t>Description of the numerical columns after cleaning the dataset.</a:t>
            </a:r>
            <a:endParaRPr lang="en-IN" dirty="0"/>
          </a:p>
        </p:txBody>
      </p:sp>
      <p:pic>
        <p:nvPicPr>
          <p:cNvPr id="9" name="Picture 8">
            <a:extLst>
              <a:ext uri="{FF2B5EF4-FFF2-40B4-BE49-F238E27FC236}">
                <a16:creationId xmlns:a16="http://schemas.microsoft.com/office/drawing/2014/main" id="{1C410171-4D8E-0B13-B277-48B44814C919}"/>
              </a:ext>
            </a:extLst>
          </p:cNvPr>
          <p:cNvPicPr>
            <a:picLocks noChangeAspect="1"/>
          </p:cNvPicPr>
          <p:nvPr/>
        </p:nvPicPr>
        <p:blipFill>
          <a:blip r:embed="rId2"/>
          <a:stretch>
            <a:fillRect/>
          </a:stretch>
        </p:blipFill>
        <p:spPr>
          <a:xfrm>
            <a:off x="2624137" y="3183503"/>
            <a:ext cx="7096125" cy="2305050"/>
          </a:xfrm>
          <a:prstGeom prst="rect">
            <a:avLst/>
          </a:prstGeom>
        </p:spPr>
      </p:pic>
    </p:spTree>
    <p:extLst>
      <p:ext uri="{BB962C8B-B14F-4D97-AF65-F5344CB8AC3E}">
        <p14:creationId xmlns:p14="http://schemas.microsoft.com/office/powerpoint/2010/main" val="1771626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E00B6-06FA-C9F9-1997-E03830AAA4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FFA8E3-0642-405D-2DC6-49D90F1EC8EC}"/>
              </a:ext>
            </a:extLst>
          </p:cNvPr>
          <p:cNvSpPr>
            <a:spLocks noGrp="1"/>
          </p:cNvSpPr>
          <p:nvPr>
            <p:ph type="title"/>
          </p:nvPr>
        </p:nvSpPr>
        <p:spPr>
          <a:xfrm>
            <a:off x="1371600" y="685800"/>
            <a:ext cx="9601200" cy="759542"/>
          </a:xfrm>
        </p:spPr>
        <p:txBody>
          <a:bodyPr/>
          <a:lstStyle/>
          <a:p>
            <a:r>
              <a:rPr lang="en-IN" dirty="0"/>
              <a:t>Histogram</a:t>
            </a:r>
          </a:p>
        </p:txBody>
      </p:sp>
      <p:sp>
        <p:nvSpPr>
          <p:cNvPr id="4" name="Content Placeholder 3">
            <a:extLst>
              <a:ext uri="{FF2B5EF4-FFF2-40B4-BE49-F238E27FC236}">
                <a16:creationId xmlns:a16="http://schemas.microsoft.com/office/drawing/2014/main" id="{3C29037E-9C12-1226-BC18-CB10DA7CD223}"/>
              </a:ext>
            </a:extLst>
          </p:cNvPr>
          <p:cNvSpPr>
            <a:spLocks noGrp="1"/>
          </p:cNvSpPr>
          <p:nvPr>
            <p:ph idx="1"/>
          </p:nvPr>
        </p:nvSpPr>
        <p:spPr>
          <a:xfrm>
            <a:off x="1371600" y="1858296"/>
            <a:ext cx="9601200" cy="663677"/>
          </a:xfrm>
        </p:spPr>
        <p:txBody>
          <a:bodyPr/>
          <a:lstStyle/>
          <a:p>
            <a:r>
              <a:rPr lang="en-US" dirty="0"/>
              <a:t>Through the histogram the distribution of runs scored by players is shown.</a:t>
            </a:r>
            <a:endParaRPr lang="en-IN" dirty="0"/>
          </a:p>
        </p:txBody>
      </p:sp>
      <p:pic>
        <p:nvPicPr>
          <p:cNvPr id="7" name="Picture 6">
            <a:extLst>
              <a:ext uri="{FF2B5EF4-FFF2-40B4-BE49-F238E27FC236}">
                <a16:creationId xmlns:a16="http://schemas.microsoft.com/office/drawing/2014/main" id="{7D10D1FD-372E-E8FD-6282-0F566B536CD6}"/>
              </a:ext>
            </a:extLst>
          </p:cNvPr>
          <p:cNvPicPr>
            <a:picLocks noChangeAspect="1"/>
          </p:cNvPicPr>
          <p:nvPr/>
        </p:nvPicPr>
        <p:blipFill>
          <a:blip r:embed="rId2"/>
          <a:stretch>
            <a:fillRect/>
          </a:stretch>
        </p:blipFill>
        <p:spPr>
          <a:xfrm>
            <a:off x="3800096" y="2521973"/>
            <a:ext cx="4744208" cy="3808002"/>
          </a:xfrm>
          <a:prstGeom prst="rect">
            <a:avLst/>
          </a:prstGeom>
        </p:spPr>
      </p:pic>
    </p:spTree>
    <p:extLst>
      <p:ext uri="{BB962C8B-B14F-4D97-AF65-F5344CB8AC3E}">
        <p14:creationId xmlns:p14="http://schemas.microsoft.com/office/powerpoint/2010/main" val="385407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D6A3-D723-346C-E0AC-0AF6B4460C03}"/>
              </a:ext>
            </a:extLst>
          </p:cNvPr>
          <p:cNvSpPr>
            <a:spLocks noGrp="1"/>
          </p:cNvSpPr>
          <p:nvPr>
            <p:ph type="title"/>
          </p:nvPr>
        </p:nvSpPr>
        <p:spPr>
          <a:xfrm>
            <a:off x="1371600" y="685800"/>
            <a:ext cx="9601200" cy="818535"/>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EE4A0CEE-C433-6E2B-DC72-14DD9A07A433}"/>
              </a:ext>
            </a:extLst>
          </p:cNvPr>
          <p:cNvSpPr>
            <a:spLocks noGrp="1"/>
          </p:cNvSpPr>
          <p:nvPr>
            <p:ph idx="1"/>
          </p:nvPr>
        </p:nvSpPr>
        <p:spPr>
          <a:xfrm>
            <a:off x="1371600" y="1582994"/>
            <a:ext cx="9601200" cy="4284406"/>
          </a:xfrm>
        </p:spPr>
        <p:txBody>
          <a:bodyPr/>
          <a:lstStyle/>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aims to analyse the Indian Premier League (IPL) data using essential data science techniques. The primary purpose of analysing the IPL dataset is to gain meaningful insights into the performance of players, teams, and match trends over multiple seasons. This analysis is beneficial for sports analysts, coaches, and fans to better understand key factors driving success in cricket. </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Through data cleaning, handling missing values, and removing anomalies, the dataset will be transformed for accurate analysis. Pre-processing will involve categorizing and normalizing data for better interpretability. The final analysis will extract insights on player consistency, team strategies, win probabilities, and match outcomes, offering valuable predictions and trends for the future. </a:t>
            </a: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also aims to demonstrate the power of data science in sports, bridging statistical analysis and real-world cricket performances.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project will culminate with the generation of insights through data visualization and statistical interpretation, providing a deeper understanding of the IPL seasons' cricket dynamics.</a:t>
            </a:r>
          </a:p>
          <a:p>
            <a:pPr marL="0" indent="0">
              <a:buNone/>
            </a:pPr>
            <a:r>
              <a:rPr lang="en-US" sz="1600" dirty="0">
                <a:hlinkClick r:id="rId2"/>
              </a:rPr>
              <a:t>Indian Premier League (IPL) - All seasons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8752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DD0A7-B5BE-13B6-0593-61DE024236EC}"/>
              </a:ext>
            </a:extLst>
          </p:cNvPr>
          <p:cNvSpPr>
            <a:spLocks noGrp="1"/>
          </p:cNvSpPr>
          <p:nvPr>
            <p:ph type="title"/>
          </p:nvPr>
        </p:nvSpPr>
        <p:spPr>
          <a:xfrm>
            <a:off x="1371600" y="685800"/>
            <a:ext cx="9601200" cy="612058"/>
          </a:xfrm>
        </p:spPr>
        <p:txBody>
          <a:bodyPr>
            <a:normAutofit fontScale="90000"/>
          </a:bodyPr>
          <a:lstStyle/>
          <a:p>
            <a:r>
              <a:rPr lang="en-IN" dirty="0"/>
              <a:t>Correlation Matrix</a:t>
            </a:r>
          </a:p>
        </p:txBody>
      </p:sp>
      <p:sp>
        <p:nvSpPr>
          <p:cNvPr id="4" name="Content Placeholder 3">
            <a:extLst>
              <a:ext uri="{FF2B5EF4-FFF2-40B4-BE49-F238E27FC236}">
                <a16:creationId xmlns:a16="http://schemas.microsoft.com/office/drawing/2014/main" id="{9ECA94CB-02CD-1FA0-4243-061EBFC799E8}"/>
              </a:ext>
            </a:extLst>
          </p:cNvPr>
          <p:cNvSpPr>
            <a:spLocks noGrp="1"/>
          </p:cNvSpPr>
          <p:nvPr>
            <p:ph idx="1"/>
          </p:nvPr>
        </p:nvSpPr>
        <p:spPr>
          <a:xfrm>
            <a:off x="1371600" y="1673942"/>
            <a:ext cx="9601200" cy="781665"/>
          </a:xfrm>
        </p:spPr>
        <p:txBody>
          <a:bodyPr/>
          <a:lstStyle/>
          <a:p>
            <a:r>
              <a:rPr lang="en-US" dirty="0"/>
              <a:t>It shows the correlation coefficients between variables in the dataset. It helps to identify the variables which are more related to each other.</a:t>
            </a:r>
            <a:endParaRPr lang="en-IN" dirty="0"/>
          </a:p>
        </p:txBody>
      </p:sp>
      <p:pic>
        <p:nvPicPr>
          <p:cNvPr id="7" name="Picture 6">
            <a:extLst>
              <a:ext uri="{FF2B5EF4-FFF2-40B4-BE49-F238E27FC236}">
                <a16:creationId xmlns:a16="http://schemas.microsoft.com/office/drawing/2014/main" id="{13A14A3B-1B8C-EDE6-E14B-D8828042FE14}"/>
              </a:ext>
            </a:extLst>
          </p:cNvPr>
          <p:cNvPicPr>
            <a:picLocks noChangeAspect="1"/>
          </p:cNvPicPr>
          <p:nvPr/>
        </p:nvPicPr>
        <p:blipFill>
          <a:blip r:embed="rId2"/>
          <a:stretch>
            <a:fillRect/>
          </a:stretch>
        </p:blipFill>
        <p:spPr>
          <a:xfrm>
            <a:off x="1371600" y="3210385"/>
            <a:ext cx="4888614" cy="1027318"/>
          </a:xfrm>
          <a:prstGeom prst="rect">
            <a:avLst/>
          </a:prstGeom>
        </p:spPr>
      </p:pic>
      <p:pic>
        <p:nvPicPr>
          <p:cNvPr id="9" name="Picture 8">
            <a:extLst>
              <a:ext uri="{FF2B5EF4-FFF2-40B4-BE49-F238E27FC236}">
                <a16:creationId xmlns:a16="http://schemas.microsoft.com/office/drawing/2014/main" id="{047EED65-ABDF-1A99-77F8-8CEA852AA2D8}"/>
              </a:ext>
            </a:extLst>
          </p:cNvPr>
          <p:cNvPicPr>
            <a:picLocks noChangeAspect="1"/>
          </p:cNvPicPr>
          <p:nvPr/>
        </p:nvPicPr>
        <p:blipFill>
          <a:blip r:embed="rId3"/>
          <a:stretch>
            <a:fillRect/>
          </a:stretch>
        </p:blipFill>
        <p:spPr>
          <a:xfrm>
            <a:off x="6554122" y="2647336"/>
            <a:ext cx="4666838" cy="3890962"/>
          </a:xfrm>
          <a:prstGeom prst="rect">
            <a:avLst/>
          </a:prstGeom>
        </p:spPr>
      </p:pic>
    </p:spTree>
    <p:extLst>
      <p:ext uri="{BB962C8B-B14F-4D97-AF65-F5344CB8AC3E}">
        <p14:creationId xmlns:p14="http://schemas.microsoft.com/office/powerpoint/2010/main" val="2847806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507F-4536-E728-4D99-B23FE2679526}"/>
              </a:ext>
            </a:extLst>
          </p:cNvPr>
          <p:cNvSpPr>
            <a:spLocks noGrp="1"/>
          </p:cNvSpPr>
          <p:nvPr>
            <p:ph type="title"/>
          </p:nvPr>
        </p:nvSpPr>
        <p:spPr>
          <a:xfrm>
            <a:off x="1371600" y="685800"/>
            <a:ext cx="9601200" cy="641555"/>
          </a:xfrm>
        </p:spPr>
        <p:txBody>
          <a:bodyPr>
            <a:normAutofit fontScale="90000"/>
          </a:bodyPr>
          <a:lstStyle/>
          <a:p>
            <a:r>
              <a:rPr lang="en-IN" dirty="0"/>
              <a:t>Pair Plot</a:t>
            </a:r>
          </a:p>
        </p:txBody>
      </p:sp>
      <p:pic>
        <p:nvPicPr>
          <p:cNvPr id="5" name="Content Placeholder 4">
            <a:extLst>
              <a:ext uri="{FF2B5EF4-FFF2-40B4-BE49-F238E27FC236}">
                <a16:creationId xmlns:a16="http://schemas.microsoft.com/office/drawing/2014/main" id="{CDDCFD4B-F0CD-FC68-42BF-095FCA56DCC2}"/>
              </a:ext>
            </a:extLst>
          </p:cNvPr>
          <p:cNvPicPr>
            <a:picLocks noGrp="1" noChangeAspect="1"/>
          </p:cNvPicPr>
          <p:nvPr>
            <p:ph idx="1"/>
          </p:nvPr>
        </p:nvPicPr>
        <p:blipFill>
          <a:blip r:embed="rId2"/>
          <a:stretch>
            <a:fillRect/>
          </a:stretch>
        </p:blipFill>
        <p:spPr>
          <a:xfrm>
            <a:off x="4096538" y="2202221"/>
            <a:ext cx="3818430" cy="3848064"/>
          </a:xfrm>
        </p:spPr>
      </p:pic>
      <p:sp>
        <p:nvSpPr>
          <p:cNvPr id="3" name="Content Placeholder 2">
            <a:extLst>
              <a:ext uri="{FF2B5EF4-FFF2-40B4-BE49-F238E27FC236}">
                <a16:creationId xmlns:a16="http://schemas.microsoft.com/office/drawing/2014/main" id="{59BAE450-741C-AA01-EDCA-DAADADB63738}"/>
              </a:ext>
            </a:extLst>
          </p:cNvPr>
          <p:cNvSpPr txBox="1">
            <a:spLocks/>
          </p:cNvSpPr>
          <p:nvPr/>
        </p:nvSpPr>
        <p:spPr>
          <a:xfrm>
            <a:off x="1371600" y="1489587"/>
            <a:ext cx="9837174" cy="56535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Pair plot is used to show the relationship between multiple variables in the dataset.</a:t>
            </a:r>
            <a:endParaRPr lang="en-IN" dirty="0"/>
          </a:p>
        </p:txBody>
      </p:sp>
    </p:spTree>
    <p:extLst>
      <p:ext uri="{BB962C8B-B14F-4D97-AF65-F5344CB8AC3E}">
        <p14:creationId xmlns:p14="http://schemas.microsoft.com/office/powerpoint/2010/main" val="3016954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FE83-8C68-C80E-31EC-348F2E1EA0C5}"/>
              </a:ext>
            </a:extLst>
          </p:cNvPr>
          <p:cNvSpPr>
            <a:spLocks noGrp="1"/>
          </p:cNvSpPr>
          <p:nvPr>
            <p:ph type="title"/>
          </p:nvPr>
        </p:nvSpPr>
        <p:spPr>
          <a:xfrm>
            <a:off x="1371600" y="685800"/>
            <a:ext cx="9601200" cy="759542"/>
          </a:xfrm>
        </p:spPr>
        <p:txBody>
          <a:bodyPr/>
          <a:lstStyle/>
          <a:p>
            <a:r>
              <a:rPr lang="en-US" dirty="0"/>
              <a:t>Data Integration</a:t>
            </a:r>
            <a:endParaRPr lang="en-IN" dirty="0"/>
          </a:p>
        </p:txBody>
      </p:sp>
      <p:sp>
        <p:nvSpPr>
          <p:cNvPr id="3" name="Content Placeholder 2">
            <a:extLst>
              <a:ext uri="{FF2B5EF4-FFF2-40B4-BE49-F238E27FC236}">
                <a16:creationId xmlns:a16="http://schemas.microsoft.com/office/drawing/2014/main" id="{3FA400D2-92A7-E15A-ED74-5BA89DE906F6}"/>
              </a:ext>
            </a:extLst>
          </p:cNvPr>
          <p:cNvSpPr>
            <a:spLocks noGrp="1"/>
          </p:cNvSpPr>
          <p:nvPr>
            <p:ph idx="1"/>
          </p:nvPr>
        </p:nvSpPr>
        <p:spPr>
          <a:xfrm>
            <a:off x="1371600" y="1671484"/>
            <a:ext cx="9601200" cy="1238864"/>
          </a:xfrm>
        </p:spPr>
        <p:txBody>
          <a:bodyPr/>
          <a:lstStyle/>
          <a:p>
            <a:r>
              <a:rPr lang="en-US" dirty="0"/>
              <a:t>The dataset ‘</a:t>
            </a:r>
            <a:r>
              <a:rPr lang="en-US" dirty="0" err="1"/>
              <a:t>all_season_batting_card</a:t>
            </a:r>
            <a:r>
              <a:rPr lang="en-US" dirty="0"/>
              <a:t>’ gives almost good prediction. But the most accurate prediction the dataset ‘</a:t>
            </a:r>
            <a:r>
              <a:rPr lang="en-US" dirty="0" err="1"/>
              <a:t>all_season_bowling_card</a:t>
            </a:r>
            <a:r>
              <a:rPr lang="en-US" dirty="0"/>
              <a:t>’ is integrated with the previous dataset. It would help to give the most accurate outcome of winning or losing.</a:t>
            </a:r>
          </a:p>
        </p:txBody>
      </p:sp>
      <p:pic>
        <p:nvPicPr>
          <p:cNvPr id="5" name="Picture 4">
            <a:extLst>
              <a:ext uri="{FF2B5EF4-FFF2-40B4-BE49-F238E27FC236}">
                <a16:creationId xmlns:a16="http://schemas.microsoft.com/office/drawing/2014/main" id="{16465B92-BFDC-BB27-9A3D-3DA8E17704F3}"/>
              </a:ext>
            </a:extLst>
          </p:cNvPr>
          <p:cNvPicPr>
            <a:picLocks noChangeAspect="1"/>
          </p:cNvPicPr>
          <p:nvPr/>
        </p:nvPicPr>
        <p:blipFill>
          <a:blip r:embed="rId2"/>
          <a:stretch>
            <a:fillRect/>
          </a:stretch>
        </p:blipFill>
        <p:spPr>
          <a:xfrm>
            <a:off x="1561947" y="3429000"/>
            <a:ext cx="3429307" cy="1294221"/>
          </a:xfrm>
          <a:prstGeom prst="rect">
            <a:avLst/>
          </a:prstGeom>
        </p:spPr>
      </p:pic>
      <p:pic>
        <p:nvPicPr>
          <p:cNvPr id="7" name="Picture 6">
            <a:extLst>
              <a:ext uri="{FF2B5EF4-FFF2-40B4-BE49-F238E27FC236}">
                <a16:creationId xmlns:a16="http://schemas.microsoft.com/office/drawing/2014/main" id="{8DCD23D8-07F3-BC64-AFD9-427426B03414}"/>
              </a:ext>
            </a:extLst>
          </p:cNvPr>
          <p:cNvPicPr>
            <a:picLocks noChangeAspect="1"/>
          </p:cNvPicPr>
          <p:nvPr/>
        </p:nvPicPr>
        <p:blipFill>
          <a:blip r:embed="rId3"/>
          <a:stretch>
            <a:fillRect/>
          </a:stretch>
        </p:blipFill>
        <p:spPr>
          <a:xfrm>
            <a:off x="5289755" y="2827467"/>
            <a:ext cx="6168246" cy="3325070"/>
          </a:xfrm>
          <a:prstGeom prst="rect">
            <a:avLst/>
          </a:prstGeom>
        </p:spPr>
      </p:pic>
    </p:spTree>
    <p:extLst>
      <p:ext uri="{BB962C8B-B14F-4D97-AF65-F5344CB8AC3E}">
        <p14:creationId xmlns:p14="http://schemas.microsoft.com/office/powerpoint/2010/main" val="258445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049FB-BE68-41FA-64B6-E4EED80D26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ADC797-4CCF-2593-875B-2C82661FCD93}"/>
              </a:ext>
            </a:extLst>
          </p:cNvPr>
          <p:cNvSpPr>
            <a:spLocks noGrp="1"/>
          </p:cNvSpPr>
          <p:nvPr>
            <p:ph type="title"/>
          </p:nvPr>
        </p:nvSpPr>
        <p:spPr>
          <a:xfrm>
            <a:off x="1371600" y="685800"/>
            <a:ext cx="9601200" cy="759542"/>
          </a:xfrm>
        </p:spPr>
        <p:txBody>
          <a:bodyPr/>
          <a:lstStyle/>
          <a:p>
            <a:r>
              <a:rPr lang="en-US" dirty="0"/>
              <a:t>Data Transformation</a:t>
            </a:r>
            <a:endParaRPr lang="en-IN" dirty="0"/>
          </a:p>
        </p:txBody>
      </p:sp>
      <p:sp>
        <p:nvSpPr>
          <p:cNvPr id="3" name="Content Placeholder 2">
            <a:extLst>
              <a:ext uri="{FF2B5EF4-FFF2-40B4-BE49-F238E27FC236}">
                <a16:creationId xmlns:a16="http://schemas.microsoft.com/office/drawing/2014/main" id="{7687FE35-8C91-C22A-FE5D-5A618AC28F24}"/>
              </a:ext>
            </a:extLst>
          </p:cNvPr>
          <p:cNvSpPr>
            <a:spLocks noGrp="1"/>
          </p:cNvSpPr>
          <p:nvPr>
            <p:ph idx="1"/>
          </p:nvPr>
        </p:nvSpPr>
        <p:spPr>
          <a:xfrm>
            <a:off x="1371600" y="1671484"/>
            <a:ext cx="9601200" cy="4195916"/>
          </a:xfrm>
        </p:spPr>
        <p:txBody>
          <a:bodyPr/>
          <a:lstStyle/>
          <a:p>
            <a:r>
              <a:rPr lang="en-US" dirty="0"/>
              <a:t>Raw data often contains variables with different scales, formats, or units. Transforming the data ensures that all variables are comparable and can be analyzed meaningfully. For example, in sports data, player statistics may be recorded on different scales (runs scored vs. strike rate). By normalizing these values, we can bring them into a comparable range, which helps when running algorithms that rely on distance metrics (like clustering or machine learning).</a:t>
            </a:r>
          </a:p>
          <a:p>
            <a:pPr lvl="1"/>
            <a:r>
              <a:rPr lang="en-IN" dirty="0"/>
              <a:t>Min-Max Scaling</a:t>
            </a:r>
          </a:p>
          <a:p>
            <a:pPr lvl="1"/>
            <a:r>
              <a:rPr lang="en-IN" dirty="0"/>
              <a:t>Aggregation</a:t>
            </a:r>
          </a:p>
          <a:p>
            <a:pPr lvl="1"/>
            <a:r>
              <a:rPr lang="en-IN" dirty="0"/>
              <a:t>Log Transformation</a:t>
            </a:r>
          </a:p>
        </p:txBody>
      </p:sp>
    </p:spTree>
    <p:extLst>
      <p:ext uri="{BB962C8B-B14F-4D97-AF65-F5344CB8AC3E}">
        <p14:creationId xmlns:p14="http://schemas.microsoft.com/office/powerpoint/2010/main" val="1108056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0327D-F159-35DA-3A7D-EE5065F35BD1}"/>
              </a:ext>
            </a:extLst>
          </p:cNvPr>
          <p:cNvSpPr>
            <a:spLocks noGrp="1"/>
          </p:cNvSpPr>
          <p:nvPr>
            <p:ph type="title"/>
          </p:nvPr>
        </p:nvSpPr>
        <p:spPr>
          <a:xfrm>
            <a:off x="1371600" y="685800"/>
            <a:ext cx="9601200" cy="621890"/>
          </a:xfrm>
        </p:spPr>
        <p:txBody>
          <a:bodyPr>
            <a:normAutofit fontScale="90000"/>
          </a:bodyPr>
          <a:lstStyle/>
          <a:p>
            <a:r>
              <a:rPr lang="en-IN" dirty="0"/>
              <a:t>Min-Max Scalar</a:t>
            </a:r>
          </a:p>
        </p:txBody>
      </p:sp>
      <p:sp>
        <p:nvSpPr>
          <p:cNvPr id="4" name="Content Placeholder 3">
            <a:extLst>
              <a:ext uri="{FF2B5EF4-FFF2-40B4-BE49-F238E27FC236}">
                <a16:creationId xmlns:a16="http://schemas.microsoft.com/office/drawing/2014/main" id="{5DB45BBD-5A3C-A94D-4462-501526472BA6}"/>
              </a:ext>
            </a:extLst>
          </p:cNvPr>
          <p:cNvSpPr>
            <a:spLocks noGrp="1"/>
          </p:cNvSpPr>
          <p:nvPr>
            <p:ph idx="1"/>
          </p:nvPr>
        </p:nvSpPr>
        <p:spPr>
          <a:xfrm>
            <a:off x="1371600" y="1735393"/>
            <a:ext cx="9601200" cy="870155"/>
          </a:xfrm>
        </p:spPr>
        <p:txBody>
          <a:bodyPr/>
          <a:lstStyle/>
          <a:p>
            <a:r>
              <a:rPr lang="en-US" dirty="0"/>
              <a:t>The column ‘</a:t>
            </a:r>
            <a:r>
              <a:rPr lang="en-US" dirty="0" err="1"/>
              <a:t>strikeRate</a:t>
            </a:r>
            <a:r>
              <a:rPr lang="en-US" dirty="0"/>
              <a:t>’ is normalized to the range of [0,1] using the Min-Max Scaling.</a:t>
            </a:r>
            <a:endParaRPr lang="en-IN" dirty="0"/>
          </a:p>
        </p:txBody>
      </p:sp>
      <p:pic>
        <p:nvPicPr>
          <p:cNvPr id="7" name="Picture 6">
            <a:extLst>
              <a:ext uri="{FF2B5EF4-FFF2-40B4-BE49-F238E27FC236}">
                <a16:creationId xmlns:a16="http://schemas.microsoft.com/office/drawing/2014/main" id="{A9E0E8B9-B474-B4BB-CF87-F27F0CE43818}"/>
              </a:ext>
            </a:extLst>
          </p:cNvPr>
          <p:cNvPicPr>
            <a:picLocks noChangeAspect="1"/>
          </p:cNvPicPr>
          <p:nvPr/>
        </p:nvPicPr>
        <p:blipFill>
          <a:blip r:embed="rId2"/>
          <a:stretch>
            <a:fillRect/>
          </a:stretch>
        </p:blipFill>
        <p:spPr>
          <a:xfrm>
            <a:off x="2462332" y="2605548"/>
            <a:ext cx="7419736" cy="3560020"/>
          </a:xfrm>
          <a:prstGeom prst="rect">
            <a:avLst/>
          </a:prstGeom>
        </p:spPr>
      </p:pic>
    </p:spTree>
    <p:extLst>
      <p:ext uri="{BB962C8B-B14F-4D97-AF65-F5344CB8AC3E}">
        <p14:creationId xmlns:p14="http://schemas.microsoft.com/office/powerpoint/2010/main" val="191143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823A-301B-F7B8-8B52-3426FC8160F1}"/>
              </a:ext>
            </a:extLst>
          </p:cNvPr>
          <p:cNvSpPr>
            <a:spLocks noGrp="1"/>
          </p:cNvSpPr>
          <p:nvPr>
            <p:ph type="title"/>
          </p:nvPr>
        </p:nvSpPr>
        <p:spPr/>
        <p:txBody>
          <a:bodyPr/>
          <a:lstStyle/>
          <a:p>
            <a:r>
              <a:rPr lang="en-IN" dirty="0"/>
              <a:t>Data Aggregation</a:t>
            </a:r>
          </a:p>
        </p:txBody>
      </p:sp>
      <p:sp>
        <p:nvSpPr>
          <p:cNvPr id="3" name="Content Placeholder 3">
            <a:extLst>
              <a:ext uri="{FF2B5EF4-FFF2-40B4-BE49-F238E27FC236}">
                <a16:creationId xmlns:a16="http://schemas.microsoft.com/office/drawing/2014/main" id="{517BA55E-E864-3C07-03FD-B077D151E36A}"/>
              </a:ext>
            </a:extLst>
          </p:cNvPr>
          <p:cNvSpPr txBox="1">
            <a:spLocks/>
          </p:cNvSpPr>
          <p:nvPr/>
        </p:nvSpPr>
        <p:spPr>
          <a:xfrm>
            <a:off x="1430594" y="1780867"/>
            <a:ext cx="9601200" cy="78166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The average of runs scored by each player is identified. It can be used for the prediction.</a:t>
            </a:r>
            <a:endParaRPr lang="en-IN" dirty="0"/>
          </a:p>
        </p:txBody>
      </p:sp>
      <p:pic>
        <p:nvPicPr>
          <p:cNvPr id="8" name="Content Placeholder 7">
            <a:extLst>
              <a:ext uri="{FF2B5EF4-FFF2-40B4-BE49-F238E27FC236}">
                <a16:creationId xmlns:a16="http://schemas.microsoft.com/office/drawing/2014/main" id="{69A5787E-B7CE-CF13-B729-A16830D39EDB}"/>
              </a:ext>
            </a:extLst>
          </p:cNvPr>
          <p:cNvPicPr>
            <a:picLocks noGrp="1" noChangeAspect="1"/>
          </p:cNvPicPr>
          <p:nvPr>
            <p:ph idx="1"/>
          </p:nvPr>
        </p:nvPicPr>
        <p:blipFill>
          <a:blip r:embed="rId3"/>
          <a:stretch>
            <a:fillRect/>
          </a:stretch>
        </p:blipFill>
        <p:spPr>
          <a:xfrm>
            <a:off x="3286640" y="2776619"/>
            <a:ext cx="5830114" cy="3229426"/>
          </a:xfrm>
        </p:spPr>
      </p:pic>
    </p:spTree>
    <p:extLst>
      <p:ext uri="{BB962C8B-B14F-4D97-AF65-F5344CB8AC3E}">
        <p14:creationId xmlns:p14="http://schemas.microsoft.com/office/powerpoint/2010/main" val="1610702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EC96A-BCB4-C6B1-B63D-2A30845AAF99}"/>
              </a:ext>
            </a:extLst>
          </p:cNvPr>
          <p:cNvSpPr>
            <a:spLocks noGrp="1"/>
          </p:cNvSpPr>
          <p:nvPr>
            <p:ph type="title"/>
          </p:nvPr>
        </p:nvSpPr>
        <p:spPr/>
        <p:txBody>
          <a:bodyPr/>
          <a:lstStyle/>
          <a:p>
            <a:r>
              <a:rPr lang="en-IN" dirty="0"/>
              <a:t>Log Transform</a:t>
            </a:r>
          </a:p>
        </p:txBody>
      </p:sp>
      <p:pic>
        <p:nvPicPr>
          <p:cNvPr id="5" name="Content Placeholder 4">
            <a:extLst>
              <a:ext uri="{FF2B5EF4-FFF2-40B4-BE49-F238E27FC236}">
                <a16:creationId xmlns:a16="http://schemas.microsoft.com/office/drawing/2014/main" id="{C2616C40-B9FD-94C3-D0E0-886479AC514D}"/>
              </a:ext>
            </a:extLst>
          </p:cNvPr>
          <p:cNvPicPr>
            <a:picLocks noGrp="1" noChangeAspect="1"/>
          </p:cNvPicPr>
          <p:nvPr>
            <p:ph idx="1"/>
          </p:nvPr>
        </p:nvPicPr>
        <p:blipFill>
          <a:blip r:embed="rId2"/>
          <a:stretch>
            <a:fillRect/>
          </a:stretch>
        </p:blipFill>
        <p:spPr>
          <a:xfrm>
            <a:off x="4139381" y="2902401"/>
            <a:ext cx="4030606" cy="2328360"/>
          </a:xfrm>
        </p:spPr>
      </p:pic>
      <p:sp>
        <p:nvSpPr>
          <p:cNvPr id="3" name="Content Placeholder 3">
            <a:extLst>
              <a:ext uri="{FF2B5EF4-FFF2-40B4-BE49-F238E27FC236}">
                <a16:creationId xmlns:a16="http://schemas.microsoft.com/office/drawing/2014/main" id="{BBF4A606-544D-30DC-FC06-1367326C9B33}"/>
              </a:ext>
            </a:extLst>
          </p:cNvPr>
          <p:cNvSpPr txBox="1">
            <a:spLocks/>
          </p:cNvSpPr>
          <p:nvPr/>
        </p:nvSpPr>
        <p:spPr>
          <a:xfrm>
            <a:off x="1430594" y="1780867"/>
            <a:ext cx="9601200" cy="78166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There are many players playing so, it would be difficult to plot the runs of them which has large range. So log transformation is used for the runs scored.</a:t>
            </a:r>
            <a:endParaRPr lang="en-IN" dirty="0"/>
          </a:p>
        </p:txBody>
      </p:sp>
    </p:spTree>
    <p:extLst>
      <p:ext uri="{BB962C8B-B14F-4D97-AF65-F5344CB8AC3E}">
        <p14:creationId xmlns:p14="http://schemas.microsoft.com/office/powerpoint/2010/main" val="4087542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8FB10-BDF5-955D-46FB-2743C78ED6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7F14B2-4F4C-7371-C05E-C5762B23F56E}"/>
              </a:ext>
            </a:extLst>
          </p:cNvPr>
          <p:cNvSpPr>
            <a:spLocks noGrp="1"/>
          </p:cNvSpPr>
          <p:nvPr>
            <p:ph type="title"/>
          </p:nvPr>
        </p:nvSpPr>
        <p:spPr>
          <a:xfrm>
            <a:off x="1371600" y="685800"/>
            <a:ext cx="9601200" cy="857865"/>
          </a:xfrm>
        </p:spPr>
        <p:txBody>
          <a:bodyPr/>
          <a:lstStyle/>
          <a:p>
            <a:r>
              <a:rPr lang="en-US" dirty="0"/>
              <a:t>Model Building</a:t>
            </a:r>
            <a:endParaRPr lang="en-IN" dirty="0"/>
          </a:p>
        </p:txBody>
      </p:sp>
      <p:sp>
        <p:nvSpPr>
          <p:cNvPr id="3" name="Content Placeholder 3">
            <a:extLst>
              <a:ext uri="{FF2B5EF4-FFF2-40B4-BE49-F238E27FC236}">
                <a16:creationId xmlns:a16="http://schemas.microsoft.com/office/drawing/2014/main" id="{F7D2F886-6B81-A93D-0B45-7B1D87D783A5}"/>
              </a:ext>
            </a:extLst>
          </p:cNvPr>
          <p:cNvSpPr txBox="1">
            <a:spLocks/>
          </p:cNvSpPr>
          <p:nvPr/>
        </p:nvSpPr>
        <p:spPr>
          <a:xfrm>
            <a:off x="1430594" y="1780867"/>
            <a:ext cx="9601200" cy="1404785"/>
          </a:xfrm>
          <a:prstGeom prst="rect">
            <a:avLst/>
          </a:prstGeom>
        </p:spPr>
        <p:txBody>
          <a:bodyPr vert="horz" lIns="91440" tIns="45720" rIns="91440" bIns="45720" rtlCol="0">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Model building involves selecting appropriate algorithms and training them on preprocessed data to establish a relationship between input features and the target variable. The process includes splitting the data into training and testing sets, choosing algorithms like Random Forest, and optimizing parameters to improve performance. It results in a trained model ready for evaluation and deployment</a:t>
            </a:r>
            <a:endParaRPr lang="en-IN" dirty="0"/>
          </a:p>
        </p:txBody>
      </p:sp>
      <p:pic>
        <p:nvPicPr>
          <p:cNvPr id="10" name="Content Placeholder 9">
            <a:extLst>
              <a:ext uri="{FF2B5EF4-FFF2-40B4-BE49-F238E27FC236}">
                <a16:creationId xmlns:a16="http://schemas.microsoft.com/office/drawing/2014/main" id="{6BEAAC30-9683-53A0-1F35-7D51900FA52A}"/>
              </a:ext>
            </a:extLst>
          </p:cNvPr>
          <p:cNvPicPr>
            <a:picLocks noGrp="1" noChangeAspect="1"/>
          </p:cNvPicPr>
          <p:nvPr>
            <p:ph idx="1"/>
          </p:nvPr>
        </p:nvPicPr>
        <p:blipFill>
          <a:blip r:embed="rId2"/>
          <a:stretch>
            <a:fillRect/>
          </a:stretch>
        </p:blipFill>
        <p:spPr>
          <a:xfrm>
            <a:off x="2285457" y="3513782"/>
            <a:ext cx="7773485" cy="2277418"/>
          </a:xfrm>
        </p:spPr>
      </p:pic>
    </p:spTree>
    <p:extLst>
      <p:ext uri="{BB962C8B-B14F-4D97-AF65-F5344CB8AC3E}">
        <p14:creationId xmlns:p14="http://schemas.microsoft.com/office/powerpoint/2010/main" val="2138837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A3ABC-C532-336C-CE8A-20AAA0B466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83CB94-C2A1-FA7C-C997-DC852B37C51F}"/>
              </a:ext>
            </a:extLst>
          </p:cNvPr>
          <p:cNvSpPr>
            <a:spLocks noGrp="1"/>
          </p:cNvSpPr>
          <p:nvPr>
            <p:ph type="title"/>
          </p:nvPr>
        </p:nvSpPr>
        <p:spPr>
          <a:xfrm>
            <a:off x="1371600" y="685800"/>
            <a:ext cx="9601200" cy="857865"/>
          </a:xfrm>
        </p:spPr>
        <p:txBody>
          <a:bodyPr/>
          <a:lstStyle/>
          <a:p>
            <a:r>
              <a:rPr lang="en-US" dirty="0"/>
              <a:t>Random Forest Algorithm</a:t>
            </a:r>
            <a:endParaRPr lang="en-IN" dirty="0"/>
          </a:p>
        </p:txBody>
      </p:sp>
      <p:sp>
        <p:nvSpPr>
          <p:cNvPr id="3" name="Content Placeholder 3">
            <a:extLst>
              <a:ext uri="{FF2B5EF4-FFF2-40B4-BE49-F238E27FC236}">
                <a16:creationId xmlns:a16="http://schemas.microsoft.com/office/drawing/2014/main" id="{90F14F33-64C6-0063-8F6C-B0DF44D4746B}"/>
              </a:ext>
            </a:extLst>
          </p:cNvPr>
          <p:cNvSpPr txBox="1">
            <a:spLocks/>
          </p:cNvSpPr>
          <p:nvPr/>
        </p:nvSpPr>
        <p:spPr>
          <a:xfrm>
            <a:off x="1430594" y="1780867"/>
            <a:ext cx="9601200" cy="73619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An ensemble method that uses multiple decision trees to reduce overfitting and enhance prediction accuracy for regression and classification tasks.</a:t>
            </a:r>
            <a:endParaRPr lang="en-IN" dirty="0"/>
          </a:p>
        </p:txBody>
      </p:sp>
      <p:pic>
        <p:nvPicPr>
          <p:cNvPr id="7" name="Picture 6">
            <a:extLst>
              <a:ext uri="{FF2B5EF4-FFF2-40B4-BE49-F238E27FC236}">
                <a16:creationId xmlns:a16="http://schemas.microsoft.com/office/drawing/2014/main" id="{C3F2A2A3-90C5-6B4C-F3E0-52B981B4FAB1}"/>
              </a:ext>
            </a:extLst>
          </p:cNvPr>
          <p:cNvPicPr>
            <a:picLocks noChangeAspect="1"/>
          </p:cNvPicPr>
          <p:nvPr/>
        </p:nvPicPr>
        <p:blipFill>
          <a:blip r:embed="rId2"/>
          <a:stretch>
            <a:fillRect/>
          </a:stretch>
        </p:blipFill>
        <p:spPr>
          <a:xfrm>
            <a:off x="3074037" y="2517058"/>
            <a:ext cx="6043925" cy="3949815"/>
          </a:xfrm>
          <a:prstGeom prst="rect">
            <a:avLst/>
          </a:prstGeom>
        </p:spPr>
      </p:pic>
    </p:spTree>
    <p:extLst>
      <p:ext uri="{BB962C8B-B14F-4D97-AF65-F5344CB8AC3E}">
        <p14:creationId xmlns:p14="http://schemas.microsoft.com/office/powerpoint/2010/main" val="3040749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2405A-ACAF-8F20-6421-F59B635F33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A4CD62-F2F8-69E2-22F1-A366EC71C6F4}"/>
              </a:ext>
            </a:extLst>
          </p:cNvPr>
          <p:cNvSpPr>
            <a:spLocks noGrp="1"/>
          </p:cNvSpPr>
          <p:nvPr>
            <p:ph type="title"/>
          </p:nvPr>
        </p:nvSpPr>
        <p:spPr>
          <a:xfrm>
            <a:off x="1371600" y="685800"/>
            <a:ext cx="9601200" cy="857865"/>
          </a:xfrm>
        </p:spPr>
        <p:txBody>
          <a:bodyPr/>
          <a:lstStyle/>
          <a:p>
            <a:r>
              <a:rPr lang="en-US" dirty="0"/>
              <a:t>Random Forest Algorithm</a:t>
            </a:r>
            <a:endParaRPr lang="en-IN" dirty="0"/>
          </a:p>
        </p:txBody>
      </p:sp>
      <p:sp>
        <p:nvSpPr>
          <p:cNvPr id="3" name="Content Placeholder 3">
            <a:extLst>
              <a:ext uri="{FF2B5EF4-FFF2-40B4-BE49-F238E27FC236}">
                <a16:creationId xmlns:a16="http://schemas.microsoft.com/office/drawing/2014/main" id="{BF792A05-05B3-E74E-8A2A-07352EE78B26}"/>
              </a:ext>
            </a:extLst>
          </p:cNvPr>
          <p:cNvSpPr txBox="1">
            <a:spLocks/>
          </p:cNvSpPr>
          <p:nvPr/>
        </p:nvSpPr>
        <p:spPr>
          <a:xfrm>
            <a:off x="1430594" y="1780867"/>
            <a:ext cx="9601200" cy="73619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Tested Output</a:t>
            </a:r>
            <a:endParaRPr lang="en-IN" dirty="0"/>
          </a:p>
        </p:txBody>
      </p:sp>
      <p:pic>
        <p:nvPicPr>
          <p:cNvPr id="5" name="Picture 4">
            <a:extLst>
              <a:ext uri="{FF2B5EF4-FFF2-40B4-BE49-F238E27FC236}">
                <a16:creationId xmlns:a16="http://schemas.microsoft.com/office/drawing/2014/main" id="{41B1487E-EE99-2450-D432-CBBDD0D96ABD}"/>
              </a:ext>
            </a:extLst>
          </p:cNvPr>
          <p:cNvPicPr>
            <a:picLocks noChangeAspect="1"/>
          </p:cNvPicPr>
          <p:nvPr/>
        </p:nvPicPr>
        <p:blipFill>
          <a:blip r:embed="rId2"/>
          <a:stretch>
            <a:fillRect/>
          </a:stretch>
        </p:blipFill>
        <p:spPr>
          <a:xfrm>
            <a:off x="2871337" y="2599639"/>
            <a:ext cx="6449325" cy="1215277"/>
          </a:xfrm>
          <a:prstGeom prst="rect">
            <a:avLst/>
          </a:prstGeom>
        </p:spPr>
      </p:pic>
    </p:spTree>
    <p:extLst>
      <p:ext uri="{BB962C8B-B14F-4D97-AF65-F5344CB8AC3E}">
        <p14:creationId xmlns:p14="http://schemas.microsoft.com/office/powerpoint/2010/main" val="4258926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F013-C981-CF89-14F3-FF64F7AD0D17}"/>
              </a:ext>
            </a:extLst>
          </p:cNvPr>
          <p:cNvSpPr>
            <a:spLocks noGrp="1"/>
          </p:cNvSpPr>
          <p:nvPr>
            <p:ph type="title"/>
          </p:nvPr>
        </p:nvSpPr>
        <p:spPr>
          <a:xfrm>
            <a:off x="1371600" y="685800"/>
            <a:ext cx="9601200" cy="1182329"/>
          </a:xfrm>
        </p:spPr>
        <p:txBody>
          <a:bodyPr>
            <a:normAutofit fontScale="90000"/>
          </a:bodyPr>
          <a:lstStyle/>
          <a:p>
            <a:r>
              <a:rPr lang="en-US" dirty="0"/>
              <a:t>Understanding the dataset</a:t>
            </a:r>
            <a:r>
              <a:rPr lang="en-US" sz="3100" dirty="0"/>
              <a:t> </a:t>
            </a:r>
            <a:br>
              <a:rPr lang="en-US" sz="3100" dirty="0"/>
            </a:br>
            <a:br>
              <a:rPr lang="en-US" sz="3600" dirty="0"/>
            </a:br>
            <a:r>
              <a:rPr lang="en-US" sz="3200" dirty="0"/>
              <a:t>1. Dataset Attributes</a:t>
            </a:r>
            <a:endParaRPr lang="en-IN" dirty="0"/>
          </a:p>
        </p:txBody>
      </p:sp>
      <p:sp>
        <p:nvSpPr>
          <p:cNvPr id="4" name="Rectangle 1">
            <a:extLst>
              <a:ext uri="{FF2B5EF4-FFF2-40B4-BE49-F238E27FC236}">
                <a16:creationId xmlns:a16="http://schemas.microsoft.com/office/drawing/2014/main" id="{D9CC6ED3-17D6-741C-7062-399CD978C7B4}"/>
              </a:ext>
            </a:extLst>
          </p:cNvPr>
          <p:cNvSpPr>
            <a:spLocks noGrp="1" noChangeArrowheads="1"/>
          </p:cNvSpPr>
          <p:nvPr>
            <p:ph idx="1"/>
          </p:nvPr>
        </p:nvSpPr>
        <p:spPr bwMode="auto">
          <a:xfrm>
            <a:off x="1371599" y="2507039"/>
            <a:ext cx="1023046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Match_ID</a:t>
            </a:r>
            <a:r>
              <a:rPr kumimoji="0" lang="en-US" altLang="en-US" sz="1800" b="0" i="0" u="none" strike="noStrike" cap="none" normalizeH="0" baseline="0" dirty="0">
                <a:ln>
                  <a:noFill/>
                </a:ln>
                <a:solidFill>
                  <a:schemeClr val="tx1"/>
                </a:solidFill>
                <a:effectLst/>
                <a:latin typeface="Arial" panose="020B0604020202020204" pitchFamily="34" charset="0"/>
              </a:rPr>
              <a:t>: A unique identifier for each match.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Season</a:t>
            </a:r>
            <a:r>
              <a:rPr kumimoji="0" lang="en-US" altLang="en-US" sz="1800" b="0" i="0" u="none" strike="noStrike" cap="none" normalizeH="0" baseline="0" dirty="0">
                <a:ln>
                  <a:noFill/>
                </a:ln>
                <a:solidFill>
                  <a:schemeClr val="tx1"/>
                </a:solidFill>
                <a:effectLst/>
                <a:latin typeface="Arial" panose="020B0604020202020204" pitchFamily="34" charset="0"/>
              </a:rPr>
              <a:t>: The year in which the IPL season took place.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Team1</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Team2</a:t>
            </a:r>
            <a:r>
              <a:rPr kumimoji="0" lang="en-US" altLang="en-US" sz="1800" b="0" i="0" u="none" strike="noStrike" cap="none" normalizeH="0" baseline="0" dirty="0">
                <a:ln>
                  <a:noFill/>
                </a:ln>
                <a:solidFill>
                  <a:schemeClr val="tx1"/>
                </a:solidFill>
                <a:effectLst/>
                <a:latin typeface="Arial" panose="020B0604020202020204" pitchFamily="34" charset="0"/>
              </a:rPr>
              <a:t>: Names of the two teams that played the match.</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solidFill>
                  <a:schemeClr val="tx1"/>
                </a:solidFill>
                <a:latin typeface="Arial" panose="020B0604020202020204" pitchFamily="34" charset="0"/>
              </a:rPr>
              <a:t>Name</a:t>
            </a:r>
            <a:r>
              <a:rPr lang="en-US" altLang="en-US" sz="1800" dirty="0">
                <a:solidFill>
                  <a:schemeClr val="tx1"/>
                </a:solidFill>
                <a:latin typeface="Arial" panose="020B0604020202020204" pitchFamily="34" charset="0"/>
              </a:rPr>
              <a:t>: Name of the players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Winner</a:t>
            </a:r>
            <a:r>
              <a:rPr kumimoji="0" lang="en-US" altLang="en-US" sz="1800" b="0" i="0" u="none" strike="noStrike" cap="none" normalizeH="0" baseline="0" dirty="0">
                <a:ln>
                  <a:noFill/>
                </a:ln>
                <a:solidFill>
                  <a:schemeClr val="tx1"/>
                </a:solidFill>
                <a:effectLst/>
                <a:latin typeface="Arial" panose="020B0604020202020204" pitchFamily="34" charset="0"/>
              </a:rPr>
              <a:t>: The name of the team that won the match.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Player_of_the_Match</a:t>
            </a:r>
            <a:r>
              <a:rPr kumimoji="0" lang="en-US" altLang="en-US" sz="1800" b="0" i="0" u="none" strike="noStrike" cap="none" normalizeH="0" baseline="0" dirty="0">
                <a:ln>
                  <a:noFill/>
                </a:ln>
                <a:solidFill>
                  <a:schemeClr val="tx1"/>
                </a:solidFill>
                <a:effectLst/>
                <a:latin typeface="Arial" panose="020B0604020202020204" pitchFamily="34" charset="0"/>
              </a:rPr>
              <a:t>: The player who was awarded the 'Player of the Match' title.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Runs_Scored</a:t>
            </a:r>
            <a:r>
              <a:rPr kumimoji="0" lang="en-US" altLang="en-US" sz="1800" b="0" i="0" u="none" strike="noStrike" cap="none" normalizeH="0" baseline="0" dirty="0">
                <a:ln>
                  <a:noFill/>
                </a:ln>
                <a:solidFill>
                  <a:schemeClr val="tx1"/>
                </a:solidFill>
                <a:effectLst/>
                <a:latin typeface="Arial" panose="020B0604020202020204" pitchFamily="34" charset="0"/>
              </a:rPr>
              <a:t>: The total runs scored by a team or a player in a particular match.</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solidFill>
                  <a:schemeClr val="tx1"/>
                </a:solidFill>
                <a:latin typeface="Arial" panose="020B0604020202020204" pitchFamily="34" charset="0"/>
              </a:rPr>
              <a:t>Fours, Sixes: </a:t>
            </a:r>
            <a:r>
              <a:rPr lang="en-US" altLang="en-US" sz="1800" dirty="0">
                <a:solidFill>
                  <a:schemeClr val="tx1"/>
                </a:solidFill>
                <a:latin typeface="Arial" panose="020B0604020202020204" pitchFamily="34" charset="0"/>
              </a:rPr>
              <a:t>Count of fours and sixes hit by each players.</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Batting_Strike_Rate</a:t>
            </a:r>
            <a:r>
              <a:rPr kumimoji="0" lang="en-US" altLang="en-US" sz="1800" b="0" i="0" u="none" strike="noStrike" cap="none" normalizeH="0" baseline="0" dirty="0">
                <a:ln>
                  <a:noFill/>
                </a:ln>
                <a:solidFill>
                  <a:schemeClr val="tx1"/>
                </a:solidFill>
                <a:effectLst/>
                <a:latin typeface="Arial" panose="020B0604020202020204" pitchFamily="34" charset="0"/>
              </a:rPr>
              <a:t>: The strike rate of a player, calculated as (Runs Scored / Balls Faced) * 100.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Venue</a:t>
            </a:r>
            <a:r>
              <a:rPr kumimoji="0" lang="en-US" altLang="en-US" sz="1800" b="0" i="0" u="none" strike="noStrike" cap="none" normalizeH="0" baseline="0" dirty="0">
                <a:ln>
                  <a:noFill/>
                </a:ln>
                <a:solidFill>
                  <a:schemeClr val="tx1"/>
                </a:solidFill>
                <a:effectLst/>
                <a:latin typeface="Arial" panose="020B0604020202020204" pitchFamily="34" charset="0"/>
              </a:rPr>
              <a:t>: The stadium where the match took place.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solidFill>
                  <a:schemeClr val="tx1"/>
                </a:solidFill>
                <a:latin typeface="Arial" panose="020B0604020202020204" pitchFamily="34" charset="0"/>
              </a:rPr>
              <a:t>Commentary</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470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EF44C-0C3C-8048-FE3C-2BCFA34949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06787D-B620-C2CA-8F4B-53F41EA1B07A}"/>
              </a:ext>
            </a:extLst>
          </p:cNvPr>
          <p:cNvSpPr>
            <a:spLocks noGrp="1"/>
          </p:cNvSpPr>
          <p:nvPr>
            <p:ph type="title"/>
          </p:nvPr>
        </p:nvSpPr>
        <p:spPr>
          <a:xfrm>
            <a:off x="1371600" y="685800"/>
            <a:ext cx="9601200" cy="857865"/>
          </a:xfrm>
        </p:spPr>
        <p:txBody>
          <a:bodyPr/>
          <a:lstStyle/>
          <a:p>
            <a:r>
              <a:rPr lang="en-US" dirty="0"/>
              <a:t>Visualization Techniques</a:t>
            </a:r>
            <a:endParaRPr lang="en-IN" dirty="0"/>
          </a:p>
        </p:txBody>
      </p:sp>
      <p:sp>
        <p:nvSpPr>
          <p:cNvPr id="3" name="Content Placeholder 3">
            <a:extLst>
              <a:ext uri="{FF2B5EF4-FFF2-40B4-BE49-F238E27FC236}">
                <a16:creationId xmlns:a16="http://schemas.microsoft.com/office/drawing/2014/main" id="{AAC1C801-DC3D-E927-692D-0F99ABC9E09C}"/>
              </a:ext>
            </a:extLst>
          </p:cNvPr>
          <p:cNvSpPr txBox="1">
            <a:spLocks/>
          </p:cNvSpPr>
          <p:nvPr/>
        </p:nvSpPr>
        <p:spPr>
          <a:xfrm>
            <a:off x="1430594" y="1780867"/>
            <a:ext cx="9601200" cy="403983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Visualization techniques transform data into graphical representations to highlight trends, patterns, and relationships, aiding in better data understanding. Common methods include scatter plots, histograms, box plots, and heatmaps. These visualizations reveal feature importance, data distribution, and correlations.</a:t>
            </a:r>
          </a:p>
          <a:p>
            <a:pPr lvl="4"/>
            <a:r>
              <a:rPr lang="en-US" dirty="0"/>
              <a:t>Histogram</a:t>
            </a:r>
          </a:p>
          <a:p>
            <a:pPr lvl="4"/>
            <a:r>
              <a:rPr lang="en-US" dirty="0"/>
              <a:t>Scatter plot</a:t>
            </a:r>
          </a:p>
          <a:p>
            <a:pPr lvl="4"/>
            <a:r>
              <a:rPr lang="en-US" dirty="0"/>
              <a:t>Heat map</a:t>
            </a:r>
          </a:p>
          <a:p>
            <a:pPr lvl="4"/>
            <a:r>
              <a:rPr lang="en-US" dirty="0"/>
              <a:t>Box plot</a:t>
            </a:r>
          </a:p>
          <a:p>
            <a:pPr lvl="4"/>
            <a:r>
              <a:rPr lang="en-US" dirty="0"/>
              <a:t>Pair plot</a:t>
            </a:r>
          </a:p>
          <a:p>
            <a:pPr lvl="4"/>
            <a:r>
              <a:rPr lang="en-US" dirty="0"/>
              <a:t>Pivot table </a:t>
            </a:r>
          </a:p>
          <a:p>
            <a:pPr lvl="4"/>
            <a:r>
              <a:rPr lang="en-US" dirty="0"/>
              <a:t>Residual plot</a:t>
            </a:r>
          </a:p>
          <a:p>
            <a:pPr lvl="4"/>
            <a:r>
              <a:rPr lang="en-US" dirty="0"/>
              <a:t>Probability plot</a:t>
            </a:r>
          </a:p>
          <a:p>
            <a:pPr marL="0" indent="0">
              <a:buNone/>
            </a:pPr>
            <a:endParaRPr lang="en-US" dirty="0"/>
          </a:p>
        </p:txBody>
      </p:sp>
    </p:spTree>
    <p:extLst>
      <p:ext uri="{BB962C8B-B14F-4D97-AF65-F5344CB8AC3E}">
        <p14:creationId xmlns:p14="http://schemas.microsoft.com/office/powerpoint/2010/main" val="1106003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72F3E-995D-19E6-1BBC-AD6BCA6FC2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4D94F4-13AE-46DE-4BB9-D643A627A964}"/>
              </a:ext>
            </a:extLst>
          </p:cNvPr>
          <p:cNvSpPr>
            <a:spLocks noGrp="1"/>
          </p:cNvSpPr>
          <p:nvPr>
            <p:ph type="title"/>
          </p:nvPr>
        </p:nvSpPr>
        <p:spPr>
          <a:xfrm>
            <a:off x="1371600" y="685800"/>
            <a:ext cx="9601200" cy="857865"/>
          </a:xfrm>
        </p:spPr>
        <p:txBody>
          <a:bodyPr/>
          <a:lstStyle/>
          <a:p>
            <a:r>
              <a:rPr lang="en-US" dirty="0"/>
              <a:t>Heatmaps</a:t>
            </a:r>
            <a:endParaRPr lang="en-IN" dirty="0"/>
          </a:p>
        </p:txBody>
      </p:sp>
      <p:sp>
        <p:nvSpPr>
          <p:cNvPr id="3" name="Content Placeholder 3">
            <a:extLst>
              <a:ext uri="{FF2B5EF4-FFF2-40B4-BE49-F238E27FC236}">
                <a16:creationId xmlns:a16="http://schemas.microsoft.com/office/drawing/2014/main" id="{4DDC63D1-264F-CF63-2C7F-EE9267A4C88A}"/>
              </a:ext>
            </a:extLst>
          </p:cNvPr>
          <p:cNvSpPr txBox="1">
            <a:spLocks/>
          </p:cNvSpPr>
          <p:nvPr/>
        </p:nvSpPr>
        <p:spPr>
          <a:xfrm>
            <a:off x="1371600" y="1543665"/>
            <a:ext cx="9601200" cy="85786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A heatmap shows correlations between numerical features, helping to identify highly correlated variables for feature engineering or removal.</a:t>
            </a:r>
          </a:p>
        </p:txBody>
      </p:sp>
      <p:pic>
        <p:nvPicPr>
          <p:cNvPr id="5" name="Picture 4">
            <a:extLst>
              <a:ext uri="{FF2B5EF4-FFF2-40B4-BE49-F238E27FC236}">
                <a16:creationId xmlns:a16="http://schemas.microsoft.com/office/drawing/2014/main" id="{72CAA5D7-6387-1278-E3C1-E2D709D76FD7}"/>
              </a:ext>
            </a:extLst>
          </p:cNvPr>
          <p:cNvPicPr>
            <a:picLocks noChangeAspect="1"/>
          </p:cNvPicPr>
          <p:nvPr/>
        </p:nvPicPr>
        <p:blipFill>
          <a:blip r:embed="rId2"/>
          <a:stretch>
            <a:fillRect/>
          </a:stretch>
        </p:blipFill>
        <p:spPr>
          <a:xfrm>
            <a:off x="3779618" y="2401530"/>
            <a:ext cx="4632763" cy="4001270"/>
          </a:xfrm>
          <a:prstGeom prst="rect">
            <a:avLst/>
          </a:prstGeom>
        </p:spPr>
      </p:pic>
    </p:spTree>
    <p:extLst>
      <p:ext uri="{BB962C8B-B14F-4D97-AF65-F5344CB8AC3E}">
        <p14:creationId xmlns:p14="http://schemas.microsoft.com/office/powerpoint/2010/main" val="1578198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FF80A-447E-12A8-D880-39BE150949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53B7AC-476B-7B91-55DF-33C503FA7146}"/>
              </a:ext>
            </a:extLst>
          </p:cNvPr>
          <p:cNvSpPr>
            <a:spLocks noGrp="1"/>
          </p:cNvSpPr>
          <p:nvPr>
            <p:ph type="title"/>
          </p:nvPr>
        </p:nvSpPr>
        <p:spPr>
          <a:xfrm>
            <a:off x="1371600" y="685800"/>
            <a:ext cx="9601200" cy="857865"/>
          </a:xfrm>
        </p:spPr>
        <p:txBody>
          <a:bodyPr/>
          <a:lstStyle/>
          <a:p>
            <a:r>
              <a:rPr lang="en-US" dirty="0"/>
              <a:t>Scatter Plots</a:t>
            </a:r>
            <a:endParaRPr lang="en-IN" dirty="0"/>
          </a:p>
        </p:txBody>
      </p:sp>
      <p:sp>
        <p:nvSpPr>
          <p:cNvPr id="3" name="Content Placeholder 3">
            <a:extLst>
              <a:ext uri="{FF2B5EF4-FFF2-40B4-BE49-F238E27FC236}">
                <a16:creationId xmlns:a16="http://schemas.microsoft.com/office/drawing/2014/main" id="{A4E053B6-C67A-0AD1-0989-99BBA35278F6}"/>
              </a:ext>
            </a:extLst>
          </p:cNvPr>
          <p:cNvSpPr txBox="1">
            <a:spLocks/>
          </p:cNvSpPr>
          <p:nvPr/>
        </p:nvSpPr>
        <p:spPr>
          <a:xfrm>
            <a:off x="1371600" y="1543665"/>
            <a:ext cx="9601200" cy="85786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Scatter plots visualize relationships between two numerical variables, revealing trends and potential linear or non-linear associations.</a:t>
            </a:r>
          </a:p>
        </p:txBody>
      </p:sp>
      <p:pic>
        <p:nvPicPr>
          <p:cNvPr id="6" name="Picture 5">
            <a:extLst>
              <a:ext uri="{FF2B5EF4-FFF2-40B4-BE49-F238E27FC236}">
                <a16:creationId xmlns:a16="http://schemas.microsoft.com/office/drawing/2014/main" id="{F8683A83-D19F-AA8E-A2E6-22F1EC49C7C0}"/>
              </a:ext>
            </a:extLst>
          </p:cNvPr>
          <p:cNvPicPr>
            <a:picLocks noChangeAspect="1"/>
          </p:cNvPicPr>
          <p:nvPr/>
        </p:nvPicPr>
        <p:blipFill>
          <a:blip r:embed="rId2"/>
          <a:stretch>
            <a:fillRect/>
          </a:stretch>
        </p:blipFill>
        <p:spPr>
          <a:xfrm>
            <a:off x="3821342" y="2281084"/>
            <a:ext cx="4549315" cy="4196251"/>
          </a:xfrm>
          <a:prstGeom prst="rect">
            <a:avLst/>
          </a:prstGeom>
        </p:spPr>
      </p:pic>
    </p:spTree>
    <p:extLst>
      <p:ext uri="{BB962C8B-B14F-4D97-AF65-F5344CB8AC3E}">
        <p14:creationId xmlns:p14="http://schemas.microsoft.com/office/powerpoint/2010/main" val="1302747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F2312-A519-C101-DFB6-AFBD156EC5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AD8681-25FC-2019-73EB-5CD4AD5C9C68}"/>
              </a:ext>
            </a:extLst>
          </p:cNvPr>
          <p:cNvSpPr>
            <a:spLocks noGrp="1"/>
          </p:cNvSpPr>
          <p:nvPr>
            <p:ph type="title"/>
          </p:nvPr>
        </p:nvSpPr>
        <p:spPr>
          <a:xfrm>
            <a:off x="1371600" y="685800"/>
            <a:ext cx="9601200" cy="857865"/>
          </a:xfrm>
        </p:spPr>
        <p:txBody>
          <a:bodyPr/>
          <a:lstStyle/>
          <a:p>
            <a:r>
              <a:rPr lang="en-US" dirty="0"/>
              <a:t>Box Plots</a:t>
            </a:r>
            <a:endParaRPr lang="en-IN" dirty="0"/>
          </a:p>
        </p:txBody>
      </p:sp>
      <p:sp>
        <p:nvSpPr>
          <p:cNvPr id="3" name="Content Placeholder 3">
            <a:extLst>
              <a:ext uri="{FF2B5EF4-FFF2-40B4-BE49-F238E27FC236}">
                <a16:creationId xmlns:a16="http://schemas.microsoft.com/office/drawing/2014/main" id="{06217B7D-3D5B-734E-B997-B9C516A7B788}"/>
              </a:ext>
            </a:extLst>
          </p:cNvPr>
          <p:cNvSpPr txBox="1">
            <a:spLocks/>
          </p:cNvSpPr>
          <p:nvPr/>
        </p:nvSpPr>
        <p:spPr>
          <a:xfrm>
            <a:off x="1371600" y="1543665"/>
            <a:ext cx="9601200" cy="85786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Box plots help detect outliers and summarize data distribution by showing quartiles and the interquartile range.</a:t>
            </a:r>
          </a:p>
        </p:txBody>
      </p:sp>
      <p:pic>
        <p:nvPicPr>
          <p:cNvPr id="5" name="Picture 4">
            <a:extLst>
              <a:ext uri="{FF2B5EF4-FFF2-40B4-BE49-F238E27FC236}">
                <a16:creationId xmlns:a16="http://schemas.microsoft.com/office/drawing/2014/main" id="{13D14333-4F5E-D238-9D37-7CED29A30092}"/>
              </a:ext>
            </a:extLst>
          </p:cNvPr>
          <p:cNvPicPr>
            <a:picLocks noChangeAspect="1"/>
          </p:cNvPicPr>
          <p:nvPr/>
        </p:nvPicPr>
        <p:blipFill>
          <a:blip r:embed="rId2"/>
          <a:stretch>
            <a:fillRect/>
          </a:stretch>
        </p:blipFill>
        <p:spPr>
          <a:xfrm>
            <a:off x="3991204" y="2173691"/>
            <a:ext cx="4209592" cy="3998509"/>
          </a:xfrm>
          <a:prstGeom prst="rect">
            <a:avLst/>
          </a:prstGeom>
        </p:spPr>
      </p:pic>
    </p:spTree>
    <p:extLst>
      <p:ext uri="{BB962C8B-B14F-4D97-AF65-F5344CB8AC3E}">
        <p14:creationId xmlns:p14="http://schemas.microsoft.com/office/powerpoint/2010/main" val="2585994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103FF-3472-B1DD-7027-A3F201A2E0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8A7F1C-24F6-96F7-D87E-06CEDA4081BF}"/>
              </a:ext>
            </a:extLst>
          </p:cNvPr>
          <p:cNvSpPr>
            <a:spLocks noGrp="1"/>
          </p:cNvSpPr>
          <p:nvPr>
            <p:ph type="title"/>
          </p:nvPr>
        </p:nvSpPr>
        <p:spPr>
          <a:xfrm>
            <a:off x="1371600" y="685800"/>
            <a:ext cx="9601200" cy="857865"/>
          </a:xfrm>
        </p:spPr>
        <p:txBody>
          <a:bodyPr/>
          <a:lstStyle/>
          <a:p>
            <a:r>
              <a:rPr lang="en-US" dirty="0"/>
              <a:t>Pivot Table</a:t>
            </a:r>
            <a:endParaRPr lang="en-IN" dirty="0"/>
          </a:p>
        </p:txBody>
      </p:sp>
      <p:sp>
        <p:nvSpPr>
          <p:cNvPr id="3" name="Content Placeholder 3">
            <a:extLst>
              <a:ext uri="{FF2B5EF4-FFF2-40B4-BE49-F238E27FC236}">
                <a16:creationId xmlns:a16="http://schemas.microsoft.com/office/drawing/2014/main" id="{1448BCA1-68D7-2AB1-A369-B89E067E33BE}"/>
              </a:ext>
            </a:extLst>
          </p:cNvPr>
          <p:cNvSpPr txBox="1">
            <a:spLocks/>
          </p:cNvSpPr>
          <p:nvPr/>
        </p:nvSpPr>
        <p:spPr>
          <a:xfrm>
            <a:off x="1371600" y="1396652"/>
            <a:ext cx="9601200" cy="857865"/>
          </a:xfrm>
          <a:prstGeom prst="rect">
            <a:avLst/>
          </a:prstGeom>
        </p:spPr>
        <p:txBody>
          <a:bodyPr vert="horz" lIns="91440" tIns="45720" rIns="91440" bIns="45720" rtlCol="0">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A pivot table is a data summarization tool that aggregates data based on one or more categorical variables. It’s commonly used for grouping, aggregation, and multi-dimensional analysis.</a:t>
            </a:r>
          </a:p>
        </p:txBody>
      </p:sp>
      <p:pic>
        <p:nvPicPr>
          <p:cNvPr id="6" name="Picture 5">
            <a:extLst>
              <a:ext uri="{FF2B5EF4-FFF2-40B4-BE49-F238E27FC236}">
                <a16:creationId xmlns:a16="http://schemas.microsoft.com/office/drawing/2014/main" id="{173F14E3-97CC-A74F-1323-A73DA86EDFA0}"/>
              </a:ext>
            </a:extLst>
          </p:cNvPr>
          <p:cNvPicPr>
            <a:picLocks noChangeAspect="1"/>
          </p:cNvPicPr>
          <p:nvPr/>
        </p:nvPicPr>
        <p:blipFill>
          <a:blip r:embed="rId2"/>
          <a:stretch>
            <a:fillRect/>
          </a:stretch>
        </p:blipFill>
        <p:spPr>
          <a:xfrm>
            <a:off x="3308239" y="2369573"/>
            <a:ext cx="5575521" cy="4038679"/>
          </a:xfrm>
          <a:prstGeom prst="rect">
            <a:avLst/>
          </a:prstGeom>
        </p:spPr>
      </p:pic>
    </p:spTree>
    <p:extLst>
      <p:ext uri="{BB962C8B-B14F-4D97-AF65-F5344CB8AC3E}">
        <p14:creationId xmlns:p14="http://schemas.microsoft.com/office/powerpoint/2010/main" val="913768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FFF9D-147A-6361-90B1-2EE760023D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537462-B81B-3623-2DFD-D93AA80D9C63}"/>
              </a:ext>
            </a:extLst>
          </p:cNvPr>
          <p:cNvSpPr>
            <a:spLocks noGrp="1"/>
          </p:cNvSpPr>
          <p:nvPr>
            <p:ph type="title"/>
          </p:nvPr>
        </p:nvSpPr>
        <p:spPr>
          <a:xfrm>
            <a:off x="1371600" y="685800"/>
            <a:ext cx="9601200" cy="857865"/>
          </a:xfrm>
        </p:spPr>
        <p:txBody>
          <a:bodyPr/>
          <a:lstStyle/>
          <a:p>
            <a:r>
              <a:rPr lang="en-US" dirty="0"/>
              <a:t>Residual Plot</a:t>
            </a:r>
            <a:endParaRPr lang="en-IN" dirty="0"/>
          </a:p>
        </p:txBody>
      </p:sp>
      <p:sp>
        <p:nvSpPr>
          <p:cNvPr id="3" name="Content Placeholder 3">
            <a:extLst>
              <a:ext uri="{FF2B5EF4-FFF2-40B4-BE49-F238E27FC236}">
                <a16:creationId xmlns:a16="http://schemas.microsoft.com/office/drawing/2014/main" id="{9BF6CE40-373F-C2EB-A927-876989E5A4B0}"/>
              </a:ext>
            </a:extLst>
          </p:cNvPr>
          <p:cNvSpPr txBox="1">
            <a:spLocks/>
          </p:cNvSpPr>
          <p:nvPr/>
        </p:nvSpPr>
        <p:spPr>
          <a:xfrm>
            <a:off x="1371600" y="1543665"/>
            <a:ext cx="9601200" cy="85786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Residual plots display the differences between predicted and actual values, helping to identify patterns or biases in predictions.</a:t>
            </a:r>
          </a:p>
        </p:txBody>
      </p:sp>
      <p:pic>
        <p:nvPicPr>
          <p:cNvPr id="5" name="Picture 4">
            <a:extLst>
              <a:ext uri="{FF2B5EF4-FFF2-40B4-BE49-F238E27FC236}">
                <a16:creationId xmlns:a16="http://schemas.microsoft.com/office/drawing/2014/main" id="{D65C0A1B-8817-83D8-D094-8AD1304A2009}"/>
              </a:ext>
            </a:extLst>
          </p:cNvPr>
          <p:cNvPicPr>
            <a:picLocks noChangeAspect="1"/>
          </p:cNvPicPr>
          <p:nvPr/>
        </p:nvPicPr>
        <p:blipFill>
          <a:blip r:embed="rId2"/>
          <a:stretch>
            <a:fillRect/>
          </a:stretch>
        </p:blipFill>
        <p:spPr>
          <a:xfrm>
            <a:off x="4201272" y="2391086"/>
            <a:ext cx="4390834" cy="4130770"/>
          </a:xfrm>
          <a:prstGeom prst="rect">
            <a:avLst/>
          </a:prstGeom>
        </p:spPr>
      </p:pic>
    </p:spTree>
    <p:extLst>
      <p:ext uri="{BB962C8B-B14F-4D97-AF65-F5344CB8AC3E}">
        <p14:creationId xmlns:p14="http://schemas.microsoft.com/office/powerpoint/2010/main" val="3946610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5D963-8DD8-ED34-0907-EE623F7759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49EEF7-2542-8AEE-99A1-A84D2C44B656}"/>
              </a:ext>
            </a:extLst>
          </p:cNvPr>
          <p:cNvSpPr>
            <a:spLocks noGrp="1"/>
          </p:cNvSpPr>
          <p:nvPr>
            <p:ph type="title"/>
          </p:nvPr>
        </p:nvSpPr>
        <p:spPr>
          <a:xfrm>
            <a:off x="1371600" y="685800"/>
            <a:ext cx="9601200" cy="857865"/>
          </a:xfrm>
        </p:spPr>
        <p:txBody>
          <a:bodyPr/>
          <a:lstStyle/>
          <a:p>
            <a:r>
              <a:rPr lang="en-US" dirty="0"/>
              <a:t>Model Evaluation</a:t>
            </a:r>
            <a:endParaRPr lang="en-IN" dirty="0"/>
          </a:p>
        </p:txBody>
      </p:sp>
      <p:sp>
        <p:nvSpPr>
          <p:cNvPr id="3" name="Content Placeholder 3">
            <a:extLst>
              <a:ext uri="{FF2B5EF4-FFF2-40B4-BE49-F238E27FC236}">
                <a16:creationId xmlns:a16="http://schemas.microsoft.com/office/drawing/2014/main" id="{84D1821E-6F58-CA87-15B0-5281998628E2}"/>
              </a:ext>
            </a:extLst>
          </p:cNvPr>
          <p:cNvSpPr txBox="1">
            <a:spLocks/>
          </p:cNvSpPr>
          <p:nvPr/>
        </p:nvSpPr>
        <p:spPr>
          <a:xfrm>
            <a:off x="1371600" y="1780867"/>
            <a:ext cx="9601200" cy="234868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dirty="0"/>
              <a:t>Model evaluation is the process of assessing how well a trained machine learning model performs on unseen data. It uses metrics like R-squared for regression tasks, or accuracy, precision, recall, and F1-score for classification tasks. Visual tools such as learning curves and residual plots help analyze performance trends, detect overfitting or underfitting, and identify systematic errors. Effective evaluation ensures the model is robust, generalizes well, and meets the problem's requirement.</a:t>
            </a:r>
          </a:p>
          <a:p>
            <a:pPr marL="0" indent="0">
              <a:buNone/>
            </a:pPr>
            <a:r>
              <a:rPr lang="en-US" dirty="0"/>
              <a:t>R-Squared:</a:t>
            </a:r>
          </a:p>
          <a:p>
            <a:pPr marL="0" indent="0">
              <a:buNone/>
            </a:pPr>
            <a:endParaRPr lang="en-US" dirty="0"/>
          </a:p>
        </p:txBody>
      </p:sp>
      <p:pic>
        <p:nvPicPr>
          <p:cNvPr id="5" name="Picture 4">
            <a:extLst>
              <a:ext uri="{FF2B5EF4-FFF2-40B4-BE49-F238E27FC236}">
                <a16:creationId xmlns:a16="http://schemas.microsoft.com/office/drawing/2014/main" id="{9122EDA5-12A1-22C3-2165-89F1ECD74ABF}"/>
              </a:ext>
            </a:extLst>
          </p:cNvPr>
          <p:cNvPicPr>
            <a:picLocks noChangeAspect="1"/>
          </p:cNvPicPr>
          <p:nvPr/>
        </p:nvPicPr>
        <p:blipFill>
          <a:blip r:embed="rId2"/>
          <a:stretch>
            <a:fillRect/>
          </a:stretch>
        </p:blipFill>
        <p:spPr>
          <a:xfrm>
            <a:off x="3503211" y="4278260"/>
            <a:ext cx="5185578" cy="1478016"/>
          </a:xfrm>
          <a:prstGeom prst="rect">
            <a:avLst/>
          </a:prstGeom>
        </p:spPr>
      </p:pic>
    </p:spTree>
    <p:extLst>
      <p:ext uri="{BB962C8B-B14F-4D97-AF65-F5344CB8AC3E}">
        <p14:creationId xmlns:p14="http://schemas.microsoft.com/office/powerpoint/2010/main" val="2440359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AB9BB-EE2F-9360-D831-FDE7C9B017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E833ED-E2B0-7471-2ED0-27853AEACF8E}"/>
              </a:ext>
            </a:extLst>
          </p:cNvPr>
          <p:cNvSpPr>
            <a:spLocks noGrp="1"/>
          </p:cNvSpPr>
          <p:nvPr>
            <p:ph type="title"/>
          </p:nvPr>
        </p:nvSpPr>
        <p:spPr>
          <a:xfrm>
            <a:off x="1371600" y="685800"/>
            <a:ext cx="9601200" cy="857865"/>
          </a:xfrm>
        </p:spPr>
        <p:txBody>
          <a:bodyPr/>
          <a:lstStyle/>
          <a:p>
            <a:r>
              <a:rPr lang="en-US" dirty="0"/>
              <a:t>Sample Test</a:t>
            </a:r>
            <a:endParaRPr lang="en-IN" dirty="0"/>
          </a:p>
        </p:txBody>
      </p:sp>
      <p:pic>
        <p:nvPicPr>
          <p:cNvPr id="6" name="Picture 5">
            <a:extLst>
              <a:ext uri="{FF2B5EF4-FFF2-40B4-BE49-F238E27FC236}">
                <a16:creationId xmlns:a16="http://schemas.microsoft.com/office/drawing/2014/main" id="{0F35C96D-B3D3-83E1-9473-DF15075A8019}"/>
              </a:ext>
            </a:extLst>
          </p:cNvPr>
          <p:cNvPicPr>
            <a:picLocks noChangeAspect="1"/>
          </p:cNvPicPr>
          <p:nvPr/>
        </p:nvPicPr>
        <p:blipFill>
          <a:blip r:embed="rId2"/>
          <a:stretch>
            <a:fillRect/>
          </a:stretch>
        </p:blipFill>
        <p:spPr>
          <a:xfrm>
            <a:off x="1487742" y="1543665"/>
            <a:ext cx="6620799" cy="4153480"/>
          </a:xfrm>
          <a:prstGeom prst="rect">
            <a:avLst/>
          </a:prstGeom>
        </p:spPr>
      </p:pic>
      <p:pic>
        <p:nvPicPr>
          <p:cNvPr id="8" name="Picture 7">
            <a:extLst>
              <a:ext uri="{FF2B5EF4-FFF2-40B4-BE49-F238E27FC236}">
                <a16:creationId xmlns:a16="http://schemas.microsoft.com/office/drawing/2014/main" id="{B218AFCD-133E-383D-BA96-69606EF2264B}"/>
              </a:ext>
            </a:extLst>
          </p:cNvPr>
          <p:cNvPicPr>
            <a:picLocks noChangeAspect="1"/>
          </p:cNvPicPr>
          <p:nvPr/>
        </p:nvPicPr>
        <p:blipFill>
          <a:blip r:embed="rId3"/>
          <a:stretch>
            <a:fillRect/>
          </a:stretch>
        </p:blipFill>
        <p:spPr>
          <a:xfrm>
            <a:off x="8559707" y="3195605"/>
            <a:ext cx="2800741" cy="466790"/>
          </a:xfrm>
          <a:prstGeom prst="rect">
            <a:avLst/>
          </a:prstGeom>
        </p:spPr>
      </p:pic>
    </p:spTree>
    <p:extLst>
      <p:ext uri="{BB962C8B-B14F-4D97-AF65-F5344CB8AC3E}">
        <p14:creationId xmlns:p14="http://schemas.microsoft.com/office/powerpoint/2010/main" val="4049497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4D49F-5CE0-3483-D2EC-3C44BFAAFF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2229A7-B0CC-FB79-0497-91CE7C9CD575}"/>
              </a:ext>
            </a:extLst>
          </p:cNvPr>
          <p:cNvSpPr>
            <a:spLocks noGrp="1"/>
          </p:cNvSpPr>
          <p:nvPr>
            <p:ph type="title"/>
          </p:nvPr>
        </p:nvSpPr>
        <p:spPr>
          <a:xfrm>
            <a:off x="1371600" y="685800"/>
            <a:ext cx="9601200" cy="857865"/>
          </a:xfrm>
        </p:spPr>
        <p:txBody>
          <a:bodyPr/>
          <a:lstStyle/>
          <a:p>
            <a:r>
              <a:rPr lang="en-US" dirty="0"/>
              <a:t>Confusion Matrix</a:t>
            </a:r>
            <a:endParaRPr lang="en-IN" dirty="0"/>
          </a:p>
        </p:txBody>
      </p:sp>
      <p:pic>
        <p:nvPicPr>
          <p:cNvPr id="4" name="Picture 3">
            <a:extLst>
              <a:ext uri="{FF2B5EF4-FFF2-40B4-BE49-F238E27FC236}">
                <a16:creationId xmlns:a16="http://schemas.microsoft.com/office/drawing/2014/main" id="{6E9DA685-52F9-9808-9D7B-569D39F8D8BD}"/>
              </a:ext>
            </a:extLst>
          </p:cNvPr>
          <p:cNvPicPr>
            <a:picLocks noChangeAspect="1"/>
          </p:cNvPicPr>
          <p:nvPr/>
        </p:nvPicPr>
        <p:blipFill>
          <a:blip r:embed="rId2"/>
          <a:srcRect t="4238"/>
          <a:stretch/>
        </p:blipFill>
        <p:spPr>
          <a:xfrm>
            <a:off x="3561996" y="3747318"/>
            <a:ext cx="5068007" cy="2134677"/>
          </a:xfrm>
          <a:prstGeom prst="rect">
            <a:avLst/>
          </a:prstGeom>
        </p:spPr>
      </p:pic>
      <p:sp>
        <p:nvSpPr>
          <p:cNvPr id="5" name="Content Placeholder 3">
            <a:extLst>
              <a:ext uri="{FF2B5EF4-FFF2-40B4-BE49-F238E27FC236}">
                <a16:creationId xmlns:a16="http://schemas.microsoft.com/office/drawing/2014/main" id="{598C86F3-FFA2-0D1D-20A2-5136FC5BE7A6}"/>
              </a:ext>
            </a:extLst>
          </p:cNvPr>
          <p:cNvSpPr txBox="1">
            <a:spLocks/>
          </p:cNvSpPr>
          <p:nvPr/>
        </p:nvSpPr>
        <p:spPr>
          <a:xfrm>
            <a:off x="1371600" y="1780867"/>
            <a:ext cx="9434052" cy="172924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None/>
            </a:pPr>
            <a:r>
              <a:rPr lang="en-US" dirty="0"/>
              <a:t>A confusion matrix is a performance evaluation tool used for classification models, showing the number of correct and incorrect predictions. It compares the predicted values to the actual values, providing insight into errors made by the model. In a multiclass setting, it contains rows and columns representing each class, helping assess the model's accuracy and identify where misclassifications occur.</a:t>
            </a:r>
          </a:p>
        </p:txBody>
      </p:sp>
    </p:spTree>
    <p:extLst>
      <p:ext uri="{BB962C8B-B14F-4D97-AF65-F5344CB8AC3E}">
        <p14:creationId xmlns:p14="http://schemas.microsoft.com/office/powerpoint/2010/main" val="3151332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5AD4-E243-3A52-E91C-E62803B04002}"/>
              </a:ext>
            </a:extLst>
          </p:cNvPr>
          <p:cNvSpPr>
            <a:spLocks noGrp="1"/>
          </p:cNvSpPr>
          <p:nvPr>
            <p:ph type="title"/>
          </p:nvPr>
        </p:nvSpPr>
        <p:spPr>
          <a:xfrm>
            <a:off x="1371600" y="685800"/>
            <a:ext cx="9601200" cy="798871"/>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3D990E2-CFD1-1E6C-B5F4-A68AB1280785}"/>
              </a:ext>
            </a:extLst>
          </p:cNvPr>
          <p:cNvSpPr>
            <a:spLocks noGrp="1"/>
          </p:cNvSpPr>
          <p:nvPr>
            <p:ph idx="1"/>
          </p:nvPr>
        </p:nvSpPr>
        <p:spPr>
          <a:xfrm>
            <a:off x="1371600" y="2084439"/>
            <a:ext cx="9601200" cy="3814915"/>
          </a:xfrm>
        </p:spPr>
        <p:txBody>
          <a:bodyPr>
            <a:normAutofit fontScale="92500"/>
          </a:bodyPr>
          <a:lstStyle/>
          <a:p>
            <a:r>
              <a:rPr lang="en-US" dirty="0"/>
              <a:t>Our analysis concludes that the </a:t>
            </a:r>
            <a:r>
              <a:rPr lang="en-US" b="1" dirty="0"/>
              <a:t>runs scored by players</a:t>
            </a:r>
            <a:r>
              <a:rPr lang="en-US" dirty="0"/>
              <a:t> serve as a strong indicator of a team’s likelihood to win a match. In cricket, the team with the higher score wins, making runs scored a critical factor in determining match outcomes. By focusing solely on runs, we create a simplified and easily interpretable model that can make quick predictions based on this key metric. This approach has the advantage of being straightforward, as it allows us to predict match outcomes without complex variables, making it accessible even to non-technical audiences. </a:t>
            </a:r>
          </a:p>
          <a:p>
            <a:r>
              <a:rPr lang="en-US" dirty="0"/>
              <a:t>However, relying on runs alone doesn’t capture the complete picture; factors such as bowling performance, fielding quality, and match conditions also play crucial roles in a team’s success. While our model is effective, it may have limitations in situations where these other factors heavily influence the result. In the future, incorporating additional features like strike rate or wickets taken could help improve the accuracy and depth of the predictions, allowing for a more comprehensive analysis of match outcomes.</a:t>
            </a:r>
            <a:endParaRPr lang="en-IN" dirty="0"/>
          </a:p>
        </p:txBody>
      </p:sp>
    </p:spTree>
    <p:extLst>
      <p:ext uri="{BB962C8B-B14F-4D97-AF65-F5344CB8AC3E}">
        <p14:creationId xmlns:p14="http://schemas.microsoft.com/office/powerpoint/2010/main" val="389534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DAB37-EA8C-D2EF-06DC-9D8F3D0DF3A9}"/>
              </a:ext>
            </a:extLst>
          </p:cNvPr>
          <p:cNvSpPr>
            <a:spLocks noGrp="1"/>
          </p:cNvSpPr>
          <p:nvPr>
            <p:ph type="title"/>
          </p:nvPr>
        </p:nvSpPr>
        <p:spPr>
          <a:xfrm>
            <a:off x="1371600" y="685800"/>
            <a:ext cx="9601200" cy="730045"/>
          </a:xfrm>
        </p:spPr>
        <p:txBody>
          <a:bodyPr>
            <a:normAutofit/>
          </a:bodyPr>
          <a:lstStyle/>
          <a:p>
            <a:r>
              <a:rPr lang="en-US" sz="3600" dirty="0"/>
              <a:t>Types of Data</a:t>
            </a:r>
            <a:endParaRPr lang="en-IN" sz="3600" dirty="0"/>
          </a:p>
        </p:txBody>
      </p:sp>
      <p:sp>
        <p:nvSpPr>
          <p:cNvPr id="3" name="Content Placeholder 2">
            <a:extLst>
              <a:ext uri="{FF2B5EF4-FFF2-40B4-BE49-F238E27FC236}">
                <a16:creationId xmlns:a16="http://schemas.microsoft.com/office/drawing/2014/main" id="{C9B62126-892F-AE72-9A90-E18B601C53E3}"/>
              </a:ext>
            </a:extLst>
          </p:cNvPr>
          <p:cNvSpPr>
            <a:spLocks noGrp="1"/>
          </p:cNvSpPr>
          <p:nvPr>
            <p:ph idx="1"/>
          </p:nvPr>
        </p:nvSpPr>
        <p:spPr>
          <a:xfrm>
            <a:off x="1371600" y="1415845"/>
            <a:ext cx="9601200" cy="2013155"/>
          </a:xfrm>
        </p:spPr>
        <p:txBody>
          <a:bodyPr/>
          <a:lstStyle/>
          <a:p>
            <a:r>
              <a:rPr lang="en-US" b="1" dirty="0"/>
              <a:t>Categorical Data</a:t>
            </a:r>
            <a:r>
              <a:rPr lang="en-US" dirty="0"/>
              <a:t>:</a:t>
            </a:r>
          </a:p>
          <a:p>
            <a:pPr marL="0" indent="0">
              <a:buNone/>
            </a:pPr>
            <a:r>
              <a:rPr lang="en-US" dirty="0"/>
              <a:t>	Attributes such as </a:t>
            </a:r>
            <a:r>
              <a:rPr lang="en-US" b="1" dirty="0"/>
              <a:t>Team1</a:t>
            </a:r>
            <a:r>
              <a:rPr lang="en-US" dirty="0"/>
              <a:t>, </a:t>
            </a:r>
            <a:r>
              <a:rPr lang="en-US" b="1" dirty="0"/>
              <a:t>Team2</a:t>
            </a:r>
            <a:r>
              <a:rPr lang="en-US" dirty="0"/>
              <a:t>, </a:t>
            </a:r>
            <a:r>
              <a:rPr lang="en-US" b="1" dirty="0"/>
              <a:t>Winner</a:t>
            </a:r>
            <a:r>
              <a:rPr lang="en-US" dirty="0"/>
              <a:t>, </a:t>
            </a:r>
            <a:r>
              <a:rPr lang="en-US" b="1" dirty="0" err="1"/>
              <a:t>Player_of_the_Match</a:t>
            </a:r>
            <a:r>
              <a:rPr lang="en-US" dirty="0"/>
              <a:t>, and </a:t>
            </a:r>
            <a:r>
              <a:rPr lang="en-US" b="1" dirty="0"/>
              <a:t>Venue</a:t>
            </a:r>
            <a:r>
              <a:rPr lang="en-US" dirty="0"/>
              <a:t> represent categorical data because they denote specific categories (e.g., team names, player names, stadium names). These attributes can be used to group and compare performances across different matches and teams.</a:t>
            </a:r>
          </a:p>
          <a:p>
            <a:endParaRPr lang="en-IN" dirty="0"/>
          </a:p>
        </p:txBody>
      </p:sp>
      <p:pic>
        <p:nvPicPr>
          <p:cNvPr id="5" name="Picture 4">
            <a:extLst>
              <a:ext uri="{FF2B5EF4-FFF2-40B4-BE49-F238E27FC236}">
                <a16:creationId xmlns:a16="http://schemas.microsoft.com/office/drawing/2014/main" id="{8AFB6B9A-135D-6321-AF0B-9F8104E555A4}"/>
              </a:ext>
            </a:extLst>
          </p:cNvPr>
          <p:cNvPicPr>
            <a:picLocks noChangeAspect="1"/>
          </p:cNvPicPr>
          <p:nvPr/>
        </p:nvPicPr>
        <p:blipFill>
          <a:blip r:embed="rId2"/>
          <a:stretch>
            <a:fillRect/>
          </a:stretch>
        </p:blipFill>
        <p:spPr>
          <a:xfrm>
            <a:off x="3172862" y="3155890"/>
            <a:ext cx="6020299" cy="3202287"/>
          </a:xfrm>
          <a:prstGeom prst="rect">
            <a:avLst/>
          </a:prstGeom>
        </p:spPr>
      </p:pic>
    </p:spTree>
    <p:extLst>
      <p:ext uri="{BB962C8B-B14F-4D97-AF65-F5344CB8AC3E}">
        <p14:creationId xmlns:p14="http://schemas.microsoft.com/office/powerpoint/2010/main" val="146744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4E314F-C1C7-7975-8FD5-79AD2A811BF1}"/>
              </a:ext>
            </a:extLst>
          </p:cNvPr>
          <p:cNvSpPr>
            <a:spLocks noGrp="1"/>
          </p:cNvSpPr>
          <p:nvPr>
            <p:ph idx="1"/>
          </p:nvPr>
        </p:nvSpPr>
        <p:spPr>
          <a:xfrm>
            <a:off x="1295400" y="575187"/>
            <a:ext cx="9601200" cy="2853813"/>
          </a:xfrm>
        </p:spPr>
        <p:txBody>
          <a:bodyPr/>
          <a:lstStyle/>
          <a:p>
            <a:r>
              <a:rPr lang="en-US" b="1" dirty="0"/>
              <a:t>Numerical Data</a:t>
            </a:r>
            <a:r>
              <a:rPr lang="en-US" dirty="0"/>
              <a:t>:</a:t>
            </a:r>
          </a:p>
          <a:p>
            <a:pPr marL="0" indent="0">
              <a:buNone/>
            </a:pPr>
            <a:r>
              <a:rPr lang="en-US" dirty="0"/>
              <a:t>	Attributes like </a:t>
            </a:r>
            <a:r>
              <a:rPr lang="en-US" b="1" dirty="0" err="1"/>
              <a:t>Runs_Scored</a:t>
            </a:r>
            <a:r>
              <a:rPr lang="en-US" dirty="0"/>
              <a:t>, </a:t>
            </a:r>
            <a:r>
              <a:rPr lang="en-US" b="1" dirty="0"/>
              <a:t>Fours, Sixes</a:t>
            </a:r>
            <a:r>
              <a:rPr lang="en-US" dirty="0"/>
              <a:t>, </a:t>
            </a:r>
            <a:r>
              <a:rPr lang="en-US" b="1" dirty="0" err="1"/>
              <a:t>Batting_Strike_Rate</a:t>
            </a:r>
            <a:r>
              <a:rPr lang="en-US" dirty="0"/>
              <a:t> are numerical variables. These continuous data points allow for quantitative analysis, such as calculating averages, correlations, and trends over time.</a:t>
            </a:r>
            <a:endParaRPr lang="en-IN" dirty="0"/>
          </a:p>
        </p:txBody>
      </p:sp>
      <p:pic>
        <p:nvPicPr>
          <p:cNvPr id="5" name="Picture 4">
            <a:extLst>
              <a:ext uri="{FF2B5EF4-FFF2-40B4-BE49-F238E27FC236}">
                <a16:creationId xmlns:a16="http://schemas.microsoft.com/office/drawing/2014/main" id="{B38179A4-2C7F-43EF-DD23-11ECEC327848}"/>
              </a:ext>
            </a:extLst>
          </p:cNvPr>
          <p:cNvPicPr>
            <a:picLocks noChangeAspect="1"/>
          </p:cNvPicPr>
          <p:nvPr/>
        </p:nvPicPr>
        <p:blipFill>
          <a:blip r:embed="rId2"/>
          <a:stretch>
            <a:fillRect/>
          </a:stretch>
        </p:blipFill>
        <p:spPr>
          <a:xfrm>
            <a:off x="2639438" y="2632587"/>
            <a:ext cx="6913124" cy="2509684"/>
          </a:xfrm>
          <a:prstGeom prst="rect">
            <a:avLst/>
          </a:prstGeom>
        </p:spPr>
      </p:pic>
    </p:spTree>
    <p:extLst>
      <p:ext uri="{BB962C8B-B14F-4D97-AF65-F5344CB8AC3E}">
        <p14:creationId xmlns:p14="http://schemas.microsoft.com/office/powerpoint/2010/main" val="147667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C390-A018-0870-515F-7A3AD103F89D}"/>
              </a:ext>
            </a:extLst>
          </p:cNvPr>
          <p:cNvSpPr>
            <a:spLocks noGrp="1"/>
          </p:cNvSpPr>
          <p:nvPr>
            <p:ph type="title"/>
          </p:nvPr>
        </p:nvSpPr>
        <p:spPr>
          <a:xfrm>
            <a:off x="1371600" y="685800"/>
            <a:ext cx="9601200" cy="612058"/>
          </a:xfrm>
        </p:spPr>
        <p:txBody>
          <a:bodyPr>
            <a:normAutofit fontScale="90000"/>
          </a:bodyPr>
          <a:lstStyle/>
          <a:p>
            <a:r>
              <a:rPr lang="en-IN" dirty="0"/>
              <a:t>Description of Dataset</a:t>
            </a:r>
          </a:p>
        </p:txBody>
      </p:sp>
      <p:pic>
        <p:nvPicPr>
          <p:cNvPr id="5" name="Content Placeholder 4">
            <a:extLst>
              <a:ext uri="{FF2B5EF4-FFF2-40B4-BE49-F238E27FC236}">
                <a16:creationId xmlns:a16="http://schemas.microsoft.com/office/drawing/2014/main" id="{04BEBFA8-BD21-CCC0-DA20-23B212302BA5}"/>
              </a:ext>
            </a:extLst>
          </p:cNvPr>
          <p:cNvPicPr>
            <a:picLocks noGrp="1" noChangeAspect="1"/>
          </p:cNvPicPr>
          <p:nvPr>
            <p:ph idx="1"/>
          </p:nvPr>
        </p:nvPicPr>
        <p:blipFill>
          <a:blip r:embed="rId2"/>
          <a:stretch>
            <a:fillRect/>
          </a:stretch>
        </p:blipFill>
        <p:spPr>
          <a:xfrm>
            <a:off x="2346969" y="3028029"/>
            <a:ext cx="7498061" cy="3144171"/>
          </a:xfrm>
        </p:spPr>
      </p:pic>
      <p:sp>
        <p:nvSpPr>
          <p:cNvPr id="3" name="Content Placeholder 2">
            <a:extLst>
              <a:ext uri="{FF2B5EF4-FFF2-40B4-BE49-F238E27FC236}">
                <a16:creationId xmlns:a16="http://schemas.microsoft.com/office/drawing/2014/main" id="{826CED8D-5526-C518-9A21-2166234B509B}"/>
              </a:ext>
            </a:extLst>
          </p:cNvPr>
          <p:cNvSpPr txBox="1">
            <a:spLocks/>
          </p:cNvSpPr>
          <p:nvPr/>
        </p:nvSpPr>
        <p:spPr>
          <a:xfrm>
            <a:off x="1371600" y="1720645"/>
            <a:ext cx="9601200" cy="117003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dirty="0"/>
              <a:t>	The description of the dataset gives the count, mean, min value, standard deviation etc., for all the numerical values of the dataset. This helps to know the necessary values which can be used for the data cleaning process.</a:t>
            </a:r>
            <a:endParaRPr lang="en-IN" dirty="0"/>
          </a:p>
        </p:txBody>
      </p:sp>
    </p:spTree>
    <p:extLst>
      <p:ext uri="{BB962C8B-B14F-4D97-AF65-F5344CB8AC3E}">
        <p14:creationId xmlns:p14="http://schemas.microsoft.com/office/powerpoint/2010/main" val="29907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6CC5-25AA-2EC5-4CA2-A4E9CB941876}"/>
              </a:ext>
            </a:extLst>
          </p:cNvPr>
          <p:cNvSpPr>
            <a:spLocks noGrp="1"/>
          </p:cNvSpPr>
          <p:nvPr>
            <p:ph type="title"/>
          </p:nvPr>
        </p:nvSpPr>
        <p:spPr>
          <a:xfrm>
            <a:off x="1371600" y="685800"/>
            <a:ext cx="9601200" cy="818535"/>
          </a:xfrm>
        </p:spPr>
        <p:txBody>
          <a:bodyPr>
            <a:normAutofit/>
          </a:bodyPr>
          <a:lstStyle/>
          <a:p>
            <a:r>
              <a:rPr lang="en-US" sz="3600" dirty="0"/>
              <a:t>Relationship Between Features</a:t>
            </a:r>
            <a:endParaRPr lang="en-IN" sz="3600" dirty="0"/>
          </a:p>
        </p:txBody>
      </p:sp>
      <p:sp>
        <p:nvSpPr>
          <p:cNvPr id="3" name="Content Placeholder 2">
            <a:extLst>
              <a:ext uri="{FF2B5EF4-FFF2-40B4-BE49-F238E27FC236}">
                <a16:creationId xmlns:a16="http://schemas.microsoft.com/office/drawing/2014/main" id="{7FA33837-0A2D-7FC8-F7E8-40D50089E81D}"/>
              </a:ext>
            </a:extLst>
          </p:cNvPr>
          <p:cNvSpPr>
            <a:spLocks noGrp="1"/>
          </p:cNvSpPr>
          <p:nvPr>
            <p:ph idx="1"/>
          </p:nvPr>
        </p:nvSpPr>
        <p:spPr>
          <a:xfrm>
            <a:off x="1371600" y="1396181"/>
            <a:ext cx="9601200" cy="4680154"/>
          </a:xfrm>
        </p:spPr>
        <p:txBody>
          <a:bodyPr>
            <a:normAutofit/>
          </a:bodyPr>
          <a:lstStyle/>
          <a:p>
            <a:r>
              <a:rPr lang="en-US" b="1" dirty="0" err="1"/>
              <a:t>Runs_Scored</a:t>
            </a:r>
            <a:r>
              <a:rPr lang="en-US" b="1" dirty="0"/>
              <a:t> vs. </a:t>
            </a:r>
            <a:r>
              <a:rPr lang="en-US" b="1" dirty="0" err="1"/>
              <a:t>Batting_Strike_Rate</a:t>
            </a:r>
            <a:r>
              <a:rPr lang="en-US" dirty="0"/>
              <a:t>: A player's strike rate is directly affected by the runs they score and the number of balls they face. Higher runs generally lead to higher strike rates, making this relationship important for evaluating batting performance. </a:t>
            </a:r>
          </a:p>
          <a:p>
            <a:r>
              <a:rPr lang="en-US" b="1" dirty="0"/>
              <a:t>Match Outcomes vs. Player and Team Statistics</a:t>
            </a:r>
            <a:r>
              <a:rPr lang="en-US" dirty="0"/>
              <a:t>: By analyzing the match outcomes (e.g., winner of the match), one can assess how individual player performances (e.g., </a:t>
            </a:r>
            <a:r>
              <a:rPr lang="en-US" dirty="0" err="1"/>
              <a:t>Player_of_the_Match</a:t>
            </a:r>
            <a:r>
              <a:rPr lang="en-US" dirty="0"/>
              <a:t>, </a:t>
            </a:r>
            <a:r>
              <a:rPr lang="en-US" dirty="0" err="1"/>
              <a:t>Runs_Scored</a:t>
            </a:r>
            <a:r>
              <a:rPr lang="en-US" dirty="0"/>
              <a:t>) influence a team's success. This relationship helps in understanding the key contributors to match victories.</a:t>
            </a:r>
          </a:p>
          <a:p>
            <a:r>
              <a:rPr lang="en-US" b="1" dirty="0"/>
              <a:t>Venue and Match Performance</a:t>
            </a:r>
            <a:r>
              <a:rPr lang="en-US" dirty="0"/>
              <a:t>: The venue plays a role in the dynamics of a match. Some venues may favor batting due to shorter boundaries, while others may assist bowlers. By examining the relationship between the venue and match statistics, we can derive insights into home advantage and venue-specific strategies.</a:t>
            </a:r>
            <a:endParaRPr lang="en-IN" dirty="0"/>
          </a:p>
        </p:txBody>
      </p:sp>
    </p:spTree>
    <p:extLst>
      <p:ext uri="{BB962C8B-B14F-4D97-AF65-F5344CB8AC3E}">
        <p14:creationId xmlns:p14="http://schemas.microsoft.com/office/powerpoint/2010/main" val="193491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CE019-9989-C1E6-2EEC-98E5ACD5CBCB}"/>
              </a:ext>
            </a:extLst>
          </p:cNvPr>
          <p:cNvSpPr>
            <a:spLocks noGrp="1"/>
          </p:cNvSpPr>
          <p:nvPr>
            <p:ph type="title"/>
          </p:nvPr>
        </p:nvSpPr>
        <p:spPr>
          <a:xfrm>
            <a:off x="1371600" y="685800"/>
            <a:ext cx="9601200" cy="779206"/>
          </a:xfrm>
        </p:spPr>
        <p:txBody>
          <a:bodyPr/>
          <a:lstStyle/>
          <a:p>
            <a:r>
              <a:rPr lang="en-US" dirty="0"/>
              <a:t>Data Cleaning Process</a:t>
            </a:r>
            <a:endParaRPr lang="en-IN" dirty="0"/>
          </a:p>
        </p:txBody>
      </p:sp>
      <p:sp>
        <p:nvSpPr>
          <p:cNvPr id="3" name="Content Placeholder 2">
            <a:extLst>
              <a:ext uri="{FF2B5EF4-FFF2-40B4-BE49-F238E27FC236}">
                <a16:creationId xmlns:a16="http://schemas.microsoft.com/office/drawing/2014/main" id="{AECEDBCC-0D48-F744-5F49-69E4FD1C9543}"/>
              </a:ext>
            </a:extLst>
          </p:cNvPr>
          <p:cNvSpPr>
            <a:spLocks noGrp="1"/>
          </p:cNvSpPr>
          <p:nvPr>
            <p:ph idx="1"/>
          </p:nvPr>
        </p:nvSpPr>
        <p:spPr>
          <a:xfrm>
            <a:off x="1371600" y="1740310"/>
            <a:ext cx="9601200" cy="4127090"/>
          </a:xfrm>
        </p:spPr>
        <p:txBody>
          <a:bodyPr/>
          <a:lstStyle/>
          <a:p>
            <a:r>
              <a:rPr lang="en-US" dirty="0"/>
              <a:t>Data cleaning is a critical first step in any data analysis project. It ensures that our dataset is accurate, complete, and ready for further analysis. Raw data often contains errors, inconsistencies, missing values, or irrelevant information that can distort the results of any analysis or model we apply. By cleaning the data, we remove inaccuracies and make the dataset suitable for accurate insights and reliable predictions.</a:t>
            </a:r>
          </a:p>
          <a:p>
            <a:pPr lvl="1"/>
            <a:r>
              <a:rPr lang="en-IN" dirty="0"/>
              <a:t>Drop Irrelevant Columns</a:t>
            </a:r>
            <a:r>
              <a:rPr lang="en-US" dirty="0"/>
              <a:t> ( the ‘link’ column is dropped)</a:t>
            </a:r>
          </a:p>
          <a:p>
            <a:pPr lvl="1"/>
            <a:r>
              <a:rPr lang="en-IN" dirty="0"/>
              <a:t>Handle Missing Values</a:t>
            </a:r>
          </a:p>
          <a:p>
            <a:pPr lvl="1"/>
            <a:r>
              <a:rPr lang="en-IN" dirty="0"/>
              <a:t>Check for Duplicate Values</a:t>
            </a:r>
          </a:p>
          <a:p>
            <a:pPr lvl="1"/>
            <a:r>
              <a:rPr lang="en-US" dirty="0"/>
              <a:t>Normalize or Standardize the Data</a:t>
            </a:r>
            <a:endParaRPr lang="en-IN" dirty="0"/>
          </a:p>
          <a:p>
            <a:pPr lvl="1"/>
            <a:r>
              <a:rPr lang="en-US" dirty="0"/>
              <a:t>Check for Outliers</a:t>
            </a:r>
          </a:p>
          <a:p>
            <a:pPr lvl="1"/>
            <a:r>
              <a:rPr lang="en-IN" dirty="0"/>
              <a:t>Feature Encoding</a:t>
            </a:r>
          </a:p>
        </p:txBody>
      </p:sp>
    </p:spTree>
    <p:extLst>
      <p:ext uri="{BB962C8B-B14F-4D97-AF65-F5344CB8AC3E}">
        <p14:creationId xmlns:p14="http://schemas.microsoft.com/office/powerpoint/2010/main" val="1241585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D70D4-11C4-D2EF-01B8-10973BA81205}"/>
              </a:ext>
            </a:extLst>
          </p:cNvPr>
          <p:cNvSpPr>
            <a:spLocks noGrp="1"/>
          </p:cNvSpPr>
          <p:nvPr>
            <p:ph type="title"/>
          </p:nvPr>
        </p:nvSpPr>
        <p:spPr/>
        <p:txBody>
          <a:bodyPr/>
          <a:lstStyle/>
          <a:p>
            <a:r>
              <a:rPr lang="en-US" dirty="0"/>
              <a:t>Dropping irrelevant columns</a:t>
            </a:r>
            <a:endParaRPr lang="en-IN" dirty="0"/>
          </a:p>
        </p:txBody>
      </p:sp>
      <p:sp>
        <p:nvSpPr>
          <p:cNvPr id="3" name="Content Placeholder 2">
            <a:extLst>
              <a:ext uri="{FF2B5EF4-FFF2-40B4-BE49-F238E27FC236}">
                <a16:creationId xmlns:a16="http://schemas.microsoft.com/office/drawing/2014/main" id="{99621DFE-31B3-A301-D4BF-741B16930FD5}"/>
              </a:ext>
            </a:extLst>
          </p:cNvPr>
          <p:cNvSpPr>
            <a:spLocks noGrp="1"/>
          </p:cNvSpPr>
          <p:nvPr>
            <p:ph idx="1"/>
          </p:nvPr>
        </p:nvSpPr>
        <p:spPr>
          <a:xfrm>
            <a:off x="1371600" y="1745226"/>
            <a:ext cx="9601200" cy="1037303"/>
          </a:xfrm>
        </p:spPr>
        <p:txBody>
          <a:bodyPr/>
          <a:lstStyle/>
          <a:p>
            <a:r>
              <a:rPr lang="en-US" dirty="0"/>
              <a:t>The column ‘Link’ is dropped from the dataset because it is not useful for the analysis. It also take the data type as number by default. It would also make the dataset unfit for further process.</a:t>
            </a:r>
            <a:endParaRPr lang="en-IN" dirty="0"/>
          </a:p>
        </p:txBody>
      </p:sp>
      <p:pic>
        <p:nvPicPr>
          <p:cNvPr id="5" name="Picture 4">
            <a:extLst>
              <a:ext uri="{FF2B5EF4-FFF2-40B4-BE49-F238E27FC236}">
                <a16:creationId xmlns:a16="http://schemas.microsoft.com/office/drawing/2014/main" id="{0B7E632C-2310-DFD1-47A4-31C8870EB776}"/>
              </a:ext>
            </a:extLst>
          </p:cNvPr>
          <p:cNvPicPr>
            <a:picLocks noChangeAspect="1"/>
          </p:cNvPicPr>
          <p:nvPr/>
        </p:nvPicPr>
        <p:blipFill>
          <a:blip r:embed="rId2"/>
          <a:stretch>
            <a:fillRect/>
          </a:stretch>
        </p:blipFill>
        <p:spPr>
          <a:xfrm>
            <a:off x="4138339" y="3841955"/>
            <a:ext cx="3915321" cy="447737"/>
          </a:xfrm>
          <a:prstGeom prst="rect">
            <a:avLst/>
          </a:prstGeom>
        </p:spPr>
      </p:pic>
    </p:spTree>
    <p:extLst>
      <p:ext uri="{BB962C8B-B14F-4D97-AF65-F5344CB8AC3E}">
        <p14:creationId xmlns:p14="http://schemas.microsoft.com/office/powerpoint/2010/main" val="164800964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{16EE7316-D4B0-48CD-B335-A3EB9B9F65FA}tf10001105</Template>
  <TotalTime>612</TotalTime>
  <Words>2162</Words>
  <Application>Microsoft Office PowerPoint</Application>
  <PresentationFormat>Widescreen</PresentationFormat>
  <Paragraphs>131</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Franklin Gothic Book</vt:lpstr>
      <vt:lpstr>Times New Roman</vt:lpstr>
      <vt:lpstr>Crop</vt:lpstr>
      <vt:lpstr>Analysing IPL All Seasons Data</vt:lpstr>
      <vt:lpstr>Abstract</vt:lpstr>
      <vt:lpstr>Understanding the dataset   1. Dataset Attributes</vt:lpstr>
      <vt:lpstr>Types of Data</vt:lpstr>
      <vt:lpstr>PowerPoint Presentation</vt:lpstr>
      <vt:lpstr>Description of Dataset</vt:lpstr>
      <vt:lpstr>Relationship Between Features</vt:lpstr>
      <vt:lpstr>Data Cleaning Process</vt:lpstr>
      <vt:lpstr>Dropping irrelevant columns</vt:lpstr>
      <vt:lpstr>Handling missing values</vt:lpstr>
      <vt:lpstr>PowerPoint Presentation</vt:lpstr>
      <vt:lpstr>PowerPoint Presentation</vt:lpstr>
      <vt:lpstr>Removing Duplicates</vt:lpstr>
      <vt:lpstr>Handling Outliers</vt:lpstr>
      <vt:lpstr>Handling Outliers</vt:lpstr>
      <vt:lpstr>Feature Standardization</vt:lpstr>
      <vt:lpstr>Exploratory Data Analysis (EDA)</vt:lpstr>
      <vt:lpstr>Summary Statistics</vt:lpstr>
      <vt:lpstr>Histogram</vt:lpstr>
      <vt:lpstr>Correlation Matrix</vt:lpstr>
      <vt:lpstr>Pair Plot</vt:lpstr>
      <vt:lpstr>Data Integration</vt:lpstr>
      <vt:lpstr>Data Transformation</vt:lpstr>
      <vt:lpstr>Min-Max Scalar</vt:lpstr>
      <vt:lpstr>Data Aggregation</vt:lpstr>
      <vt:lpstr>Log Transform</vt:lpstr>
      <vt:lpstr>Model Building</vt:lpstr>
      <vt:lpstr>Random Forest Algorithm</vt:lpstr>
      <vt:lpstr>Random Forest Algorithm</vt:lpstr>
      <vt:lpstr>Visualization Techniques</vt:lpstr>
      <vt:lpstr>Heatmaps</vt:lpstr>
      <vt:lpstr>Scatter Plots</vt:lpstr>
      <vt:lpstr>Box Plots</vt:lpstr>
      <vt:lpstr>Pivot Table</vt:lpstr>
      <vt:lpstr>Residual Plot</vt:lpstr>
      <vt:lpstr>Model Evaluation</vt:lpstr>
      <vt:lpstr>Sample Test</vt:lpstr>
      <vt:lpstr>Confusion Matrix</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Miruthulasri S</dc:creator>
  <cp:lastModifiedBy>Miruthulasri S</cp:lastModifiedBy>
  <cp:revision>8</cp:revision>
  <dcterms:created xsi:type="dcterms:W3CDTF">2024-10-23T17:17:01Z</dcterms:created>
  <dcterms:modified xsi:type="dcterms:W3CDTF">2024-11-19T05:29:32Z</dcterms:modified>
</cp:coreProperties>
</file>