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8804-F95C-4C2F-9AA6-FFFEB4F24AB7}"/>
              </a:ext>
            </a:extLst>
          </p:cNvPr>
          <p:cNvSpPr>
            <a:spLocks noGrp="1"/>
          </p:cNvSpPr>
          <p:nvPr>
            <p:ph type="ctrTitle"/>
          </p:nvPr>
        </p:nvSpPr>
        <p:spPr/>
        <p:txBody>
          <a:bodyPr/>
          <a:lstStyle/>
          <a:p>
            <a:r>
              <a:rPr lang="en-US" dirty="0"/>
              <a:t>Happiness Score Analysis Country wise!</a:t>
            </a:r>
            <a:endParaRPr lang="en-IN" dirty="0"/>
          </a:p>
        </p:txBody>
      </p:sp>
      <p:sp>
        <p:nvSpPr>
          <p:cNvPr id="3" name="Subtitle 2">
            <a:extLst>
              <a:ext uri="{FF2B5EF4-FFF2-40B4-BE49-F238E27FC236}">
                <a16:creationId xmlns:a16="http://schemas.microsoft.com/office/drawing/2014/main" id="{43DE43D6-B4CA-417B-AA3B-FB7830B62C21}"/>
              </a:ext>
            </a:extLst>
          </p:cNvPr>
          <p:cNvSpPr>
            <a:spLocks noGrp="1"/>
          </p:cNvSpPr>
          <p:nvPr>
            <p:ph type="subTitle" idx="1"/>
          </p:nvPr>
        </p:nvSpPr>
        <p:spPr>
          <a:xfrm>
            <a:off x="810001" y="5280846"/>
            <a:ext cx="10572000" cy="1064535"/>
          </a:xfrm>
        </p:spPr>
        <p:txBody>
          <a:bodyPr>
            <a:noAutofit/>
          </a:bodyPr>
          <a:lstStyle/>
          <a:p>
            <a:pPr marL="342900" indent="-342900">
              <a:buFont typeface="Arial" panose="020B0604020202020204" pitchFamily="34" charset="0"/>
              <a:buChar char="•"/>
            </a:pPr>
            <a:r>
              <a:rPr lang="en-US" dirty="0"/>
              <a:t>Wide analysis on Happiness Score From years 2015-2021 including each  world country’ data. </a:t>
            </a:r>
          </a:p>
          <a:p>
            <a:pPr marL="342900" indent="-342900">
              <a:buFont typeface="Arial" panose="020B0604020202020204" pitchFamily="34" charset="0"/>
              <a:buChar char="•"/>
            </a:pPr>
            <a:r>
              <a:rPr lang="en-US" dirty="0"/>
              <a:t>Finding the main Features impacting the most on happiness score. </a:t>
            </a:r>
          </a:p>
          <a:p>
            <a:pPr marL="342900" indent="-342900">
              <a:buFont typeface="Arial" panose="020B0604020202020204" pitchFamily="34" charset="0"/>
              <a:buChar char="•"/>
            </a:pPr>
            <a:r>
              <a:rPr lang="en-US" dirty="0"/>
              <a:t>COVID-19 effect on world’s happiness. </a:t>
            </a:r>
          </a:p>
        </p:txBody>
      </p:sp>
    </p:spTree>
    <p:extLst>
      <p:ext uri="{BB962C8B-B14F-4D97-AF65-F5344CB8AC3E}">
        <p14:creationId xmlns:p14="http://schemas.microsoft.com/office/powerpoint/2010/main" val="164132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7811-2DEF-45B7-B2EF-5F602C518054}"/>
              </a:ext>
            </a:extLst>
          </p:cNvPr>
          <p:cNvSpPr>
            <a:spLocks noGrp="1"/>
          </p:cNvSpPr>
          <p:nvPr>
            <p:ph type="title"/>
          </p:nvPr>
        </p:nvSpPr>
        <p:spPr/>
        <p:txBody>
          <a:bodyPr/>
          <a:lstStyle/>
          <a:p>
            <a:r>
              <a:rPr lang="en-US" sz="3200" dirty="0"/>
              <a:t>Top VS Bottom 5 Countries Based on Average Trust (Government Corruption Perception) From 2015-21</a:t>
            </a:r>
            <a:endParaRPr lang="en-IN" sz="3200" dirty="0"/>
          </a:p>
        </p:txBody>
      </p:sp>
      <p:pic>
        <p:nvPicPr>
          <p:cNvPr id="5" name="Content Placeholder 4">
            <a:extLst>
              <a:ext uri="{FF2B5EF4-FFF2-40B4-BE49-F238E27FC236}">
                <a16:creationId xmlns:a16="http://schemas.microsoft.com/office/drawing/2014/main" id="{EE0D7267-EBA2-4F9D-91A3-EF7AE9C021C7}"/>
              </a:ext>
            </a:extLst>
          </p:cNvPr>
          <p:cNvPicPr>
            <a:picLocks noGrp="1" noChangeAspect="1"/>
          </p:cNvPicPr>
          <p:nvPr>
            <p:ph idx="1"/>
          </p:nvPr>
        </p:nvPicPr>
        <p:blipFill>
          <a:blip r:embed="rId2"/>
          <a:stretch>
            <a:fillRect/>
          </a:stretch>
        </p:blipFill>
        <p:spPr>
          <a:xfrm>
            <a:off x="1072059" y="2280356"/>
            <a:ext cx="10047882" cy="4130456"/>
          </a:xfrm>
        </p:spPr>
      </p:pic>
    </p:spTree>
    <p:extLst>
      <p:ext uri="{BB962C8B-B14F-4D97-AF65-F5344CB8AC3E}">
        <p14:creationId xmlns:p14="http://schemas.microsoft.com/office/powerpoint/2010/main" val="2153899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F188-6E93-48E0-A563-6D922AB2E390}"/>
              </a:ext>
            </a:extLst>
          </p:cNvPr>
          <p:cNvSpPr>
            <a:spLocks noGrp="1"/>
          </p:cNvSpPr>
          <p:nvPr>
            <p:ph type="title"/>
          </p:nvPr>
        </p:nvSpPr>
        <p:spPr/>
        <p:txBody>
          <a:bodyPr/>
          <a:lstStyle/>
          <a:p>
            <a:r>
              <a:rPr lang="en-US" dirty="0"/>
              <a:t>Top VS Bottom 5 Countries Based on Generosity Score From 2015-21</a:t>
            </a:r>
            <a:endParaRPr lang="en-IN" dirty="0"/>
          </a:p>
        </p:txBody>
      </p:sp>
      <p:pic>
        <p:nvPicPr>
          <p:cNvPr id="5" name="Content Placeholder 4">
            <a:extLst>
              <a:ext uri="{FF2B5EF4-FFF2-40B4-BE49-F238E27FC236}">
                <a16:creationId xmlns:a16="http://schemas.microsoft.com/office/drawing/2014/main" id="{180F5CF6-8AE6-4540-A7BB-13178EF03BC2}"/>
              </a:ext>
            </a:extLst>
          </p:cNvPr>
          <p:cNvPicPr>
            <a:picLocks noGrp="1" noChangeAspect="1"/>
          </p:cNvPicPr>
          <p:nvPr>
            <p:ph idx="1"/>
          </p:nvPr>
        </p:nvPicPr>
        <p:blipFill>
          <a:blip r:embed="rId2"/>
          <a:stretch>
            <a:fillRect/>
          </a:stretch>
        </p:blipFill>
        <p:spPr>
          <a:xfrm>
            <a:off x="1090370" y="2280356"/>
            <a:ext cx="10011259" cy="4301066"/>
          </a:xfrm>
        </p:spPr>
      </p:pic>
    </p:spTree>
    <p:extLst>
      <p:ext uri="{BB962C8B-B14F-4D97-AF65-F5344CB8AC3E}">
        <p14:creationId xmlns:p14="http://schemas.microsoft.com/office/powerpoint/2010/main" val="122979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6900F7B5-BDD9-40D8-946E-DC78203A1D01}"/>
              </a:ext>
            </a:extLst>
          </p:cNvPr>
          <p:cNvSpPr>
            <a:spLocks noGrp="1"/>
          </p:cNvSpPr>
          <p:nvPr>
            <p:ph type="title"/>
          </p:nvPr>
        </p:nvSpPr>
        <p:spPr>
          <a:xfrm>
            <a:off x="810000" y="101600"/>
            <a:ext cx="10571998" cy="914400"/>
          </a:xfrm>
        </p:spPr>
        <p:txBody>
          <a:bodyPr/>
          <a:lstStyle/>
          <a:p>
            <a:r>
              <a:rPr lang="en-US" sz="2800" dirty="0"/>
              <a:t>Correlation between features and finding which feature is more effective on Happiness score.</a:t>
            </a:r>
            <a:endParaRPr lang="en-IN" sz="2800" dirty="0"/>
          </a:p>
        </p:txBody>
      </p:sp>
      <p:pic>
        <p:nvPicPr>
          <p:cNvPr id="29" name="Content Placeholder 28">
            <a:extLst>
              <a:ext uri="{FF2B5EF4-FFF2-40B4-BE49-F238E27FC236}">
                <a16:creationId xmlns:a16="http://schemas.microsoft.com/office/drawing/2014/main" id="{390022A3-3A0B-4EAD-9464-E63010FBD6D9}"/>
              </a:ext>
            </a:extLst>
          </p:cNvPr>
          <p:cNvPicPr>
            <a:picLocks noGrp="1" noChangeAspect="1"/>
          </p:cNvPicPr>
          <p:nvPr>
            <p:ph idx="1"/>
          </p:nvPr>
        </p:nvPicPr>
        <p:blipFill>
          <a:blip r:embed="rId2"/>
          <a:stretch>
            <a:fillRect/>
          </a:stretch>
        </p:blipFill>
        <p:spPr>
          <a:xfrm>
            <a:off x="819150" y="2446329"/>
            <a:ext cx="10553700" cy="4135093"/>
          </a:xfrm>
        </p:spPr>
      </p:pic>
      <p:sp>
        <p:nvSpPr>
          <p:cNvPr id="30" name="TextBox 29">
            <a:extLst>
              <a:ext uri="{FF2B5EF4-FFF2-40B4-BE49-F238E27FC236}">
                <a16:creationId xmlns:a16="http://schemas.microsoft.com/office/drawing/2014/main" id="{4660F1C8-1F95-41D1-A955-100DE8F4DCD7}"/>
              </a:ext>
            </a:extLst>
          </p:cNvPr>
          <p:cNvSpPr txBox="1"/>
          <p:nvPr/>
        </p:nvSpPr>
        <p:spPr>
          <a:xfrm>
            <a:off x="3352799" y="925689"/>
            <a:ext cx="8398933" cy="1015663"/>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The most effective feature is family/social support for people’ happiness .</a:t>
            </a:r>
          </a:p>
          <a:p>
            <a:pPr marL="342900" indent="-342900">
              <a:buFont typeface="Arial" panose="020B0604020202020204" pitchFamily="34" charset="0"/>
              <a:buChar char="•"/>
            </a:pPr>
            <a:r>
              <a:rPr lang="en-US" sz="2000" b="1" dirty="0"/>
              <a:t>Then freedom of making life choices most affect their mood</a:t>
            </a:r>
            <a:r>
              <a:rPr lang="en-US" sz="2000" dirty="0"/>
              <a:t>.</a:t>
            </a:r>
            <a:endParaRPr lang="en-IN" sz="2000" dirty="0"/>
          </a:p>
        </p:txBody>
      </p:sp>
    </p:spTree>
    <p:extLst>
      <p:ext uri="{BB962C8B-B14F-4D97-AF65-F5344CB8AC3E}">
        <p14:creationId xmlns:p14="http://schemas.microsoft.com/office/powerpoint/2010/main" val="112916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1438-F15D-4A84-BF58-0C9377AFD373}"/>
              </a:ext>
            </a:extLst>
          </p:cNvPr>
          <p:cNvSpPr>
            <a:spLocks noGrp="1"/>
          </p:cNvSpPr>
          <p:nvPr>
            <p:ph type="title"/>
          </p:nvPr>
        </p:nvSpPr>
        <p:spPr/>
        <p:txBody>
          <a:bodyPr/>
          <a:lstStyle/>
          <a:p>
            <a:r>
              <a:rPr lang="en-US" dirty="0"/>
              <a:t>Effect of COVID-19 on World’s Happiness</a:t>
            </a:r>
            <a:endParaRPr lang="en-IN" dirty="0"/>
          </a:p>
        </p:txBody>
      </p:sp>
      <p:pic>
        <p:nvPicPr>
          <p:cNvPr id="5" name="Content Placeholder 4">
            <a:extLst>
              <a:ext uri="{FF2B5EF4-FFF2-40B4-BE49-F238E27FC236}">
                <a16:creationId xmlns:a16="http://schemas.microsoft.com/office/drawing/2014/main" id="{156A0ECF-450B-4102-9CAC-54D36CA52260}"/>
              </a:ext>
            </a:extLst>
          </p:cNvPr>
          <p:cNvPicPr>
            <a:picLocks noGrp="1" noChangeAspect="1"/>
          </p:cNvPicPr>
          <p:nvPr>
            <p:ph idx="1"/>
          </p:nvPr>
        </p:nvPicPr>
        <p:blipFill>
          <a:blip r:embed="rId2"/>
          <a:stretch>
            <a:fillRect/>
          </a:stretch>
        </p:blipFill>
        <p:spPr>
          <a:xfrm>
            <a:off x="5288333" y="2577607"/>
            <a:ext cx="6625500" cy="3636963"/>
          </a:xfrm>
        </p:spPr>
      </p:pic>
      <p:sp>
        <p:nvSpPr>
          <p:cNvPr id="6" name="TextBox 5">
            <a:extLst>
              <a:ext uri="{FF2B5EF4-FFF2-40B4-BE49-F238E27FC236}">
                <a16:creationId xmlns:a16="http://schemas.microsoft.com/office/drawing/2014/main" id="{4157F5A4-98C2-4A00-8F52-74F8EAABE5E7}"/>
              </a:ext>
            </a:extLst>
          </p:cNvPr>
          <p:cNvSpPr txBox="1"/>
          <p:nvPr/>
        </p:nvSpPr>
        <p:spPr>
          <a:xfrm flipH="1">
            <a:off x="809998" y="2577606"/>
            <a:ext cx="3939555" cy="3139321"/>
          </a:xfrm>
          <a:prstGeom prst="rect">
            <a:avLst/>
          </a:prstGeom>
          <a:noFill/>
        </p:spPr>
        <p:txBody>
          <a:bodyPr wrap="square" rtlCol="0">
            <a:spAutoFit/>
          </a:bodyPr>
          <a:lstStyle/>
          <a:p>
            <a:r>
              <a:rPr lang="en-US" dirty="0"/>
              <a:t>The animation shows the different values of feature like- </a:t>
            </a:r>
          </a:p>
          <a:p>
            <a:pPr marL="285750" indent="-285750">
              <a:buFont typeface="Arial" panose="020B0604020202020204" pitchFamily="34" charset="0"/>
              <a:buChar char="•"/>
            </a:pPr>
            <a:r>
              <a:rPr lang="en-US" dirty="0"/>
              <a:t>happiness score, </a:t>
            </a:r>
          </a:p>
          <a:p>
            <a:pPr marL="285750" indent="-285750">
              <a:buFont typeface="Arial" panose="020B0604020202020204" pitchFamily="34" charset="0"/>
              <a:buChar char="•"/>
            </a:pPr>
            <a:r>
              <a:rPr lang="en-US" dirty="0"/>
              <a:t>health score, </a:t>
            </a:r>
          </a:p>
          <a:p>
            <a:pPr marL="285750" indent="-285750">
              <a:buFont typeface="Arial" panose="020B0604020202020204" pitchFamily="34" charset="0"/>
              <a:buChar char="•"/>
            </a:pPr>
            <a:r>
              <a:rPr lang="en-US" dirty="0"/>
              <a:t>family score, </a:t>
            </a:r>
          </a:p>
          <a:p>
            <a:pPr marL="285750" indent="-285750">
              <a:buFont typeface="Arial" panose="020B0604020202020204" pitchFamily="34" charset="0"/>
              <a:buChar char="•"/>
            </a:pPr>
            <a:r>
              <a:rPr lang="en-US" dirty="0"/>
              <a:t>economy score, </a:t>
            </a:r>
          </a:p>
          <a:p>
            <a:pPr marL="285750" indent="-285750">
              <a:buFont typeface="Arial" panose="020B0604020202020204" pitchFamily="34" charset="0"/>
              <a:buChar char="•"/>
            </a:pPr>
            <a:r>
              <a:rPr lang="en-US" dirty="0"/>
              <a:t>freedom score, </a:t>
            </a:r>
          </a:p>
          <a:p>
            <a:pPr marL="285750" indent="-285750">
              <a:buFont typeface="Arial" panose="020B0604020202020204" pitchFamily="34" charset="0"/>
              <a:buChar char="•"/>
            </a:pPr>
            <a:r>
              <a:rPr lang="en-US" dirty="0"/>
              <a:t>generosity score, </a:t>
            </a:r>
          </a:p>
          <a:p>
            <a:pPr marL="285750" indent="-285750">
              <a:buFont typeface="Arial" panose="020B0604020202020204" pitchFamily="34" charset="0"/>
              <a:buChar char="•"/>
            </a:pPr>
            <a:r>
              <a:rPr lang="en-US" dirty="0"/>
              <a:t>Trust score </a:t>
            </a:r>
          </a:p>
          <a:p>
            <a:r>
              <a:rPr lang="en-US" dirty="0"/>
              <a:t>for every country included in dataset.</a:t>
            </a:r>
            <a:endParaRPr lang="en-IN" dirty="0"/>
          </a:p>
        </p:txBody>
      </p:sp>
    </p:spTree>
    <p:extLst>
      <p:ext uri="{BB962C8B-B14F-4D97-AF65-F5344CB8AC3E}">
        <p14:creationId xmlns:p14="http://schemas.microsoft.com/office/powerpoint/2010/main" val="24971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85-6105-4169-A918-13007BA878F2}"/>
              </a:ext>
            </a:extLst>
          </p:cNvPr>
          <p:cNvSpPr>
            <a:spLocks noGrp="1"/>
          </p:cNvSpPr>
          <p:nvPr>
            <p:ph type="title"/>
          </p:nvPr>
        </p:nvSpPr>
        <p:spPr/>
        <p:txBody>
          <a:bodyPr/>
          <a:lstStyle/>
          <a:p>
            <a:r>
              <a:rPr lang="en-US" dirty="0"/>
              <a:t>Percentage Change in value of features from 2020 to 2021</a:t>
            </a:r>
            <a:endParaRPr lang="en-IN" dirty="0"/>
          </a:p>
        </p:txBody>
      </p:sp>
      <p:pic>
        <p:nvPicPr>
          <p:cNvPr id="5" name="Content Placeholder 4">
            <a:extLst>
              <a:ext uri="{FF2B5EF4-FFF2-40B4-BE49-F238E27FC236}">
                <a16:creationId xmlns:a16="http://schemas.microsoft.com/office/drawing/2014/main" id="{57209588-9659-4A8A-8A35-E4896F770C4A}"/>
              </a:ext>
            </a:extLst>
          </p:cNvPr>
          <p:cNvPicPr>
            <a:picLocks noGrp="1" noChangeAspect="1"/>
          </p:cNvPicPr>
          <p:nvPr>
            <p:ph idx="1"/>
          </p:nvPr>
        </p:nvPicPr>
        <p:blipFill>
          <a:blip r:embed="rId2"/>
          <a:stretch>
            <a:fillRect/>
          </a:stretch>
        </p:blipFill>
        <p:spPr>
          <a:xfrm>
            <a:off x="4536489" y="2610036"/>
            <a:ext cx="7492753" cy="3888620"/>
          </a:xfrm>
        </p:spPr>
      </p:pic>
      <p:sp>
        <p:nvSpPr>
          <p:cNvPr id="6" name="TextBox 5">
            <a:extLst>
              <a:ext uri="{FF2B5EF4-FFF2-40B4-BE49-F238E27FC236}">
                <a16:creationId xmlns:a16="http://schemas.microsoft.com/office/drawing/2014/main" id="{2AEFEC35-4A80-44DA-B833-1E497F6EAB81}"/>
              </a:ext>
            </a:extLst>
          </p:cNvPr>
          <p:cNvSpPr txBox="1"/>
          <p:nvPr/>
        </p:nvSpPr>
        <p:spPr>
          <a:xfrm flipH="1">
            <a:off x="711542" y="2902998"/>
            <a:ext cx="3088100" cy="2308324"/>
          </a:xfrm>
          <a:prstGeom prst="rect">
            <a:avLst/>
          </a:prstGeom>
          <a:noFill/>
        </p:spPr>
        <p:txBody>
          <a:bodyPr wrap="square" rtlCol="0">
            <a:spAutoFit/>
          </a:bodyPr>
          <a:lstStyle/>
          <a:p>
            <a:r>
              <a:rPr lang="en-US" dirty="0"/>
              <a:t>The animation shows the percentage change in the value of features from 2020 to 2021.</a:t>
            </a:r>
          </a:p>
          <a:p>
            <a:endParaRPr lang="en-US" dirty="0"/>
          </a:p>
          <a:p>
            <a:r>
              <a:rPr lang="en-US" dirty="0"/>
              <a:t>And thus shows the effect of COVID-19 on every feature on every country.</a:t>
            </a:r>
            <a:endParaRPr lang="en-IN" dirty="0"/>
          </a:p>
        </p:txBody>
      </p:sp>
    </p:spTree>
    <p:extLst>
      <p:ext uri="{BB962C8B-B14F-4D97-AF65-F5344CB8AC3E}">
        <p14:creationId xmlns:p14="http://schemas.microsoft.com/office/powerpoint/2010/main" val="22919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9E0A-EB41-445B-BF75-824F0C922D76}"/>
              </a:ext>
            </a:extLst>
          </p:cNvPr>
          <p:cNvSpPr>
            <a:spLocks noGrp="1"/>
          </p:cNvSpPr>
          <p:nvPr>
            <p:ph type="title"/>
          </p:nvPr>
        </p:nvSpPr>
        <p:spPr>
          <a:xfrm>
            <a:off x="810000" y="447188"/>
            <a:ext cx="10571998" cy="970450"/>
          </a:xfrm>
        </p:spPr>
        <p:txBody>
          <a:bodyPr/>
          <a:lstStyle/>
          <a:p>
            <a:r>
              <a:rPr lang="en-US" dirty="0"/>
              <a:t>Top and Bottom 10 countries based on Happiness score in 2020</a:t>
            </a:r>
            <a:endParaRPr lang="en-IN" dirty="0"/>
          </a:p>
        </p:txBody>
      </p:sp>
      <p:pic>
        <p:nvPicPr>
          <p:cNvPr id="5" name="Content Placeholder 4">
            <a:extLst>
              <a:ext uri="{FF2B5EF4-FFF2-40B4-BE49-F238E27FC236}">
                <a16:creationId xmlns:a16="http://schemas.microsoft.com/office/drawing/2014/main" id="{9E75EAB9-9EEC-43A0-9D26-4B8C51D635D0}"/>
              </a:ext>
            </a:extLst>
          </p:cNvPr>
          <p:cNvPicPr>
            <a:picLocks noGrp="1" noChangeAspect="1"/>
          </p:cNvPicPr>
          <p:nvPr>
            <p:ph idx="1"/>
          </p:nvPr>
        </p:nvPicPr>
        <p:blipFill>
          <a:blip r:embed="rId2"/>
          <a:stretch>
            <a:fillRect/>
          </a:stretch>
        </p:blipFill>
        <p:spPr>
          <a:xfrm>
            <a:off x="1588975" y="2417809"/>
            <a:ext cx="10317765" cy="4098401"/>
          </a:xfrm>
        </p:spPr>
      </p:pic>
      <p:sp>
        <p:nvSpPr>
          <p:cNvPr id="9" name="TextBox 8">
            <a:extLst>
              <a:ext uri="{FF2B5EF4-FFF2-40B4-BE49-F238E27FC236}">
                <a16:creationId xmlns:a16="http://schemas.microsoft.com/office/drawing/2014/main" id="{990C321D-D16D-4032-A2C1-CF04A1738F9A}"/>
              </a:ext>
            </a:extLst>
          </p:cNvPr>
          <p:cNvSpPr txBox="1"/>
          <p:nvPr/>
        </p:nvSpPr>
        <p:spPr>
          <a:xfrm flipH="1">
            <a:off x="570302" y="3429000"/>
            <a:ext cx="114308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08826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9902-7DF3-4E8B-89CF-297014513B41}"/>
              </a:ext>
            </a:extLst>
          </p:cNvPr>
          <p:cNvSpPr>
            <a:spLocks noGrp="1"/>
          </p:cNvSpPr>
          <p:nvPr>
            <p:ph type="title"/>
          </p:nvPr>
        </p:nvSpPr>
        <p:spPr/>
        <p:txBody>
          <a:bodyPr/>
          <a:lstStyle/>
          <a:p>
            <a:r>
              <a:rPr lang="en-US" dirty="0"/>
              <a:t>Top and Bottom 10 Countries Based on Happiness Score in 2021</a:t>
            </a:r>
            <a:endParaRPr lang="en-IN" dirty="0"/>
          </a:p>
        </p:txBody>
      </p:sp>
      <p:pic>
        <p:nvPicPr>
          <p:cNvPr id="5" name="Content Placeholder 4">
            <a:extLst>
              <a:ext uri="{FF2B5EF4-FFF2-40B4-BE49-F238E27FC236}">
                <a16:creationId xmlns:a16="http://schemas.microsoft.com/office/drawing/2014/main" id="{731BCE4F-1F9D-41B4-ABBA-5873D642EAE2}"/>
              </a:ext>
            </a:extLst>
          </p:cNvPr>
          <p:cNvPicPr>
            <a:picLocks noGrp="1" noChangeAspect="1"/>
          </p:cNvPicPr>
          <p:nvPr>
            <p:ph idx="1"/>
          </p:nvPr>
        </p:nvPicPr>
        <p:blipFill>
          <a:blip r:embed="rId2"/>
          <a:stretch>
            <a:fillRect/>
          </a:stretch>
        </p:blipFill>
        <p:spPr>
          <a:xfrm>
            <a:off x="1091093" y="2471075"/>
            <a:ext cx="10009811" cy="4045135"/>
          </a:xfrm>
        </p:spPr>
      </p:pic>
    </p:spTree>
    <p:extLst>
      <p:ext uri="{BB962C8B-B14F-4D97-AF65-F5344CB8AC3E}">
        <p14:creationId xmlns:p14="http://schemas.microsoft.com/office/powerpoint/2010/main" val="380530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227F-9455-47B4-A0CF-35985236FB20}"/>
              </a:ext>
            </a:extLst>
          </p:cNvPr>
          <p:cNvSpPr>
            <a:spLocks noGrp="1"/>
          </p:cNvSpPr>
          <p:nvPr>
            <p:ph type="title"/>
          </p:nvPr>
        </p:nvSpPr>
        <p:spPr>
          <a:xfrm>
            <a:off x="801288" y="873316"/>
            <a:ext cx="10571998" cy="970450"/>
          </a:xfrm>
        </p:spPr>
        <p:txBody>
          <a:bodyPr/>
          <a:lstStyle/>
          <a:p>
            <a:r>
              <a:rPr lang="en-US" sz="3600" dirty="0"/>
              <a:t>Top and Bottom 10 Countries Based on Percentage change in Happiness Score from 2020 to 2021</a:t>
            </a:r>
            <a:endParaRPr lang="en-IN" sz="3600" dirty="0"/>
          </a:p>
        </p:txBody>
      </p:sp>
      <p:pic>
        <p:nvPicPr>
          <p:cNvPr id="5" name="Content Placeholder 4">
            <a:extLst>
              <a:ext uri="{FF2B5EF4-FFF2-40B4-BE49-F238E27FC236}">
                <a16:creationId xmlns:a16="http://schemas.microsoft.com/office/drawing/2014/main" id="{C5985291-99EE-45FE-908A-AC8C85B522A6}"/>
              </a:ext>
            </a:extLst>
          </p:cNvPr>
          <p:cNvPicPr>
            <a:picLocks noGrp="1" noChangeAspect="1"/>
          </p:cNvPicPr>
          <p:nvPr>
            <p:ph idx="1"/>
          </p:nvPr>
        </p:nvPicPr>
        <p:blipFill>
          <a:blip r:embed="rId2"/>
          <a:stretch>
            <a:fillRect/>
          </a:stretch>
        </p:blipFill>
        <p:spPr>
          <a:xfrm>
            <a:off x="1485172" y="2405849"/>
            <a:ext cx="9221655" cy="4057095"/>
          </a:xfrm>
        </p:spPr>
      </p:pic>
    </p:spTree>
    <p:extLst>
      <p:ext uri="{BB962C8B-B14F-4D97-AF65-F5344CB8AC3E}">
        <p14:creationId xmlns:p14="http://schemas.microsoft.com/office/powerpoint/2010/main" val="37753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3FAC-492F-4A80-ABEF-2BD139B9632E}"/>
              </a:ext>
            </a:extLst>
          </p:cNvPr>
          <p:cNvSpPr>
            <a:spLocks noGrp="1"/>
          </p:cNvSpPr>
          <p:nvPr>
            <p:ph type="title"/>
          </p:nvPr>
        </p:nvSpPr>
        <p:spPr/>
        <p:txBody>
          <a:bodyPr/>
          <a:lstStyle/>
          <a:p>
            <a:r>
              <a:rPr lang="en-US" dirty="0"/>
              <a:t>Positive and Negative Effect of COVID-19 on Happiness</a:t>
            </a:r>
            <a:endParaRPr lang="en-IN" dirty="0"/>
          </a:p>
        </p:txBody>
      </p:sp>
      <p:pic>
        <p:nvPicPr>
          <p:cNvPr id="5" name="Content Placeholder 4">
            <a:extLst>
              <a:ext uri="{FF2B5EF4-FFF2-40B4-BE49-F238E27FC236}">
                <a16:creationId xmlns:a16="http://schemas.microsoft.com/office/drawing/2014/main" id="{6380916C-46ED-435A-A8D3-5BD852929C19}"/>
              </a:ext>
            </a:extLst>
          </p:cNvPr>
          <p:cNvPicPr>
            <a:picLocks noGrp="1" noChangeAspect="1"/>
          </p:cNvPicPr>
          <p:nvPr>
            <p:ph idx="1"/>
          </p:nvPr>
        </p:nvPicPr>
        <p:blipFill>
          <a:blip r:embed="rId2"/>
          <a:stretch>
            <a:fillRect/>
          </a:stretch>
        </p:blipFill>
        <p:spPr>
          <a:xfrm>
            <a:off x="6095999" y="2652992"/>
            <a:ext cx="3924848" cy="3610479"/>
          </a:xfrm>
        </p:spPr>
      </p:pic>
      <p:sp>
        <p:nvSpPr>
          <p:cNvPr id="6" name="TextBox 5">
            <a:extLst>
              <a:ext uri="{FF2B5EF4-FFF2-40B4-BE49-F238E27FC236}">
                <a16:creationId xmlns:a16="http://schemas.microsoft.com/office/drawing/2014/main" id="{255B5534-9FF6-49CE-B96C-072F916062DF}"/>
              </a:ext>
            </a:extLst>
          </p:cNvPr>
          <p:cNvSpPr txBox="1"/>
          <p:nvPr/>
        </p:nvSpPr>
        <p:spPr>
          <a:xfrm>
            <a:off x="923278" y="2805344"/>
            <a:ext cx="4465468" cy="2585323"/>
          </a:xfrm>
          <a:prstGeom prst="rect">
            <a:avLst/>
          </a:prstGeom>
          <a:noFill/>
        </p:spPr>
        <p:txBody>
          <a:bodyPr wrap="square" rtlCol="0">
            <a:spAutoFit/>
          </a:bodyPr>
          <a:lstStyle/>
          <a:p>
            <a:r>
              <a:rPr lang="en-US" dirty="0"/>
              <a:t>The Figure shows that 83 countries responded positively with respect to happiness score during pandemic while 65 countries shown negative reaction.</a:t>
            </a:r>
          </a:p>
          <a:p>
            <a:endParaRPr lang="en-US" dirty="0"/>
          </a:p>
          <a:p>
            <a:r>
              <a:rPr lang="en-US" dirty="0"/>
              <a:t>Which means more countries/ people felt happy due to the positive aspects of pandemic.</a:t>
            </a:r>
            <a:endParaRPr lang="en-IN" dirty="0"/>
          </a:p>
        </p:txBody>
      </p:sp>
    </p:spTree>
    <p:extLst>
      <p:ext uri="{BB962C8B-B14F-4D97-AF65-F5344CB8AC3E}">
        <p14:creationId xmlns:p14="http://schemas.microsoft.com/office/powerpoint/2010/main" val="385242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DD19-4EA2-40D5-ABD3-9F36A1FD5D1B}"/>
              </a:ext>
            </a:extLst>
          </p:cNvPr>
          <p:cNvSpPr>
            <a:spLocks noGrp="1"/>
          </p:cNvSpPr>
          <p:nvPr>
            <p:ph type="title"/>
          </p:nvPr>
        </p:nvSpPr>
        <p:spPr/>
        <p:txBody>
          <a:bodyPr/>
          <a:lstStyle/>
          <a:p>
            <a:r>
              <a:rPr lang="en-US" dirty="0"/>
              <a:t>Conclusion of Research Report</a:t>
            </a:r>
            <a:endParaRPr lang="en-IN" dirty="0"/>
          </a:p>
        </p:txBody>
      </p:sp>
      <p:sp>
        <p:nvSpPr>
          <p:cNvPr id="3" name="Content Placeholder 2">
            <a:extLst>
              <a:ext uri="{FF2B5EF4-FFF2-40B4-BE49-F238E27FC236}">
                <a16:creationId xmlns:a16="http://schemas.microsoft.com/office/drawing/2014/main" id="{667D3E3E-8779-466E-BB56-C5B68C7D8E44}"/>
              </a:ext>
            </a:extLst>
          </p:cNvPr>
          <p:cNvSpPr>
            <a:spLocks noGrp="1"/>
          </p:cNvSpPr>
          <p:nvPr>
            <p:ph idx="1"/>
          </p:nvPr>
        </p:nvSpPr>
        <p:spPr/>
        <p:txBody>
          <a:bodyPr/>
          <a:lstStyle/>
          <a:p>
            <a:r>
              <a:rPr lang="en-US" dirty="0"/>
              <a:t>The Happiness Score not only the people’s moments of happiness, I think it shows lot more than that including different aspects like how generous the country’s people are, how well is country doing in economic sector, how safe, free and supportive the people feel there, how much their own people trust their government, how healthy there people are.</a:t>
            </a:r>
          </a:p>
          <a:p>
            <a:r>
              <a:rPr lang="en-US" dirty="0"/>
              <a:t>The all features overall equally affects the people’s happiness but the main factor is family and social support of people to each other.</a:t>
            </a:r>
          </a:p>
          <a:p>
            <a:r>
              <a:rPr lang="en-IN" dirty="0"/>
              <a:t>The COVID-19 crisis affected the countries’ happiness score almost equally in both ways positively and negatively and people’s positive thinking and hope for future is definitely main factor for a country’s happiness score. </a:t>
            </a:r>
          </a:p>
        </p:txBody>
      </p:sp>
    </p:spTree>
    <p:extLst>
      <p:ext uri="{BB962C8B-B14F-4D97-AF65-F5344CB8AC3E}">
        <p14:creationId xmlns:p14="http://schemas.microsoft.com/office/powerpoint/2010/main" val="361387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3F02-95DA-4ADD-8445-09180F391D75}"/>
              </a:ext>
            </a:extLst>
          </p:cNvPr>
          <p:cNvSpPr>
            <a:spLocks noGrp="1"/>
          </p:cNvSpPr>
          <p:nvPr>
            <p:ph type="title"/>
          </p:nvPr>
        </p:nvSpPr>
        <p:spPr/>
        <p:txBody>
          <a:bodyPr/>
          <a:lstStyle/>
          <a:p>
            <a:r>
              <a:rPr lang="en-US" dirty="0"/>
              <a:t>Happiness Score Shows Many Features…</a:t>
            </a:r>
            <a:endParaRPr lang="en-IN" dirty="0"/>
          </a:p>
        </p:txBody>
      </p:sp>
      <p:sp>
        <p:nvSpPr>
          <p:cNvPr id="3" name="Content Placeholder 2">
            <a:extLst>
              <a:ext uri="{FF2B5EF4-FFF2-40B4-BE49-F238E27FC236}">
                <a16:creationId xmlns:a16="http://schemas.microsoft.com/office/drawing/2014/main" id="{14507775-D923-40B0-B93A-A1DFBF3BC014}"/>
              </a:ext>
            </a:extLst>
          </p:cNvPr>
          <p:cNvSpPr>
            <a:spLocks noGrp="1"/>
          </p:cNvSpPr>
          <p:nvPr>
            <p:ph idx="1"/>
          </p:nvPr>
        </p:nvSpPr>
        <p:spPr/>
        <p:txBody>
          <a:bodyPr/>
          <a:lstStyle/>
          <a:p>
            <a:r>
              <a:rPr lang="en-US" dirty="0"/>
              <a:t>The main features of a country and region which make their people happy or sad…everybody wants to know.</a:t>
            </a:r>
          </a:p>
          <a:p>
            <a:r>
              <a:rPr lang="en-US" dirty="0"/>
              <a:t>These may include many among political, economical and natural environment of a country.</a:t>
            </a:r>
          </a:p>
          <a:p>
            <a:r>
              <a:rPr lang="en-US" dirty="0"/>
              <a:t>Everyone wants to know how the COVID-19 pandemic has affected their people around the world.</a:t>
            </a:r>
          </a:p>
          <a:p>
            <a:r>
              <a:rPr lang="en-US" dirty="0"/>
              <a:t>And along with the continuous change in other features where in the future our country seems to be in the range of happiness of it’s people.</a:t>
            </a:r>
            <a:endParaRPr lang="en-IN" dirty="0"/>
          </a:p>
        </p:txBody>
      </p:sp>
    </p:spTree>
    <p:extLst>
      <p:ext uri="{BB962C8B-B14F-4D97-AF65-F5344CB8AC3E}">
        <p14:creationId xmlns:p14="http://schemas.microsoft.com/office/powerpoint/2010/main" val="22106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576E-59EC-4C11-971F-4C0641E47C38}"/>
              </a:ext>
            </a:extLst>
          </p:cNvPr>
          <p:cNvSpPr>
            <a:spLocks noGrp="1"/>
          </p:cNvSpPr>
          <p:nvPr>
            <p:ph type="title"/>
          </p:nvPr>
        </p:nvSpPr>
        <p:spPr/>
        <p:txBody>
          <a:bodyPr/>
          <a:lstStyle/>
          <a:p>
            <a:r>
              <a:rPr lang="en-US" dirty="0"/>
              <a:t>The DATA Acquisition and Cleaning</a:t>
            </a:r>
            <a:endParaRPr lang="en-IN" dirty="0"/>
          </a:p>
        </p:txBody>
      </p:sp>
      <p:sp>
        <p:nvSpPr>
          <p:cNvPr id="3" name="Content Placeholder 2">
            <a:extLst>
              <a:ext uri="{FF2B5EF4-FFF2-40B4-BE49-F238E27FC236}">
                <a16:creationId xmlns:a16="http://schemas.microsoft.com/office/drawing/2014/main" id="{9D7D6B69-D70E-429F-AE5A-F700E3115BA6}"/>
              </a:ext>
            </a:extLst>
          </p:cNvPr>
          <p:cNvSpPr>
            <a:spLocks noGrp="1"/>
          </p:cNvSpPr>
          <p:nvPr>
            <p:ph idx="1"/>
          </p:nvPr>
        </p:nvSpPr>
        <p:spPr/>
        <p:txBody>
          <a:bodyPr/>
          <a:lstStyle/>
          <a:p>
            <a:r>
              <a:rPr lang="en-US" dirty="0"/>
              <a:t>The Happiness report for years from 2015 to 2021 has been taken from Kaggle dataset.</a:t>
            </a:r>
          </a:p>
          <a:p>
            <a:r>
              <a:rPr lang="en-US" dirty="0"/>
              <a:t>The latitude and longitude data for each country has been taken using geocoders to make map of happiness rank of countries according to average happiness score in 7 years.</a:t>
            </a:r>
          </a:p>
          <a:p>
            <a:r>
              <a:rPr lang="en-US" dirty="0"/>
              <a:t>Then the 7 years’ data is merged containing main 6 features and overall 10 columns.</a:t>
            </a:r>
          </a:p>
          <a:p>
            <a:r>
              <a:rPr lang="en-US" dirty="0"/>
              <a:t>The data frame contains 1084 rows and 10 columns in total.</a:t>
            </a:r>
          </a:p>
        </p:txBody>
      </p:sp>
    </p:spTree>
    <p:extLst>
      <p:ext uri="{BB962C8B-B14F-4D97-AF65-F5344CB8AC3E}">
        <p14:creationId xmlns:p14="http://schemas.microsoft.com/office/powerpoint/2010/main" val="56574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9B4E-AB3D-4303-BD8F-F9923358B80A}"/>
              </a:ext>
            </a:extLst>
          </p:cNvPr>
          <p:cNvSpPr>
            <a:spLocks noGrp="1"/>
          </p:cNvSpPr>
          <p:nvPr>
            <p:ph type="title"/>
          </p:nvPr>
        </p:nvSpPr>
        <p:spPr/>
        <p:txBody>
          <a:bodyPr/>
          <a:lstStyle/>
          <a:p>
            <a:r>
              <a:rPr lang="en-US" dirty="0"/>
              <a:t>The Happiness Rank On World Map</a:t>
            </a:r>
            <a:endParaRPr lang="en-IN" dirty="0"/>
          </a:p>
        </p:txBody>
      </p:sp>
      <p:pic>
        <p:nvPicPr>
          <p:cNvPr id="5" name="Content Placeholder 4">
            <a:extLst>
              <a:ext uri="{FF2B5EF4-FFF2-40B4-BE49-F238E27FC236}">
                <a16:creationId xmlns:a16="http://schemas.microsoft.com/office/drawing/2014/main" id="{ADE41444-BB4F-4001-9113-6D9101B44969}"/>
              </a:ext>
            </a:extLst>
          </p:cNvPr>
          <p:cNvPicPr>
            <a:picLocks noGrp="1" noChangeAspect="1"/>
          </p:cNvPicPr>
          <p:nvPr>
            <p:ph idx="1"/>
          </p:nvPr>
        </p:nvPicPr>
        <p:blipFill>
          <a:blip r:embed="rId2"/>
          <a:stretch>
            <a:fillRect/>
          </a:stretch>
        </p:blipFill>
        <p:spPr>
          <a:xfrm>
            <a:off x="1191490" y="2222500"/>
            <a:ext cx="9809019" cy="4399973"/>
          </a:xfrm>
        </p:spPr>
      </p:pic>
    </p:spTree>
    <p:extLst>
      <p:ext uri="{BB962C8B-B14F-4D97-AF65-F5344CB8AC3E}">
        <p14:creationId xmlns:p14="http://schemas.microsoft.com/office/powerpoint/2010/main" val="313373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1C2-B3BC-4879-988E-28EB35A933B5}"/>
              </a:ext>
            </a:extLst>
          </p:cNvPr>
          <p:cNvSpPr>
            <a:spLocks noGrp="1"/>
          </p:cNvSpPr>
          <p:nvPr>
            <p:ph type="title"/>
          </p:nvPr>
        </p:nvSpPr>
        <p:spPr/>
        <p:txBody>
          <a:bodyPr/>
          <a:lstStyle/>
          <a:p>
            <a:r>
              <a:rPr lang="en-US" dirty="0"/>
              <a:t>Top VS Bottom 5 Countries Based on Average Happiness Score From 2015-21</a:t>
            </a:r>
            <a:endParaRPr lang="en-IN" dirty="0"/>
          </a:p>
        </p:txBody>
      </p:sp>
      <p:pic>
        <p:nvPicPr>
          <p:cNvPr id="5" name="Content Placeholder 4">
            <a:extLst>
              <a:ext uri="{FF2B5EF4-FFF2-40B4-BE49-F238E27FC236}">
                <a16:creationId xmlns:a16="http://schemas.microsoft.com/office/drawing/2014/main" id="{956B818F-6610-40E1-97CB-46ADD05A5955}"/>
              </a:ext>
            </a:extLst>
          </p:cNvPr>
          <p:cNvPicPr>
            <a:picLocks noGrp="1" noChangeAspect="1"/>
          </p:cNvPicPr>
          <p:nvPr>
            <p:ph idx="1"/>
          </p:nvPr>
        </p:nvPicPr>
        <p:blipFill>
          <a:blip r:embed="rId2"/>
          <a:stretch>
            <a:fillRect/>
          </a:stretch>
        </p:blipFill>
        <p:spPr>
          <a:xfrm>
            <a:off x="1223550" y="2379216"/>
            <a:ext cx="9744899" cy="4031596"/>
          </a:xfrm>
        </p:spPr>
      </p:pic>
    </p:spTree>
    <p:extLst>
      <p:ext uri="{BB962C8B-B14F-4D97-AF65-F5344CB8AC3E}">
        <p14:creationId xmlns:p14="http://schemas.microsoft.com/office/powerpoint/2010/main" val="155192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D462-1DCA-40FE-A42A-367801DD483D}"/>
              </a:ext>
            </a:extLst>
          </p:cNvPr>
          <p:cNvSpPr>
            <a:spLocks noGrp="1"/>
          </p:cNvSpPr>
          <p:nvPr>
            <p:ph type="title"/>
          </p:nvPr>
        </p:nvSpPr>
        <p:spPr/>
        <p:txBody>
          <a:bodyPr/>
          <a:lstStyle/>
          <a:p>
            <a:r>
              <a:rPr lang="en-US" dirty="0"/>
              <a:t>Top VS Bottom 5 Countries Based on Average Economy Score From 2015-21</a:t>
            </a:r>
            <a:endParaRPr lang="en-IN" dirty="0"/>
          </a:p>
        </p:txBody>
      </p:sp>
      <p:pic>
        <p:nvPicPr>
          <p:cNvPr id="5" name="Content Placeholder 4">
            <a:extLst>
              <a:ext uri="{FF2B5EF4-FFF2-40B4-BE49-F238E27FC236}">
                <a16:creationId xmlns:a16="http://schemas.microsoft.com/office/drawing/2014/main" id="{0C7F9AD4-2004-4580-AEC9-49D550E36C77}"/>
              </a:ext>
            </a:extLst>
          </p:cNvPr>
          <p:cNvPicPr>
            <a:picLocks noGrp="1" noChangeAspect="1"/>
          </p:cNvPicPr>
          <p:nvPr>
            <p:ph idx="1"/>
          </p:nvPr>
        </p:nvPicPr>
        <p:blipFill>
          <a:blip r:embed="rId2"/>
          <a:stretch>
            <a:fillRect/>
          </a:stretch>
        </p:blipFill>
        <p:spPr>
          <a:xfrm>
            <a:off x="1597651" y="2317072"/>
            <a:ext cx="8996697" cy="4199138"/>
          </a:xfrm>
        </p:spPr>
      </p:pic>
    </p:spTree>
    <p:extLst>
      <p:ext uri="{BB962C8B-B14F-4D97-AF65-F5344CB8AC3E}">
        <p14:creationId xmlns:p14="http://schemas.microsoft.com/office/powerpoint/2010/main" val="98416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0AC9DD1-6F88-436E-BD29-FE02540DF289}"/>
              </a:ext>
            </a:extLst>
          </p:cNvPr>
          <p:cNvSpPr>
            <a:spLocks noGrp="1"/>
          </p:cNvSpPr>
          <p:nvPr>
            <p:ph type="title"/>
          </p:nvPr>
        </p:nvSpPr>
        <p:spPr>
          <a:xfrm>
            <a:off x="810001" y="259644"/>
            <a:ext cx="10571998" cy="1157994"/>
          </a:xfrm>
        </p:spPr>
        <p:txBody>
          <a:bodyPr/>
          <a:lstStyle/>
          <a:p>
            <a:r>
              <a:rPr lang="en-US" sz="3600" dirty="0"/>
              <a:t>Top VS Bottom 5 Countries Based on Average Family/Social Support Score From 2015-21</a:t>
            </a:r>
            <a:endParaRPr lang="en-IN" sz="3600" dirty="0"/>
          </a:p>
        </p:txBody>
      </p:sp>
      <p:pic>
        <p:nvPicPr>
          <p:cNvPr id="23" name="Content Placeholder 22">
            <a:extLst>
              <a:ext uri="{FF2B5EF4-FFF2-40B4-BE49-F238E27FC236}">
                <a16:creationId xmlns:a16="http://schemas.microsoft.com/office/drawing/2014/main" id="{2A708462-44C3-44DA-BB81-878585EE4982}"/>
              </a:ext>
            </a:extLst>
          </p:cNvPr>
          <p:cNvPicPr>
            <a:picLocks noGrp="1" noChangeAspect="1"/>
          </p:cNvPicPr>
          <p:nvPr>
            <p:ph idx="1"/>
          </p:nvPr>
        </p:nvPicPr>
        <p:blipFill>
          <a:blip r:embed="rId2"/>
          <a:stretch>
            <a:fillRect/>
          </a:stretch>
        </p:blipFill>
        <p:spPr>
          <a:xfrm>
            <a:off x="1184578" y="2381956"/>
            <a:ext cx="9822844" cy="4052711"/>
          </a:xfrm>
        </p:spPr>
      </p:pic>
    </p:spTree>
    <p:extLst>
      <p:ext uri="{BB962C8B-B14F-4D97-AF65-F5344CB8AC3E}">
        <p14:creationId xmlns:p14="http://schemas.microsoft.com/office/powerpoint/2010/main" val="234563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C443-74DE-4D13-96BC-CA2A3CC87426}"/>
              </a:ext>
            </a:extLst>
          </p:cNvPr>
          <p:cNvSpPr>
            <a:spLocks noGrp="1"/>
          </p:cNvSpPr>
          <p:nvPr>
            <p:ph type="title"/>
          </p:nvPr>
        </p:nvSpPr>
        <p:spPr/>
        <p:txBody>
          <a:bodyPr/>
          <a:lstStyle/>
          <a:p>
            <a:r>
              <a:rPr lang="en-US" dirty="0"/>
              <a:t>Top VS Bottom 5 Countries Based on Health Score From 2015-21</a:t>
            </a:r>
            <a:endParaRPr lang="en-IN" dirty="0"/>
          </a:p>
        </p:txBody>
      </p:sp>
      <p:pic>
        <p:nvPicPr>
          <p:cNvPr id="5" name="Content Placeholder 4">
            <a:extLst>
              <a:ext uri="{FF2B5EF4-FFF2-40B4-BE49-F238E27FC236}">
                <a16:creationId xmlns:a16="http://schemas.microsoft.com/office/drawing/2014/main" id="{418AA896-BF10-420E-A5A5-F56618DB2F97}"/>
              </a:ext>
            </a:extLst>
          </p:cNvPr>
          <p:cNvPicPr>
            <a:picLocks noGrp="1" noChangeAspect="1"/>
          </p:cNvPicPr>
          <p:nvPr>
            <p:ph idx="1"/>
          </p:nvPr>
        </p:nvPicPr>
        <p:blipFill>
          <a:blip r:embed="rId2"/>
          <a:stretch>
            <a:fillRect/>
          </a:stretch>
        </p:blipFill>
        <p:spPr>
          <a:xfrm>
            <a:off x="1055091" y="2540000"/>
            <a:ext cx="10081818" cy="4018844"/>
          </a:xfrm>
        </p:spPr>
      </p:pic>
    </p:spTree>
    <p:extLst>
      <p:ext uri="{BB962C8B-B14F-4D97-AF65-F5344CB8AC3E}">
        <p14:creationId xmlns:p14="http://schemas.microsoft.com/office/powerpoint/2010/main" val="387891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BDC1-CCD1-4B3B-846E-8987C0545015}"/>
              </a:ext>
            </a:extLst>
          </p:cNvPr>
          <p:cNvSpPr>
            <a:spLocks noGrp="1"/>
          </p:cNvSpPr>
          <p:nvPr>
            <p:ph type="title"/>
          </p:nvPr>
        </p:nvSpPr>
        <p:spPr/>
        <p:txBody>
          <a:bodyPr/>
          <a:lstStyle/>
          <a:p>
            <a:r>
              <a:rPr lang="en-US" dirty="0"/>
              <a:t>Top VS Bottom 5 Countries Based on Average Freedom Score From 2015-21</a:t>
            </a:r>
            <a:endParaRPr lang="en-IN" dirty="0"/>
          </a:p>
        </p:txBody>
      </p:sp>
      <p:pic>
        <p:nvPicPr>
          <p:cNvPr id="5" name="Content Placeholder 4">
            <a:extLst>
              <a:ext uri="{FF2B5EF4-FFF2-40B4-BE49-F238E27FC236}">
                <a16:creationId xmlns:a16="http://schemas.microsoft.com/office/drawing/2014/main" id="{0722C986-F005-4C19-8E25-C794070120DA}"/>
              </a:ext>
            </a:extLst>
          </p:cNvPr>
          <p:cNvPicPr>
            <a:picLocks noGrp="1" noChangeAspect="1"/>
          </p:cNvPicPr>
          <p:nvPr>
            <p:ph idx="1"/>
          </p:nvPr>
        </p:nvPicPr>
        <p:blipFill>
          <a:blip r:embed="rId2"/>
          <a:stretch>
            <a:fillRect/>
          </a:stretch>
        </p:blipFill>
        <p:spPr>
          <a:xfrm>
            <a:off x="1109716" y="2427110"/>
            <a:ext cx="9972567" cy="3826933"/>
          </a:xfrm>
        </p:spPr>
      </p:pic>
    </p:spTree>
    <p:extLst>
      <p:ext uri="{BB962C8B-B14F-4D97-AF65-F5344CB8AC3E}">
        <p14:creationId xmlns:p14="http://schemas.microsoft.com/office/powerpoint/2010/main" val="2503799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927</TotalTime>
  <Words>631</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2</vt:lpstr>
      <vt:lpstr>Quotable</vt:lpstr>
      <vt:lpstr>Happiness Score Analysis Country wise!</vt:lpstr>
      <vt:lpstr>Happiness Score Shows Many Features…</vt:lpstr>
      <vt:lpstr>The DATA Acquisition and Cleaning</vt:lpstr>
      <vt:lpstr>The Happiness Rank On World Map</vt:lpstr>
      <vt:lpstr>Top VS Bottom 5 Countries Based on Average Happiness Score From 2015-21</vt:lpstr>
      <vt:lpstr>Top VS Bottom 5 Countries Based on Average Economy Score From 2015-21</vt:lpstr>
      <vt:lpstr>Top VS Bottom 5 Countries Based on Average Family/Social Support Score From 2015-21</vt:lpstr>
      <vt:lpstr>Top VS Bottom 5 Countries Based on Health Score From 2015-21</vt:lpstr>
      <vt:lpstr>Top VS Bottom 5 Countries Based on Average Freedom Score From 2015-21</vt:lpstr>
      <vt:lpstr>Top VS Bottom 5 Countries Based on Average Trust (Government Corruption Perception) From 2015-21</vt:lpstr>
      <vt:lpstr>Top VS Bottom 5 Countries Based on Generosity Score From 2015-21</vt:lpstr>
      <vt:lpstr>Correlation between features and finding which feature is more effective on Happiness score.</vt:lpstr>
      <vt:lpstr>Effect of COVID-19 on World’s Happiness</vt:lpstr>
      <vt:lpstr>Percentage Change in value of features from 2020 to 2021</vt:lpstr>
      <vt:lpstr>Top and Bottom 10 countries based on Happiness score in 2020</vt:lpstr>
      <vt:lpstr>Top and Bottom 10 Countries Based on Happiness Score in 2021</vt:lpstr>
      <vt:lpstr>Top and Bottom 10 Countries Based on Percentage change in Happiness Score from 2020 to 2021</vt:lpstr>
      <vt:lpstr>Positive and Negative Effect of COVID-19 on Happiness</vt:lpstr>
      <vt:lpstr>Conclusion of Research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Score Analysis Country wise!</dc:title>
  <dc:creator>Monika Sarswat</dc:creator>
  <cp:lastModifiedBy>Monika Sarswat</cp:lastModifiedBy>
  <cp:revision>16</cp:revision>
  <dcterms:created xsi:type="dcterms:W3CDTF">2021-07-17T09:16:24Z</dcterms:created>
  <dcterms:modified xsi:type="dcterms:W3CDTF">2021-07-19T07:23:13Z</dcterms:modified>
</cp:coreProperties>
</file>