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2"/>
  </p:notesMasterIdLst>
  <p:handoutMasterIdLst>
    <p:handoutMasterId r:id="rId33"/>
  </p:handoutMasterIdLst>
  <p:sldIdLst>
    <p:sldId id="402" r:id="rId5"/>
    <p:sldId id="442" r:id="rId6"/>
    <p:sldId id="344" r:id="rId7"/>
    <p:sldId id="445" r:id="rId8"/>
    <p:sldId id="446" r:id="rId9"/>
    <p:sldId id="443" r:id="rId10"/>
    <p:sldId id="444" r:id="rId11"/>
    <p:sldId id="447" r:id="rId12"/>
    <p:sldId id="448" r:id="rId13"/>
    <p:sldId id="449" r:id="rId14"/>
    <p:sldId id="450" r:id="rId15"/>
    <p:sldId id="451" r:id="rId16"/>
    <p:sldId id="453" r:id="rId17"/>
    <p:sldId id="454" r:id="rId18"/>
    <p:sldId id="455" r:id="rId19"/>
    <p:sldId id="456" r:id="rId20"/>
    <p:sldId id="457" r:id="rId21"/>
    <p:sldId id="458" r:id="rId22"/>
    <p:sldId id="459" r:id="rId23"/>
    <p:sldId id="460" r:id="rId24"/>
    <p:sldId id="461" r:id="rId25"/>
    <p:sldId id="463" r:id="rId26"/>
    <p:sldId id="465" r:id="rId27"/>
    <p:sldId id="466" r:id="rId28"/>
    <p:sldId id="467" r:id="rId29"/>
    <p:sldId id="462" r:id="rId30"/>
    <p:sldId id="413" r:id="rId3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0"/>
  </p:normalViewPr>
  <p:slideViewPr>
    <p:cSldViewPr snapToGrid="0" showGuides="1">
      <p:cViewPr varScale="1">
        <p:scale>
          <a:sx n="66" d="100"/>
          <a:sy n="66" d="100"/>
        </p:scale>
        <p:origin x="632" y="3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87983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1985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6831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0908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961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3937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8683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86398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88862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5858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475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11628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07687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11586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1606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35170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1690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1169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267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2724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8031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9421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9931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38748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a:t>
            </a:r>
            <a:endParaRPr lang="de-DE" sz="800" kern="1200" noProof="0" dirty="0">
              <a:solidFill>
                <a:schemeClr val="tx1"/>
              </a:solidFill>
              <a:effectLst/>
              <a:latin typeface="Arial"/>
              <a:ea typeface="+mn-ea"/>
              <a:cs typeface="+mn-cs"/>
            </a:endParaRP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888/notebooks/Downloads/Lending_Club_Case_Study_Monika%20(1)%20(1).ipynb#20.-Interest-rate-vs-term-:-for-charged-off-cases-the-interest-rate-for-60-months-duration-is-higher."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a:xfrm>
            <a:off x="279175" y="3703513"/>
            <a:ext cx="8595171" cy="430887"/>
          </a:xfrm>
        </p:spPr>
        <p:txBody>
          <a:bodyPr/>
          <a:lstStyle/>
          <a:p>
            <a:r>
              <a:rPr lang="en-US" dirty="0"/>
              <a:t>Contributors :</a:t>
            </a:r>
          </a:p>
          <a:p>
            <a:r>
              <a:rPr lang="en-US" dirty="0"/>
              <a:t>Monika Siluveru, SAP</a:t>
            </a:r>
          </a:p>
          <a:p>
            <a:r>
              <a:rPr lang="en-US" dirty="0"/>
              <a:t>Ramya Devarajan, SAP</a:t>
            </a:r>
          </a:p>
          <a:p>
            <a:pPr lvl="0"/>
            <a:endParaRPr lang="en-US" dirty="0"/>
          </a:p>
          <a:p>
            <a:pPr lvl="0"/>
            <a:endParaRPr lang="en-US" dirty="0"/>
          </a:p>
          <a:p>
            <a:pPr lvl="0"/>
            <a:r>
              <a:rPr lang="en-US" dirty="0"/>
              <a:t>Month 07, 2023</a:t>
            </a:r>
          </a:p>
        </p:txBody>
      </p:sp>
      <p:sp>
        <p:nvSpPr>
          <p:cNvPr id="11" name="Title"/>
          <p:cNvSpPr>
            <a:spLocks noGrp="1"/>
          </p:cNvSpPr>
          <p:nvPr>
            <p:ph type="title"/>
          </p:nvPr>
        </p:nvSpPr>
        <p:spPr/>
        <p:txBody>
          <a:bodyPr/>
          <a:lstStyle/>
          <a:p>
            <a:r>
              <a:rPr lang="en-US" dirty="0"/>
              <a:t>Lending Club Case Study</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spcBef>
                <a:spcPts val="1800"/>
              </a:spcBef>
            </a:pPr>
            <a:r>
              <a:rPr lang="en-US" sz="1600" dirty="0">
                <a:sym typeface="Wingdings" panose="05000000000000000000" pitchFamily="2" charset="2"/>
              </a:rPr>
              <a:t>There are several columns which have only unique values</a:t>
            </a:r>
          </a:p>
          <a:p>
            <a:pPr>
              <a:spcBef>
                <a:spcPts val="1800"/>
              </a:spcBef>
            </a:pPr>
            <a:r>
              <a:rPr lang="en-US" sz="1600" dirty="0">
                <a:sym typeface="Wingdings" panose="05000000000000000000" pitchFamily="2" charset="2"/>
              </a:rPr>
              <a:t>They would be able to contribute to the analysis in any which way. Hence removing them.</a:t>
            </a:r>
          </a:p>
          <a:p>
            <a:pPr>
              <a:spcBef>
                <a:spcPts val="1800"/>
              </a:spcBef>
            </a:pPr>
            <a:r>
              <a:rPr lang="en-US" sz="1600" dirty="0">
                <a:sym typeface="Wingdings" panose="05000000000000000000" pitchFamily="2" charset="2"/>
              </a:rPr>
              <a:t>	id</a:t>
            </a:r>
          </a:p>
          <a:p>
            <a:pPr>
              <a:spcBef>
                <a:spcPts val="1800"/>
              </a:spcBef>
            </a:pPr>
            <a:r>
              <a:rPr lang="en-US" sz="1600" dirty="0">
                <a:sym typeface="Wingdings" panose="05000000000000000000" pitchFamily="2" charset="2"/>
              </a:rPr>
              <a:t>	</a:t>
            </a:r>
            <a:r>
              <a:rPr lang="en-US" sz="1600" dirty="0" err="1">
                <a:sym typeface="Wingdings" panose="05000000000000000000" pitchFamily="2" charset="2"/>
              </a:rPr>
              <a:t>member_id</a:t>
            </a:r>
            <a:endParaRPr lang="en-US" sz="1600" dirty="0">
              <a:sym typeface="Wingdings" panose="05000000000000000000" pitchFamily="2" charset="2"/>
            </a:endParaRPr>
          </a:p>
          <a:p>
            <a:pPr>
              <a:spcBef>
                <a:spcPts val="1800"/>
              </a:spcBef>
            </a:pPr>
            <a:r>
              <a:rPr lang="en-US" sz="1600" dirty="0">
                <a:sym typeface="Wingdings" panose="05000000000000000000" pitchFamily="2" charset="2"/>
              </a:rPr>
              <a:t>	</a:t>
            </a:r>
            <a:r>
              <a:rPr lang="en-US" sz="1600" dirty="0" err="1">
                <a:sym typeface="Wingdings" panose="05000000000000000000" pitchFamily="2" charset="2"/>
              </a:rPr>
              <a:t>url</a:t>
            </a:r>
            <a:endParaRPr lang="en-US" sz="1600" dirty="0">
              <a:sym typeface="Wingdings" panose="05000000000000000000" pitchFamily="2" charset="2"/>
            </a:endParaRPr>
          </a:p>
          <a:p>
            <a:pPr>
              <a:spcBef>
                <a:spcPts val="1800"/>
              </a:spcBef>
            </a:pPr>
            <a:r>
              <a:rPr lang="en-US" sz="1600" dirty="0">
                <a:sym typeface="Wingdings" panose="05000000000000000000" pitchFamily="2" charset="2"/>
              </a:rPr>
              <a:t>We are left with 39717 rows and 23 columns after this.</a:t>
            </a:r>
          </a:p>
        </p:txBody>
      </p:sp>
      <p:sp>
        <p:nvSpPr>
          <p:cNvPr id="2" name="Agenda"/>
          <p:cNvSpPr>
            <a:spLocks noGrp="1"/>
          </p:cNvSpPr>
          <p:nvPr>
            <p:ph type="title"/>
          </p:nvPr>
        </p:nvSpPr>
        <p:spPr>
          <a:xfrm>
            <a:off x="504001" y="504000"/>
            <a:ext cx="11186476" cy="738664"/>
          </a:xfrm>
        </p:spPr>
        <p:txBody>
          <a:bodyPr/>
          <a:lstStyle/>
          <a:p>
            <a:r>
              <a:rPr lang="en-US" b="1" dirty="0">
                <a:latin typeface="-apple-system"/>
              </a:rPr>
              <a:t>Removing columns with unique values</a:t>
            </a: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309409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r>
              <a:rPr lang="en-US" sz="1700" dirty="0">
                <a:sym typeface="Wingdings" panose="05000000000000000000" pitchFamily="2" charset="2"/>
              </a:rPr>
              <a:t>We have around 23 columns now check if there is a huge percentage of missing values and remove the columns</a:t>
            </a:r>
          </a:p>
          <a:p>
            <a:r>
              <a:rPr lang="en-US" sz="1700" dirty="0">
                <a:sym typeface="Wingdings" panose="05000000000000000000" pitchFamily="2" charset="2"/>
              </a:rPr>
              <a:t>Drop Duplicate data</a:t>
            </a:r>
          </a:p>
          <a:p>
            <a:r>
              <a:rPr lang="en-US" sz="1700" dirty="0">
                <a:sym typeface="Wingdings" panose="05000000000000000000" pitchFamily="2" charset="2"/>
              </a:rPr>
              <a:t>	No duplicates found</a:t>
            </a:r>
          </a:p>
          <a:p>
            <a:r>
              <a:rPr lang="en-US" sz="1700" dirty="0">
                <a:sym typeface="Wingdings" panose="05000000000000000000" pitchFamily="2" charset="2"/>
              </a:rPr>
              <a:t>Remove columns which has null values with a threshold of 50% as this does not contribute to the analysis</a:t>
            </a:r>
          </a:p>
          <a:p>
            <a:r>
              <a:rPr lang="en-US" sz="1700" dirty="0">
                <a:sym typeface="Wingdings" panose="05000000000000000000" pitchFamily="2" charset="2"/>
              </a:rPr>
              <a:t>Remove rows which has high percentage data missing</a:t>
            </a:r>
          </a:p>
          <a:p>
            <a:r>
              <a:rPr lang="en-US" sz="1700" dirty="0">
                <a:sym typeface="Wingdings" panose="05000000000000000000" pitchFamily="2" charset="2"/>
              </a:rPr>
              <a:t>Remove rows with null values</a:t>
            </a:r>
          </a:p>
          <a:p>
            <a:r>
              <a:rPr lang="en-US" sz="1700" dirty="0">
                <a:sym typeface="Wingdings" panose="05000000000000000000" pitchFamily="2" charset="2"/>
              </a:rPr>
              <a:t>	After this we have 39717 rows and 21 columns</a:t>
            </a:r>
          </a:p>
          <a:p>
            <a:endParaRPr lang="en-US" sz="2000" dirty="0">
              <a:sym typeface="Wingdings" panose="05000000000000000000" pitchFamily="2" charset="2"/>
            </a:endParaRPr>
          </a:p>
        </p:txBody>
      </p:sp>
      <p:sp>
        <p:nvSpPr>
          <p:cNvPr id="2" name="Agenda"/>
          <p:cNvSpPr>
            <a:spLocks noGrp="1"/>
          </p:cNvSpPr>
          <p:nvPr>
            <p:ph type="title"/>
          </p:nvPr>
        </p:nvSpPr>
        <p:spPr>
          <a:xfrm>
            <a:off x="504001" y="504000"/>
            <a:ext cx="11186476" cy="1107996"/>
          </a:xfrm>
        </p:spPr>
        <p:txBody>
          <a:bodyPr/>
          <a:lstStyle/>
          <a:p>
            <a:r>
              <a:rPr lang="en-US" sz="2400" dirty="0">
                <a:sym typeface="Wingdings" panose="05000000000000000000" pitchFamily="2" charset="2"/>
              </a:rPr>
              <a:t>Missing Values Check</a:t>
            </a:r>
            <a:br>
              <a:rPr lang="en-US" sz="2400" dirty="0">
                <a:sym typeface="Wingdings" panose="05000000000000000000" pitchFamily="2" charset="2"/>
              </a:rPr>
            </a:b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126875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r>
              <a:rPr lang="en-US" sz="1600" dirty="0">
                <a:sym typeface="Wingdings" panose="05000000000000000000" pitchFamily="2" charset="2"/>
              </a:rPr>
              <a:t>For the missing value of the below variables below imputation metrics can be considered</a:t>
            </a:r>
          </a:p>
          <a:p>
            <a:pPr lvl="1"/>
            <a:r>
              <a:rPr lang="en-US" sz="1400" dirty="0" err="1">
                <a:sym typeface="Wingdings" panose="05000000000000000000" pitchFamily="2" charset="2"/>
              </a:rPr>
              <a:t>emp_title</a:t>
            </a:r>
            <a:r>
              <a:rPr lang="en-US" sz="1400" dirty="0">
                <a:sym typeface="Wingdings" panose="05000000000000000000" pitchFamily="2" charset="2"/>
              </a:rPr>
              <a:t>                   2459 -&gt; mode can be used for imputation on missing values</a:t>
            </a:r>
          </a:p>
          <a:p>
            <a:pPr lvl="1"/>
            <a:r>
              <a:rPr lang="en-US" sz="1400" dirty="0" err="1">
                <a:sym typeface="Wingdings" panose="05000000000000000000" pitchFamily="2" charset="2"/>
              </a:rPr>
              <a:t>emp_length</a:t>
            </a:r>
            <a:r>
              <a:rPr lang="en-US" sz="1400" dirty="0">
                <a:sym typeface="Wingdings" panose="05000000000000000000" pitchFamily="2" charset="2"/>
              </a:rPr>
              <a:t>               1075 -&gt; mode can be used for imputation on missing values</a:t>
            </a:r>
          </a:p>
          <a:p>
            <a:pPr lvl="1"/>
            <a:r>
              <a:rPr lang="en-US" sz="1400" dirty="0">
                <a:sym typeface="Wingdings" panose="05000000000000000000" pitchFamily="2" charset="2"/>
              </a:rPr>
              <a:t>desc                          12940 -&gt; mode can be used for imputation on missing values </a:t>
            </a:r>
          </a:p>
          <a:p>
            <a:pPr lvl="1"/>
            <a:r>
              <a:rPr lang="en-US" sz="1400" dirty="0">
                <a:sym typeface="Wingdings" panose="05000000000000000000" pitchFamily="2" charset="2"/>
              </a:rPr>
              <a:t>title                            11 -&gt; mode can be used for imputation on missing values</a:t>
            </a:r>
          </a:p>
          <a:p>
            <a:r>
              <a:rPr lang="en-US" sz="1600" dirty="0">
                <a:sym typeface="Wingdings" panose="05000000000000000000" pitchFamily="2" charset="2"/>
              </a:rPr>
              <a:t>Removing the records with current loan status as the current loan status cannot talk about or give inferences about defaulters. It is to be considered only for either fully paid or charged off loans</a:t>
            </a:r>
          </a:p>
          <a:p>
            <a:r>
              <a:rPr lang="en-US" sz="1600" dirty="0">
                <a:sym typeface="Wingdings" panose="05000000000000000000" pitchFamily="2" charset="2"/>
              </a:rPr>
              <a:t>After this we have around 38577 rows and 21 columns</a:t>
            </a:r>
          </a:p>
          <a:p>
            <a:endParaRPr lang="en-US" sz="1600" dirty="0">
              <a:sym typeface="Wingdings" panose="05000000000000000000" pitchFamily="2" charset="2"/>
            </a:endParaRPr>
          </a:p>
          <a:p>
            <a:endParaRPr lang="en-US" sz="1600" dirty="0">
              <a:sym typeface="Wingdings" panose="05000000000000000000" pitchFamily="2" charset="2"/>
            </a:endParaRPr>
          </a:p>
        </p:txBody>
      </p:sp>
      <p:sp>
        <p:nvSpPr>
          <p:cNvPr id="2" name="Agenda"/>
          <p:cNvSpPr>
            <a:spLocks noGrp="1"/>
          </p:cNvSpPr>
          <p:nvPr>
            <p:ph type="title"/>
          </p:nvPr>
        </p:nvSpPr>
        <p:spPr>
          <a:xfrm>
            <a:off x="504001" y="504000"/>
            <a:ext cx="11186476" cy="1107996"/>
          </a:xfrm>
        </p:spPr>
        <p:txBody>
          <a:bodyPr/>
          <a:lstStyle/>
          <a:p>
            <a:r>
              <a:rPr lang="en-US" sz="2400" dirty="0">
                <a:sym typeface="Wingdings" panose="05000000000000000000" pitchFamily="2" charset="2"/>
              </a:rPr>
              <a:t>Missing Values Check</a:t>
            </a:r>
            <a:br>
              <a:rPr lang="en-US" sz="2400" dirty="0">
                <a:sym typeface="Wingdings" panose="05000000000000000000" pitchFamily="2" charset="2"/>
              </a:rPr>
            </a:b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204705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975360"/>
            <a:ext cx="11185200" cy="4999914"/>
          </a:xfrm>
        </p:spPr>
        <p:txBody>
          <a:bodyPr>
            <a:normAutofit lnSpcReduction="10000"/>
          </a:bodyPr>
          <a:lstStyle/>
          <a:p>
            <a:pPr algn="l"/>
            <a:endParaRPr lang="en-US" sz="1200" b="1" dirty="0">
              <a:effectLst/>
              <a:latin typeface="Helvetica Neue"/>
            </a:endParaRPr>
          </a:p>
          <a:p>
            <a:pPr algn="l"/>
            <a:r>
              <a:rPr lang="en-US" sz="1200" b="1" dirty="0">
                <a:effectLst/>
              </a:rPr>
              <a:t>Removing customer behavior variables as these are not relevant when an applicant applies for loan</a:t>
            </a:r>
          </a:p>
          <a:p>
            <a:pPr algn="l"/>
            <a:r>
              <a:rPr lang="en-US" sz="1200" b="1" dirty="0">
                <a:effectLst/>
              </a:rPr>
              <a:t>Removing variables which just has only one value as this will not contribute to our analysis</a:t>
            </a:r>
          </a:p>
          <a:p>
            <a:pPr algn="l"/>
            <a:r>
              <a:rPr lang="en-US" sz="1200" b="1" dirty="0">
                <a:effectLst/>
              </a:rPr>
              <a:t>Removing variables which have only unique values as this will not contribute to our analysis</a:t>
            </a:r>
          </a:p>
          <a:p>
            <a:pPr algn="l"/>
            <a:r>
              <a:rPr lang="en-US" sz="1200" b="1" dirty="0">
                <a:effectLst/>
              </a:rPr>
              <a:t>Removing rows and columns which has missing percentage value of 50%</a:t>
            </a:r>
          </a:p>
          <a:p>
            <a:pPr algn="l"/>
            <a:r>
              <a:rPr lang="en-US" sz="1200" b="1" dirty="0">
                <a:effectLst/>
              </a:rPr>
              <a:t>Imputation methods that can be used for missing values , here the important variable seems to be </a:t>
            </a:r>
            <a:r>
              <a:rPr lang="en-US" sz="1200" b="1" dirty="0" err="1">
                <a:effectLst/>
              </a:rPr>
              <a:t>emp_length</a:t>
            </a:r>
            <a:r>
              <a:rPr lang="en-US" sz="1200" b="1" dirty="0">
                <a:effectLst/>
              </a:rPr>
              <a:t> for analysis</a:t>
            </a:r>
          </a:p>
          <a:p>
            <a:pPr algn="l">
              <a:spcBef>
                <a:spcPts val="600"/>
              </a:spcBef>
            </a:pPr>
            <a:r>
              <a:rPr lang="en-US" sz="1200" b="1" dirty="0">
                <a:effectLst/>
              </a:rPr>
              <a:t>	</a:t>
            </a:r>
            <a:r>
              <a:rPr lang="en-US" sz="1200" b="1" dirty="0" err="1">
                <a:effectLst/>
              </a:rPr>
              <a:t>emp_title</a:t>
            </a:r>
            <a:r>
              <a:rPr lang="en-US" sz="1200" b="1" dirty="0">
                <a:effectLst/>
              </a:rPr>
              <a:t> 2459 -&gt; mode can be used for imputation on missing values</a:t>
            </a:r>
          </a:p>
          <a:p>
            <a:pPr algn="l">
              <a:spcBef>
                <a:spcPts val="600"/>
              </a:spcBef>
            </a:pPr>
            <a:r>
              <a:rPr lang="en-US" sz="1200" b="1" dirty="0">
                <a:effectLst/>
              </a:rPr>
              <a:t>	</a:t>
            </a:r>
            <a:r>
              <a:rPr lang="en-US" sz="1200" b="1" dirty="0" err="1">
                <a:effectLst/>
              </a:rPr>
              <a:t>emp_length</a:t>
            </a:r>
            <a:r>
              <a:rPr lang="en-US" sz="1200" b="1" dirty="0">
                <a:effectLst/>
              </a:rPr>
              <a:t> 1075 -&gt; mode can be used</a:t>
            </a:r>
          </a:p>
          <a:p>
            <a:pPr algn="l">
              <a:spcBef>
                <a:spcPts val="600"/>
              </a:spcBef>
            </a:pPr>
            <a:r>
              <a:rPr lang="en-US" sz="1200" b="1" dirty="0">
                <a:effectLst/>
              </a:rPr>
              <a:t>	desc 12940 -&gt; mode can be used for imputation on missing values</a:t>
            </a:r>
          </a:p>
          <a:p>
            <a:pPr algn="l">
              <a:spcBef>
                <a:spcPts val="600"/>
              </a:spcBef>
            </a:pPr>
            <a:r>
              <a:rPr lang="en-US" sz="1200" b="1" dirty="0">
                <a:effectLst/>
              </a:rPr>
              <a:t>	title 11 -&gt; mode can be used for imputation on missing values</a:t>
            </a:r>
          </a:p>
          <a:p>
            <a:pPr algn="l"/>
            <a:r>
              <a:rPr lang="en-US" sz="1200" b="1" dirty="0">
                <a:effectLst/>
              </a:rPr>
              <a:t>Remove rows which contain ‘current’ loan status as this will not be helpful for our analysis</a:t>
            </a:r>
          </a:p>
          <a:p>
            <a:pPr algn="l"/>
            <a:r>
              <a:rPr lang="en-US" sz="1200" b="1" dirty="0">
                <a:effectLst/>
              </a:rPr>
              <a:t>Remove suffix/prefix from </a:t>
            </a:r>
            <a:r>
              <a:rPr lang="en-US" sz="1200" b="1" dirty="0" err="1">
                <a:effectLst/>
              </a:rPr>
              <a:t>int_rate</a:t>
            </a:r>
            <a:r>
              <a:rPr lang="en-US" sz="1200" b="1" dirty="0">
                <a:effectLst/>
              </a:rPr>
              <a:t>, terms and </a:t>
            </a:r>
            <a:r>
              <a:rPr lang="en-US" sz="1200" b="1" dirty="0" err="1">
                <a:effectLst/>
              </a:rPr>
              <a:t>emp_length</a:t>
            </a:r>
            <a:r>
              <a:rPr lang="en-US" sz="1200" b="1" dirty="0">
                <a:effectLst/>
              </a:rPr>
              <a:t> and retaining numerical values for analysis</a:t>
            </a:r>
          </a:p>
        </p:txBody>
      </p:sp>
      <p:sp>
        <p:nvSpPr>
          <p:cNvPr id="2" name="Agenda"/>
          <p:cNvSpPr>
            <a:spLocks noGrp="1"/>
          </p:cNvSpPr>
          <p:nvPr>
            <p:ph type="title"/>
          </p:nvPr>
        </p:nvSpPr>
        <p:spPr>
          <a:xfrm>
            <a:off x="504001" y="504000"/>
            <a:ext cx="11186476" cy="378726"/>
          </a:xfrm>
        </p:spPr>
        <p:txBody>
          <a:bodyPr/>
          <a:lstStyle/>
          <a:p>
            <a:r>
              <a:rPr lang="en-US" sz="2400" dirty="0">
                <a:sym typeface="Wingdings" panose="05000000000000000000" pitchFamily="2" charset="2"/>
              </a:rPr>
              <a:t>Insights from Data Cleaning</a:t>
            </a:r>
            <a:br>
              <a:rPr lang="en-US" sz="2400" dirty="0">
                <a:sym typeface="Wingdings" panose="05000000000000000000" pitchFamily="2" charset="2"/>
              </a:rPr>
            </a:br>
            <a:endParaRPr lang="en-US" b="1" dirty="0">
              <a:latin typeface="-apple-system"/>
            </a:endParaRPr>
          </a:p>
        </p:txBody>
      </p:sp>
    </p:spTree>
    <p:extLst>
      <p:ext uri="{BB962C8B-B14F-4D97-AF65-F5344CB8AC3E}">
        <p14:creationId xmlns:p14="http://schemas.microsoft.com/office/powerpoint/2010/main" val="105393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dirty="0">
                <a:latin typeface="+mj-lt"/>
              </a:rPr>
              <a:t>Converted loan status to numeric , 0 as fully paid and 1 as charged off as this is a ordered category</a:t>
            </a:r>
          </a:p>
          <a:p>
            <a:pPr algn="l"/>
            <a:r>
              <a:rPr lang="en-US" dirty="0">
                <a:latin typeface="+mj-lt"/>
                <a:sym typeface="Wingdings" panose="05000000000000000000" pitchFamily="2" charset="2"/>
              </a:rPr>
              <a:t>Encoded grade to numeric data as this is a ordered category</a:t>
            </a:r>
            <a:endParaRPr lang="en-US" b="1" dirty="0">
              <a:latin typeface="+mj-lt"/>
              <a:sym typeface="Wingdings" panose="05000000000000000000" pitchFamily="2" charset="2"/>
            </a:endParaRPr>
          </a:p>
          <a:p>
            <a:pPr algn="l"/>
            <a:r>
              <a:rPr lang="en-US" dirty="0">
                <a:latin typeface="+mj-lt"/>
                <a:sym typeface="Wingdings" panose="05000000000000000000" pitchFamily="2" charset="2"/>
              </a:rPr>
              <a:t>Checked for Correlation</a:t>
            </a:r>
          </a:p>
          <a:p>
            <a:pPr marL="0" lvl="1" indent="0">
              <a:buNone/>
            </a:pPr>
            <a:r>
              <a:rPr lang="en-US" b="1" dirty="0">
                <a:latin typeface="+mj-lt"/>
                <a:sym typeface="Wingdings" panose="05000000000000000000" pitchFamily="2" charset="2"/>
              </a:rPr>
              <a:t>Insights for above steps :</a:t>
            </a:r>
          </a:p>
          <a:p>
            <a:pPr lvl="1"/>
            <a:r>
              <a:rPr lang="en-US" dirty="0">
                <a:latin typeface="+mj-lt"/>
                <a:sym typeface="Wingdings" panose="05000000000000000000" pitchFamily="2" charset="2"/>
              </a:rPr>
              <a:t>Here there is positive correlation between </a:t>
            </a:r>
            <a:r>
              <a:rPr lang="en-US" dirty="0" err="1">
                <a:latin typeface="+mj-lt"/>
                <a:sym typeface="Wingdings" panose="05000000000000000000" pitchFamily="2" charset="2"/>
              </a:rPr>
              <a:t>loan_amt</a:t>
            </a:r>
            <a:r>
              <a:rPr lang="en-US" dirty="0">
                <a:latin typeface="+mj-lt"/>
                <a:sym typeface="Wingdings" panose="05000000000000000000" pitchFamily="2" charset="2"/>
              </a:rPr>
              <a:t>, </a:t>
            </a:r>
            <a:r>
              <a:rPr lang="en-US" dirty="0" err="1">
                <a:latin typeface="+mj-lt"/>
                <a:sym typeface="Wingdings" panose="05000000000000000000" pitchFamily="2" charset="2"/>
              </a:rPr>
              <a:t>funded_amnt</a:t>
            </a:r>
            <a:r>
              <a:rPr lang="en-US" dirty="0">
                <a:latin typeface="+mj-lt"/>
                <a:sym typeface="Wingdings" panose="05000000000000000000" pitchFamily="2" charset="2"/>
              </a:rPr>
              <a:t>, </a:t>
            </a:r>
            <a:r>
              <a:rPr lang="en-US" dirty="0" err="1">
                <a:latin typeface="+mj-lt"/>
                <a:sym typeface="Wingdings" panose="05000000000000000000" pitchFamily="2" charset="2"/>
              </a:rPr>
              <a:t>funded_amnt_inv</a:t>
            </a:r>
            <a:r>
              <a:rPr lang="en-US" dirty="0">
                <a:latin typeface="+mj-lt"/>
                <a:sym typeface="Wingdings" panose="05000000000000000000" pitchFamily="2" charset="2"/>
              </a:rPr>
              <a:t> so we could use only one for analysis.</a:t>
            </a:r>
          </a:p>
          <a:p>
            <a:pPr lvl="1"/>
            <a:r>
              <a:rPr lang="en-US" dirty="0">
                <a:latin typeface="+mj-lt"/>
                <a:sym typeface="Wingdings" panose="05000000000000000000" pitchFamily="2" charset="2"/>
              </a:rPr>
              <a:t>Here there is a positive correlation between interest rate and grade.</a:t>
            </a:r>
          </a:p>
        </p:txBody>
      </p:sp>
      <p:sp>
        <p:nvSpPr>
          <p:cNvPr id="2" name="Agenda"/>
          <p:cNvSpPr>
            <a:spLocks noGrp="1"/>
          </p:cNvSpPr>
          <p:nvPr>
            <p:ph type="title"/>
          </p:nvPr>
        </p:nvSpPr>
        <p:spPr/>
        <p:txBody>
          <a:bodyPr/>
          <a:lstStyle/>
          <a:p>
            <a:r>
              <a:rPr lang="en-US" dirty="0"/>
              <a:t>Step 3 : Data Analysis steps </a:t>
            </a:r>
          </a:p>
        </p:txBody>
      </p:sp>
    </p:spTree>
    <p:extLst>
      <p:ext uri="{BB962C8B-B14F-4D97-AF65-F5344CB8AC3E}">
        <p14:creationId xmlns:p14="http://schemas.microsoft.com/office/powerpoint/2010/main" val="49190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2000" dirty="0">
                <a:sym typeface="Wingdings" panose="05000000000000000000" pitchFamily="2" charset="2"/>
              </a:rPr>
              <a:t>Here there are several categorical variables like term,grade,subgrade,emp_length,home_ownership,verification_status,loan_status,purpose,addr_state,pub_rec_bankruptcies</a:t>
            </a:r>
          </a:p>
          <a:p>
            <a:pPr algn="l"/>
            <a:r>
              <a:rPr lang="en-US" sz="2000" dirty="0">
                <a:sym typeface="Wingdings" panose="05000000000000000000" pitchFamily="2" charset="2"/>
              </a:rPr>
              <a:t>Performed segmented univariate analysis based on loan status </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b="1" i="0" dirty="0">
                <a:effectLst/>
                <a:latin typeface="Helvetica Neue"/>
              </a:rPr>
              <a:t>Univariate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743598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600"/>
              </a:spcBef>
            </a:pPr>
            <a:r>
              <a:rPr lang="en-US" sz="1400" b="1" dirty="0">
                <a:effectLst/>
              </a:rPr>
              <a:t>The above analysis with respect to the charged off loans for each variable suggests the following.</a:t>
            </a:r>
          </a:p>
          <a:p>
            <a:pPr algn="l">
              <a:spcBef>
                <a:spcPts val="600"/>
              </a:spcBef>
            </a:pPr>
            <a:endParaRPr lang="en-US" sz="1400" b="1" dirty="0">
              <a:effectLst/>
            </a:endParaRPr>
          </a:p>
          <a:p>
            <a:pPr algn="l">
              <a:spcBef>
                <a:spcPts val="600"/>
              </a:spcBef>
            </a:pPr>
            <a:r>
              <a:rPr lang="en-US" sz="1400" b="1" dirty="0">
                <a:effectLst/>
              </a:rPr>
              <a:t>There is a more probability of defaulting when :</a:t>
            </a:r>
          </a:p>
          <a:p>
            <a:pPr algn="l">
              <a:spcBef>
                <a:spcPts val="600"/>
              </a:spcBef>
            </a:pPr>
            <a:endParaRPr lang="en-US" sz="1400" b="1" dirty="0">
              <a:effectLst/>
            </a:endParaRPr>
          </a:p>
          <a:p>
            <a:pPr algn="l">
              <a:spcBef>
                <a:spcPts val="600"/>
              </a:spcBef>
            </a:pPr>
            <a:r>
              <a:rPr lang="en-US" sz="1400" b="1" dirty="0">
                <a:effectLst/>
              </a:rPr>
              <a:t>- Applicants having </a:t>
            </a:r>
            <a:r>
              <a:rPr lang="en-US" sz="1400" b="1" dirty="0" err="1">
                <a:effectLst/>
              </a:rPr>
              <a:t>house_ownership</a:t>
            </a:r>
            <a:r>
              <a:rPr lang="en-US" sz="1400" b="1" dirty="0">
                <a:effectLst/>
              </a:rPr>
              <a:t> as 'RENT'</a:t>
            </a:r>
          </a:p>
          <a:p>
            <a:pPr algn="l">
              <a:spcBef>
                <a:spcPts val="600"/>
              </a:spcBef>
            </a:pPr>
            <a:r>
              <a:rPr lang="en-US" sz="1400" b="1" dirty="0">
                <a:effectLst/>
              </a:rPr>
              <a:t>- Applicants who use the loan to clear other debts and Grade is 'B' And a total grade of 'B5' level.</a:t>
            </a:r>
          </a:p>
          <a:p>
            <a:pPr algn="l">
              <a:spcBef>
                <a:spcPts val="600"/>
              </a:spcBef>
            </a:pPr>
            <a:r>
              <a:rPr lang="en-US" sz="1400" b="1" dirty="0">
                <a:effectLst/>
              </a:rPr>
              <a:t>- Applicants who receive interest at the rate of 13-17%</a:t>
            </a:r>
          </a:p>
          <a:p>
            <a:pPr algn="l">
              <a:spcBef>
                <a:spcPts val="600"/>
              </a:spcBef>
            </a:pPr>
            <a:r>
              <a:rPr lang="en-US" sz="1400" b="1" dirty="0">
                <a:effectLst/>
              </a:rPr>
              <a:t>- Applicants who have an income of range 31201 - 58402</a:t>
            </a:r>
          </a:p>
          <a:p>
            <a:pPr algn="l">
              <a:spcBef>
                <a:spcPts val="600"/>
              </a:spcBef>
            </a:pPr>
            <a:r>
              <a:rPr lang="en-US" sz="1400" b="1" dirty="0">
                <a:effectLst/>
              </a:rPr>
              <a:t>- Applicants with employment length of 10</a:t>
            </a:r>
          </a:p>
          <a:p>
            <a:pPr algn="l">
              <a:spcBef>
                <a:spcPts val="600"/>
              </a:spcBef>
            </a:pPr>
            <a:r>
              <a:rPr lang="en-US" sz="1400" b="1" dirty="0">
                <a:effectLst/>
              </a:rPr>
              <a:t>- When funded amount by investor is between 5000-10000</a:t>
            </a:r>
          </a:p>
          <a:p>
            <a:pPr algn="l">
              <a:spcBef>
                <a:spcPts val="600"/>
              </a:spcBef>
            </a:pPr>
            <a:r>
              <a:rPr lang="en-US" sz="1400" b="1" dirty="0">
                <a:effectLst/>
              </a:rPr>
              <a:t>- DTI is between 10-20</a:t>
            </a:r>
          </a:p>
          <a:p>
            <a:pPr algn="l">
              <a:spcBef>
                <a:spcPts val="600"/>
              </a:spcBef>
            </a:pPr>
            <a:r>
              <a:rPr lang="en-US" sz="1400" b="1" dirty="0">
                <a:effectLst/>
              </a:rPr>
              <a:t>- Term of 36 months</a:t>
            </a:r>
          </a:p>
          <a:p>
            <a:pPr algn="l">
              <a:spcBef>
                <a:spcPts val="600"/>
              </a:spcBef>
            </a:pPr>
            <a:r>
              <a:rPr lang="en-US" sz="1400" b="1" dirty="0">
                <a:effectLst/>
              </a:rPr>
              <a:t>- When the loan status is Not verified</a:t>
            </a:r>
          </a:p>
          <a:p>
            <a:pPr algn="l">
              <a:spcBef>
                <a:spcPts val="600"/>
              </a:spcBef>
            </a:pPr>
            <a:r>
              <a:rPr lang="en-US" sz="1400" b="1" dirty="0">
                <a:effectLst/>
              </a:rPr>
              <a:t>- when from CA,FL address state</a:t>
            </a:r>
          </a:p>
          <a:p>
            <a:pPr algn="l">
              <a:spcBef>
                <a:spcPts val="600"/>
              </a:spcBef>
            </a:pPr>
            <a:r>
              <a:rPr lang="en-US" sz="1400" b="1" dirty="0">
                <a:effectLst/>
              </a:rPr>
              <a:t>- Applied in the month of Dec and year 2011 had max defaulting and the defaulting increases with year on year.</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b="1" i="0" dirty="0">
                <a:effectLst/>
                <a:latin typeface="Helvetica Neue"/>
              </a:rPr>
              <a:t>Univariate analysis Observations</a:t>
            </a:r>
            <a:br>
              <a:rPr lang="en-US" b="1" i="0" dirty="0">
                <a:effectLst/>
                <a:latin typeface="Helvetica Neue"/>
              </a:rPr>
            </a:br>
            <a:r>
              <a:rPr lang="en-US" dirty="0"/>
              <a:t> </a:t>
            </a:r>
          </a:p>
        </p:txBody>
      </p:sp>
    </p:spTree>
    <p:extLst>
      <p:ext uri="{BB962C8B-B14F-4D97-AF65-F5344CB8AC3E}">
        <p14:creationId xmlns:p14="http://schemas.microsoft.com/office/powerpoint/2010/main" val="14785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1600" dirty="0">
                <a:sym typeface="Wingdings" panose="05000000000000000000" pitchFamily="2" charset="2"/>
              </a:rPr>
              <a:t>1. Annual income vs loan purpose</a:t>
            </a:r>
          </a:p>
          <a:p>
            <a:pPr algn="l"/>
            <a:r>
              <a:rPr lang="en-US" sz="1600" dirty="0">
                <a:sym typeface="Wingdings" panose="05000000000000000000" pitchFamily="2" charset="2"/>
              </a:rPr>
              <a:t>Observation :</a:t>
            </a:r>
          </a:p>
          <a:p>
            <a:pPr algn="l"/>
            <a:r>
              <a:rPr lang="en-US" sz="1600" dirty="0">
                <a:sym typeface="Wingdings" panose="05000000000000000000" pitchFamily="2" charset="2"/>
              </a:rPr>
              <a:t>Though the number of loans applied and defaulted are the highest in number for "</a:t>
            </a:r>
            <a:r>
              <a:rPr lang="en-US" sz="1600" dirty="0" err="1">
                <a:sym typeface="Wingdings" panose="05000000000000000000" pitchFamily="2" charset="2"/>
              </a:rPr>
              <a:t>debt_consolation</a:t>
            </a:r>
            <a:r>
              <a:rPr lang="en-US" sz="1600" dirty="0">
                <a:sym typeface="Wingdings" panose="05000000000000000000" pitchFamily="2" charset="2"/>
              </a:rPr>
              <a:t>", the annual income of those who applied isn't the highest. </a:t>
            </a:r>
          </a:p>
          <a:p>
            <a:pPr algn="l"/>
            <a:r>
              <a:rPr lang="en-US" sz="1600" dirty="0">
                <a:sym typeface="Wingdings" panose="05000000000000000000" pitchFamily="2" charset="2"/>
              </a:rPr>
              <a:t>Applicants with higher salary mostly applied loans for "</a:t>
            </a:r>
            <a:r>
              <a:rPr lang="en-US" sz="1600" dirty="0" err="1">
                <a:sym typeface="Wingdings" panose="05000000000000000000" pitchFamily="2" charset="2"/>
              </a:rPr>
              <a:t>home_improvment</a:t>
            </a:r>
            <a:r>
              <a:rPr lang="en-US" sz="1600" dirty="0">
                <a:sym typeface="Wingdings" panose="05000000000000000000" pitchFamily="2" charset="2"/>
              </a:rPr>
              <a:t>", "house", "</a:t>
            </a:r>
            <a:r>
              <a:rPr lang="en-US" sz="1600" dirty="0" err="1">
                <a:sym typeface="Wingdings" panose="05000000000000000000" pitchFamily="2" charset="2"/>
              </a:rPr>
              <a:t>renewable_energy</a:t>
            </a:r>
            <a:r>
              <a:rPr lang="en-US" sz="1600" dirty="0">
                <a:sym typeface="Wingdings" panose="05000000000000000000" pitchFamily="2" charset="2"/>
              </a:rPr>
              <a:t>" and "small_businesses"</a:t>
            </a:r>
          </a:p>
          <a:p>
            <a:pPr algn="l"/>
            <a:r>
              <a:rPr lang="en-US" sz="1600" dirty="0">
                <a:sym typeface="Wingdings" panose="05000000000000000000" pitchFamily="2" charset="2"/>
              </a:rPr>
              <a:t>Applicants with lower salary applied for educational loan</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73115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2. Annual Income vs funded amount inv</a:t>
            </a:r>
          </a:p>
          <a:p>
            <a:pPr algn="l">
              <a:spcBef>
                <a:spcPts val="1800"/>
              </a:spcBef>
            </a:pPr>
            <a:r>
              <a:rPr lang="en-US" sz="1400" dirty="0">
                <a:sym typeface="Wingdings" panose="05000000000000000000" pitchFamily="2" charset="2"/>
              </a:rPr>
              <a:t>	- Loan amount higher the defaulting is higher</a:t>
            </a:r>
          </a:p>
          <a:p>
            <a:pPr algn="l">
              <a:spcBef>
                <a:spcPts val="1800"/>
              </a:spcBef>
            </a:pPr>
            <a:r>
              <a:rPr lang="en-US" sz="1400" dirty="0">
                <a:sym typeface="Wingdings" panose="05000000000000000000" pitchFamily="2" charset="2"/>
              </a:rPr>
              <a:t>3. Annual income vs </a:t>
            </a:r>
            <a:r>
              <a:rPr lang="en-US" sz="1400" dirty="0" err="1">
                <a:sym typeface="Wingdings" panose="05000000000000000000" pitchFamily="2" charset="2"/>
              </a:rPr>
              <a:t>int_rate</a:t>
            </a:r>
            <a:endParaRPr lang="en-US" sz="1400" dirty="0">
              <a:sym typeface="Wingdings" panose="05000000000000000000" pitchFamily="2" charset="2"/>
            </a:endParaRPr>
          </a:p>
          <a:p>
            <a:pPr algn="l">
              <a:spcBef>
                <a:spcPts val="1800"/>
              </a:spcBef>
            </a:pPr>
            <a:r>
              <a:rPr lang="en-US" sz="1400" dirty="0">
                <a:sym typeface="Wingdings" panose="05000000000000000000" pitchFamily="2" charset="2"/>
              </a:rPr>
              <a:t>	- Irrespective of the annual income , the defaulting is higher in higher interest rate group 21-25%</a:t>
            </a:r>
          </a:p>
          <a:p>
            <a:pPr algn="l">
              <a:spcBef>
                <a:spcPts val="1800"/>
              </a:spcBef>
            </a:pPr>
            <a:r>
              <a:rPr lang="en-US" sz="1400" dirty="0">
                <a:sym typeface="Wingdings" panose="05000000000000000000" pitchFamily="2" charset="2"/>
              </a:rPr>
              <a:t>4. Annual Income vs term</a:t>
            </a:r>
          </a:p>
          <a:p>
            <a:pPr algn="l">
              <a:spcBef>
                <a:spcPts val="1800"/>
              </a:spcBef>
            </a:pPr>
            <a:r>
              <a:rPr lang="en-US" sz="1400" dirty="0">
                <a:sym typeface="Wingdings" panose="05000000000000000000" pitchFamily="2" charset="2"/>
              </a:rPr>
              <a:t>	- with higher term the defaulting seems to increase</a:t>
            </a:r>
          </a:p>
          <a:p>
            <a:pPr algn="l">
              <a:spcBef>
                <a:spcPts val="1800"/>
              </a:spcBef>
            </a:pPr>
            <a:r>
              <a:rPr lang="en-US" sz="1400" dirty="0">
                <a:sym typeface="Wingdings" panose="05000000000000000000" pitchFamily="2" charset="2"/>
              </a:rPr>
              <a:t>5. Annual Income vs grade</a:t>
            </a:r>
          </a:p>
          <a:p>
            <a:pPr algn="l">
              <a:spcBef>
                <a:spcPts val="1800"/>
              </a:spcBef>
            </a:pPr>
            <a:r>
              <a:rPr lang="en-US" sz="1400" dirty="0">
                <a:sym typeface="Wingdings" panose="05000000000000000000" pitchFamily="2" charset="2"/>
              </a:rPr>
              <a:t>	- irrespective of the annual income as the grade increases the </a:t>
            </a:r>
            <a:r>
              <a:rPr lang="en-US" sz="1400" dirty="0" err="1">
                <a:sym typeface="Wingdings" panose="05000000000000000000" pitchFamily="2" charset="2"/>
              </a:rPr>
              <a:t>defauling</a:t>
            </a:r>
            <a:r>
              <a:rPr lang="en-US" sz="1400" dirty="0">
                <a:sym typeface="Wingdings" panose="05000000000000000000" pitchFamily="2" charset="2"/>
              </a:rPr>
              <a:t> increases</a:t>
            </a:r>
          </a:p>
          <a:p>
            <a:pPr algn="l">
              <a:spcBef>
                <a:spcPts val="1800"/>
              </a:spcBef>
            </a:pPr>
            <a:r>
              <a:rPr lang="en-US" sz="1400" dirty="0">
                <a:sym typeface="Wingdings" panose="05000000000000000000" pitchFamily="2" charset="2"/>
              </a:rPr>
              <a:t>6. Annual Income vs emp length</a:t>
            </a:r>
          </a:p>
          <a:p>
            <a:pPr algn="l">
              <a:spcBef>
                <a:spcPts val="1800"/>
              </a:spcBef>
            </a:pPr>
            <a:r>
              <a:rPr lang="en-US" sz="1400" dirty="0">
                <a:sym typeface="Wingdings" panose="05000000000000000000" pitchFamily="2" charset="2"/>
              </a:rPr>
              <a:t>	- annual income increases as emp length increases also ppl with higher income tend to default more</a:t>
            </a:r>
          </a:p>
        </p:txBody>
      </p:sp>
      <p:sp>
        <p:nvSpPr>
          <p:cNvPr id="2" name="Agenda"/>
          <p:cNvSpPr>
            <a:spLocks noGrp="1"/>
          </p:cNvSpPr>
          <p:nvPr>
            <p:ph type="title"/>
          </p:nvPr>
        </p:nvSpPr>
        <p:spPr>
          <a:xfrm>
            <a:off x="504001" y="504000"/>
            <a:ext cx="11186476" cy="369332"/>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 </a:t>
            </a:r>
            <a:r>
              <a:rPr lang="en-US" b="1" i="0" dirty="0" err="1">
                <a:effectLst/>
                <a:latin typeface="Helvetica Neue"/>
              </a:rPr>
              <a:t>cont</a:t>
            </a:r>
            <a:r>
              <a:rPr lang="en-US" b="1" i="0" dirty="0">
                <a:effectLst/>
                <a:latin typeface="Helvetica Neue"/>
              </a:rPr>
              <a:t>…</a:t>
            </a:r>
            <a:endParaRPr lang="en-US" dirty="0"/>
          </a:p>
        </p:txBody>
      </p:sp>
    </p:spTree>
    <p:extLst>
      <p:ext uri="{BB962C8B-B14F-4D97-AF65-F5344CB8AC3E}">
        <p14:creationId xmlns:p14="http://schemas.microsoft.com/office/powerpoint/2010/main" val="324190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7.funded_amnt_inv_group vs Interest Rate</a:t>
            </a:r>
          </a:p>
          <a:p>
            <a:pPr algn="l">
              <a:spcBef>
                <a:spcPts val="1800"/>
              </a:spcBef>
            </a:pPr>
            <a:r>
              <a:rPr lang="en-US" sz="1400" dirty="0">
                <a:sym typeface="Wingdings" panose="05000000000000000000" pitchFamily="2" charset="2"/>
              </a:rPr>
              <a:t>	Interest rate increases with </a:t>
            </a:r>
            <a:r>
              <a:rPr lang="en-US" sz="1400" dirty="0" err="1">
                <a:sym typeface="Wingdings" panose="05000000000000000000" pitchFamily="2" charset="2"/>
              </a:rPr>
              <a:t>funded_amnt_inv</a:t>
            </a:r>
            <a:r>
              <a:rPr lang="en-US" sz="1400" dirty="0">
                <a:sym typeface="Wingdings" panose="05000000000000000000" pitchFamily="2" charset="2"/>
              </a:rPr>
              <a:t> and higher interest more defaulting	</a:t>
            </a:r>
          </a:p>
          <a:p>
            <a:pPr algn="l">
              <a:spcBef>
                <a:spcPts val="1800"/>
              </a:spcBef>
            </a:pPr>
            <a:r>
              <a:rPr lang="en-US" sz="1400" dirty="0">
                <a:sym typeface="Wingdings" panose="05000000000000000000" pitchFamily="2" charset="2"/>
              </a:rPr>
              <a:t>8.Funded Amount vs Loan purpose</a:t>
            </a:r>
          </a:p>
          <a:p>
            <a:pPr algn="l">
              <a:spcBef>
                <a:spcPts val="1800"/>
              </a:spcBef>
            </a:pPr>
            <a:r>
              <a:rPr lang="en-US" sz="1400" dirty="0">
                <a:sym typeface="Wingdings" panose="05000000000000000000" pitchFamily="2" charset="2"/>
              </a:rPr>
              <a:t>	In the lower segment below 7k defaulting is more for education loan and vacation and in higher amount it is more for small</a:t>
            </a:r>
          </a:p>
          <a:p>
            <a:pPr algn="l">
              <a:spcBef>
                <a:spcPts val="1800"/>
              </a:spcBef>
            </a:pPr>
            <a:r>
              <a:rPr lang="en-US" sz="1400" dirty="0">
                <a:sym typeface="Wingdings" panose="05000000000000000000" pitchFamily="2" charset="2"/>
              </a:rPr>
              <a:t>                       business, debt consolidation and credit card</a:t>
            </a:r>
          </a:p>
          <a:p>
            <a:pPr algn="l">
              <a:spcBef>
                <a:spcPts val="1800"/>
              </a:spcBef>
            </a:pPr>
            <a:r>
              <a:rPr lang="en-US" sz="1400" dirty="0">
                <a:sym typeface="Wingdings" panose="05000000000000000000" pitchFamily="2" charset="2"/>
              </a:rPr>
              <a:t>9.Funded Amount vs House Ownership</a:t>
            </a:r>
          </a:p>
          <a:p>
            <a:pPr algn="l">
              <a:spcBef>
                <a:spcPts val="1800"/>
              </a:spcBef>
            </a:pPr>
            <a:r>
              <a:rPr lang="en-US" sz="1400" dirty="0">
                <a:sym typeface="Wingdings" panose="05000000000000000000" pitchFamily="2" charset="2"/>
              </a:rPr>
              <a:t>	Applicants living in mortgage took higher amount and defaulting is also higher in mortgage group</a:t>
            </a:r>
          </a:p>
          <a:p>
            <a:pPr algn="l">
              <a:spcBef>
                <a:spcPts val="1800"/>
              </a:spcBef>
            </a:pPr>
            <a:r>
              <a:rPr lang="en-US" sz="1400" dirty="0">
                <a:sym typeface="Wingdings" panose="05000000000000000000" pitchFamily="2" charset="2"/>
              </a:rPr>
              <a:t>10. Funded amount vs month issued and year issued</a:t>
            </a:r>
          </a:p>
          <a:p>
            <a:pPr algn="l">
              <a:spcBef>
                <a:spcPts val="1800"/>
              </a:spcBef>
            </a:pPr>
            <a:r>
              <a:rPr lang="en-US" sz="1400" dirty="0">
                <a:sym typeface="Wingdings" panose="05000000000000000000" pitchFamily="2" charset="2"/>
              </a:rPr>
              <a:t>	Max defaulting that is issued in the December month is for debt consolidation and credit card</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 cont..</a:t>
            </a:r>
            <a:br>
              <a:rPr lang="en-US" b="1" i="0" dirty="0">
                <a:effectLst/>
                <a:latin typeface="Helvetica Neue"/>
              </a:rPr>
            </a:br>
            <a:r>
              <a:rPr lang="en-US" dirty="0"/>
              <a:t> </a:t>
            </a:r>
          </a:p>
        </p:txBody>
      </p:sp>
    </p:spTree>
    <p:extLst>
      <p:ext uri="{BB962C8B-B14F-4D97-AF65-F5344CB8AC3E}">
        <p14:creationId xmlns:p14="http://schemas.microsoft.com/office/powerpoint/2010/main" val="11296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a:bodyPr>
          <a:lstStyle/>
          <a:p>
            <a:r>
              <a:rPr lang="en-US" dirty="0"/>
              <a:t>Lending loans to ‘risky’ applicants is the largest source of financial loss(called credit loss). The credit loss is the amount of money lost by the lender when the borrower refuses to pay or runs away with the money owed. </a:t>
            </a:r>
          </a:p>
          <a:p>
            <a:r>
              <a:rPr lang="en-US" dirty="0"/>
              <a:t>The main objective is to be able to identify these risky loan applicants, then such loans can be reduced thereby cutting down the amount of credit loss. Identification of such applicants using EDA is the aim of this case study. </a:t>
            </a:r>
          </a:p>
          <a:p>
            <a:r>
              <a:rPr lang="en-US" dirty="0"/>
              <a:t>Perform an analysis to understand the driving factors (or driver variables)behind loan default, </a:t>
            </a:r>
            <a:r>
              <a:rPr lang="en-US" dirty="0" err="1"/>
              <a:t>i.e.the</a:t>
            </a:r>
            <a:r>
              <a:rPr lang="en-US" dirty="0"/>
              <a:t> variables which are strong indicators of default.  The company can utilize this knowledge for its portfolio and risk assessment. </a:t>
            </a:r>
          </a:p>
        </p:txBody>
      </p:sp>
      <p:sp>
        <p:nvSpPr>
          <p:cNvPr id="2" name="Agenda"/>
          <p:cNvSpPr>
            <a:spLocks noGrp="1"/>
          </p:cNvSpPr>
          <p:nvPr>
            <p:ph type="title"/>
          </p:nvPr>
        </p:nvSpPr>
        <p:spPr>
          <a:xfrm>
            <a:off x="504001" y="504000"/>
            <a:ext cx="11186476" cy="430887"/>
          </a:xfrm>
        </p:spPr>
        <p:txBody>
          <a:bodyPr/>
          <a:lstStyle/>
          <a:p>
            <a:r>
              <a:rPr lang="en-US" sz="2800" dirty="0"/>
              <a:t>Introduction and Goal of Analysis</a:t>
            </a:r>
          </a:p>
        </p:txBody>
      </p:sp>
    </p:spTree>
    <p:extLst>
      <p:ext uri="{BB962C8B-B14F-4D97-AF65-F5344CB8AC3E}">
        <p14:creationId xmlns:p14="http://schemas.microsoft.com/office/powerpoint/2010/main" val="118042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11. Funded amount inv vs Grade</a:t>
            </a:r>
          </a:p>
          <a:p>
            <a:pPr algn="l">
              <a:spcBef>
                <a:spcPts val="1800"/>
              </a:spcBef>
            </a:pPr>
            <a:r>
              <a:rPr lang="en-US" sz="1400" dirty="0">
                <a:sym typeface="Wingdings" panose="05000000000000000000" pitchFamily="2" charset="2"/>
              </a:rPr>
              <a:t>	Grade 'F' and 'G' have highest defaulting compared to other groups	</a:t>
            </a:r>
          </a:p>
          <a:p>
            <a:pPr algn="l">
              <a:spcBef>
                <a:spcPts val="1800"/>
              </a:spcBef>
            </a:pPr>
            <a:r>
              <a:rPr lang="en-US" sz="1400" dirty="0">
                <a:sym typeface="Wingdings" panose="05000000000000000000" pitchFamily="2" charset="2"/>
              </a:rPr>
              <a:t>12. Emp length vs funded </a:t>
            </a:r>
            <a:r>
              <a:rPr lang="en-US" sz="1400" dirty="0" err="1">
                <a:sym typeface="Wingdings" panose="05000000000000000000" pitchFamily="2" charset="2"/>
              </a:rPr>
              <a:t>amnt</a:t>
            </a:r>
            <a:r>
              <a:rPr lang="en-US" sz="1400" dirty="0">
                <a:sym typeface="Wingdings" panose="05000000000000000000" pitchFamily="2" charset="2"/>
              </a:rPr>
              <a:t> inv</a:t>
            </a:r>
          </a:p>
          <a:p>
            <a:pPr algn="l">
              <a:spcBef>
                <a:spcPts val="1800"/>
              </a:spcBef>
            </a:pPr>
            <a:r>
              <a:rPr lang="en-US" sz="1400" dirty="0">
                <a:sym typeface="Wingdings" panose="05000000000000000000" pitchFamily="2" charset="2"/>
              </a:rPr>
              <a:t>	funded </a:t>
            </a:r>
            <a:r>
              <a:rPr lang="en-US" sz="1400" dirty="0" err="1">
                <a:sym typeface="Wingdings" panose="05000000000000000000" pitchFamily="2" charset="2"/>
              </a:rPr>
              <a:t>amnt</a:t>
            </a:r>
            <a:r>
              <a:rPr lang="en-US" sz="1400" dirty="0">
                <a:sym typeface="Wingdings" panose="05000000000000000000" pitchFamily="2" charset="2"/>
              </a:rPr>
              <a:t> inv increases as emp length increases but the max defaulting is with 10 + years. Employees with longer working  </a:t>
            </a:r>
          </a:p>
          <a:p>
            <a:pPr algn="l">
              <a:spcBef>
                <a:spcPts val="1800"/>
              </a:spcBef>
            </a:pPr>
            <a:r>
              <a:rPr lang="en-US" sz="1400" dirty="0">
                <a:sym typeface="Wingdings" panose="05000000000000000000" pitchFamily="2" charset="2"/>
              </a:rPr>
              <a:t>                      history got the loan approved for a higher amount. </a:t>
            </a:r>
          </a:p>
          <a:p>
            <a:pPr>
              <a:spcBef>
                <a:spcPts val="1800"/>
              </a:spcBef>
            </a:pPr>
            <a:r>
              <a:rPr lang="en-US" sz="1400" dirty="0">
                <a:sym typeface="Wingdings" panose="05000000000000000000" pitchFamily="2" charset="2"/>
              </a:rPr>
              <a:t>13. Funded </a:t>
            </a:r>
            <a:r>
              <a:rPr lang="en-US" sz="1400" dirty="0" err="1">
                <a:sym typeface="Wingdings" panose="05000000000000000000" pitchFamily="2" charset="2"/>
              </a:rPr>
              <a:t>amnt</a:t>
            </a:r>
            <a:r>
              <a:rPr lang="en-US" sz="1400" dirty="0">
                <a:sym typeface="Wingdings" panose="05000000000000000000" pitchFamily="2" charset="2"/>
              </a:rPr>
              <a:t> inv vs Verification Status</a:t>
            </a:r>
          </a:p>
          <a:p>
            <a:pPr algn="l">
              <a:spcBef>
                <a:spcPts val="1800"/>
              </a:spcBef>
            </a:pPr>
            <a:r>
              <a:rPr lang="en-US" sz="1400" dirty="0">
                <a:sym typeface="Wingdings" panose="05000000000000000000" pitchFamily="2" charset="2"/>
              </a:rPr>
              <a:t>	Looking at the verification status data, verified loan applications tend to have higher loan amount which might indicate that the</a:t>
            </a:r>
          </a:p>
          <a:p>
            <a:pPr algn="l">
              <a:spcBef>
                <a:spcPts val="1800"/>
              </a:spcBef>
            </a:pPr>
            <a:r>
              <a:rPr lang="en-US" sz="1400" dirty="0">
                <a:sym typeface="Wingdings" panose="05000000000000000000" pitchFamily="2" charset="2"/>
              </a:rPr>
              <a:t>                        firms are first verifying the loans with higher values.</a:t>
            </a:r>
          </a:p>
          <a:p>
            <a:pPr algn="l">
              <a:spcBef>
                <a:spcPts val="1800"/>
              </a:spcBef>
            </a:pPr>
            <a:r>
              <a:rPr lang="en-US" sz="1400" dirty="0">
                <a:sym typeface="Wingdings" panose="05000000000000000000" pitchFamily="2" charset="2"/>
              </a:rPr>
              <a:t>14. Purpose vs </a:t>
            </a:r>
            <a:r>
              <a:rPr lang="en-US" sz="1400" dirty="0" err="1">
                <a:sym typeface="Wingdings" panose="05000000000000000000" pitchFamily="2" charset="2"/>
              </a:rPr>
              <a:t>int_rate</a:t>
            </a:r>
            <a:endParaRPr lang="en-US" sz="1400" dirty="0">
              <a:sym typeface="Wingdings" panose="05000000000000000000" pitchFamily="2" charset="2"/>
            </a:endParaRPr>
          </a:p>
          <a:p>
            <a:pPr algn="l">
              <a:spcBef>
                <a:spcPts val="1800"/>
              </a:spcBef>
            </a:pPr>
            <a:r>
              <a:rPr lang="en-US" sz="1400" dirty="0">
                <a:sym typeface="Wingdings" panose="05000000000000000000" pitchFamily="2" charset="2"/>
              </a:rPr>
              <a:t>	Higher interest group 17%-21%	</a:t>
            </a:r>
          </a:p>
          <a:p>
            <a:pPr algn="l">
              <a:spcBef>
                <a:spcPts val="1800"/>
              </a:spcBef>
            </a:pPr>
            <a:r>
              <a:rPr lang="en-US" sz="1400" dirty="0">
                <a:sym typeface="Wingdings" panose="05000000000000000000" pitchFamily="2" charset="2"/>
              </a:rPr>
              <a:t>	21%-25% max defaulters are for debt consolidation and small business</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 </a:t>
            </a:r>
            <a:r>
              <a:rPr lang="en-US" b="1" i="0" dirty="0" err="1">
                <a:effectLst/>
                <a:latin typeface="Helvetica Neue"/>
              </a:rPr>
              <a:t>cont</a:t>
            </a:r>
            <a:r>
              <a:rPr lang="en-US" b="1" i="0" dirty="0">
                <a:effectLst/>
                <a:latin typeface="Helvetica Neue"/>
              </a:rPr>
              <a:t>…</a:t>
            </a:r>
            <a:br>
              <a:rPr lang="en-US" b="1" i="0" dirty="0">
                <a:effectLst/>
                <a:latin typeface="Helvetica Neue"/>
              </a:rPr>
            </a:br>
            <a:r>
              <a:rPr lang="en-US" dirty="0"/>
              <a:t> </a:t>
            </a:r>
          </a:p>
        </p:txBody>
      </p:sp>
    </p:spTree>
    <p:extLst>
      <p:ext uri="{BB962C8B-B14F-4D97-AF65-F5344CB8AC3E}">
        <p14:creationId xmlns:p14="http://schemas.microsoft.com/office/powerpoint/2010/main" val="316282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15 . grade vs interest rate</a:t>
            </a:r>
          </a:p>
          <a:p>
            <a:pPr algn="l">
              <a:spcBef>
                <a:spcPts val="1800"/>
              </a:spcBef>
            </a:pPr>
            <a:r>
              <a:rPr lang="en-US" sz="1400" dirty="0">
                <a:sym typeface="Wingdings" panose="05000000000000000000" pitchFamily="2" charset="2"/>
              </a:rPr>
              <a:t>	As the grade increases interest rate increases</a:t>
            </a:r>
          </a:p>
          <a:p>
            <a:pPr algn="l">
              <a:spcBef>
                <a:spcPts val="1800"/>
              </a:spcBef>
            </a:pPr>
            <a:r>
              <a:rPr lang="en-US" sz="1400" dirty="0">
                <a:sym typeface="Wingdings" panose="05000000000000000000" pitchFamily="2" charset="2"/>
              </a:rPr>
              <a:t>16. Funded </a:t>
            </a:r>
            <a:r>
              <a:rPr lang="en-US" sz="1400" dirty="0" err="1">
                <a:sym typeface="Wingdings" panose="05000000000000000000" pitchFamily="2" charset="2"/>
              </a:rPr>
              <a:t>amnt</a:t>
            </a:r>
            <a:r>
              <a:rPr lang="en-US" sz="1400" dirty="0">
                <a:sym typeface="Wingdings" panose="05000000000000000000" pitchFamily="2" charset="2"/>
              </a:rPr>
              <a:t> inv group vs int rate</a:t>
            </a:r>
          </a:p>
          <a:p>
            <a:pPr algn="l">
              <a:spcBef>
                <a:spcPts val="1800"/>
              </a:spcBef>
            </a:pPr>
            <a:r>
              <a:rPr lang="en-US" sz="1400" dirty="0">
                <a:sym typeface="Wingdings" panose="05000000000000000000" pitchFamily="2" charset="2"/>
              </a:rPr>
              <a:t>	The interest rate for charged off loans is pretty high than that of fully paid loans in all the </a:t>
            </a:r>
            <a:r>
              <a:rPr lang="en-US" sz="1400" dirty="0" err="1">
                <a:sym typeface="Wingdings" panose="05000000000000000000" pitchFamily="2" charset="2"/>
              </a:rPr>
              <a:t>loan_amount</a:t>
            </a:r>
            <a:r>
              <a:rPr lang="en-US" sz="1400" dirty="0">
                <a:sym typeface="Wingdings" panose="05000000000000000000" pitchFamily="2" charset="2"/>
              </a:rPr>
              <a:t> groups. This can be a</a:t>
            </a:r>
          </a:p>
          <a:p>
            <a:pPr algn="l">
              <a:spcBef>
                <a:spcPts val="1800"/>
              </a:spcBef>
            </a:pPr>
            <a:r>
              <a:rPr lang="en-US" sz="1400" dirty="0">
                <a:sym typeface="Wingdings" panose="05000000000000000000" pitchFamily="2" charset="2"/>
              </a:rPr>
              <a:t>                      possible strong driving factor for loan defaulting.</a:t>
            </a:r>
          </a:p>
          <a:p>
            <a:pPr>
              <a:spcBef>
                <a:spcPts val="1800"/>
              </a:spcBef>
            </a:pPr>
            <a:r>
              <a:rPr lang="en-US" sz="1400" dirty="0">
                <a:sym typeface="Wingdings" panose="05000000000000000000" pitchFamily="2" charset="2"/>
              </a:rPr>
              <a:t>17. Funded </a:t>
            </a:r>
            <a:r>
              <a:rPr lang="en-US" sz="1400" dirty="0" err="1">
                <a:sym typeface="Wingdings" panose="05000000000000000000" pitchFamily="2" charset="2"/>
              </a:rPr>
              <a:t>amnt</a:t>
            </a:r>
            <a:r>
              <a:rPr lang="en-US" sz="1400" dirty="0">
                <a:sym typeface="Wingdings" panose="05000000000000000000" pitchFamily="2" charset="2"/>
              </a:rPr>
              <a:t> inv group vs term</a:t>
            </a:r>
          </a:p>
          <a:p>
            <a:pPr>
              <a:spcBef>
                <a:spcPts val="1800"/>
              </a:spcBef>
            </a:pPr>
            <a:r>
              <a:rPr lang="en-US" sz="1400" dirty="0">
                <a:sym typeface="Wingdings" panose="05000000000000000000" pitchFamily="2" charset="2"/>
              </a:rPr>
              <a:t>	Applicants with higher term tend to default more for higher loan amount which means that applicants applying for long term has</a:t>
            </a:r>
          </a:p>
          <a:p>
            <a:pPr>
              <a:spcBef>
                <a:spcPts val="1800"/>
              </a:spcBef>
            </a:pPr>
            <a:r>
              <a:rPr lang="en-US" sz="1400" dirty="0">
                <a:sym typeface="Wingdings" panose="05000000000000000000" pitchFamily="2" charset="2"/>
              </a:rPr>
              <a:t>                      applied for more loan. </a:t>
            </a:r>
          </a:p>
          <a:p>
            <a:pPr algn="l">
              <a:spcBef>
                <a:spcPts val="1800"/>
              </a:spcBef>
            </a:pPr>
            <a:endParaRPr lang="en-US" sz="1400" dirty="0">
              <a:sym typeface="Wingdings" panose="05000000000000000000" pitchFamily="2" charset="2"/>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 </a:t>
            </a:r>
            <a:r>
              <a:rPr lang="en-US" b="1" i="0" dirty="0" err="1">
                <a:effectLst/>
                <a:latin typeface="Helvetica Neue"/>
              </a:rPr>
              <a:t>cont</a:t>
            </a:r>
            <a:r>
              <a:rPr lang="en-US" b="1" i="0" dirty="0">
                <a:effectLst/>
                <a:latin typeface="Helvetica Neue"/>
              </a:rPr>
              <a:t>…</a:t>
            </a:r>
            <a:br>
              <a:rPr lang="en-US" b="1" i="0" dirty="0">
                <a:effectLst/>
                <a:latin typeface="Helvetica Neue"/>
              </a:rPr>
            </a:br>
            <a:r>
              <a:rPr lang="en-US" dirty="0"/>
              <a:t> </a:t>
            </a:r>
          </a:p>
        </p:txBody>
      </p:sp>
    </p:spTree>
    <p:extLst>
      <p:ext uri="{BB962C8B-B14F-4D97-AF65-F5344CB8AC3E}">
        <p14:creationId xmlns:p14="http://schemas.microsoft.com/office/powerpoint/2010/main" val="56950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200"/>
              </a:spcBef>
            </a:pPr>
            <a:r>
              <a:rPr lang="en-US" sz="1400" dirty="0">
                <a:latin typeface="Helvetica Neue"/>
              </a:rPr>
              <a:t>   </a:t>
            </a:r>
            <a:r>
              <a:rPr lang="en-US" sz="1600" dirty="0"/>
              <a:t>18. </a:t>
            </a:r>
            <a:r>
              <a:rPr lang="en-US" sz="1600" dirty="0">
                <a:effectLst/>
              </a:rPr>
              <a:t>DTI vs Funded Amount Invested Group</a:t>
            </a:r>
          </a:p>
          <a:p>
            <a:pPr lvl="1" indent="0">
              <a:spcBef>
                <a:spcPts val="1200"/>
              </a:spcBef>
              <a:buNone/>
            </a:pPr>
            <a:r>
              <a:rPr lang="en-US" sz="1600" dirty="0">
                <a:effectLst/>
              </a:rPr>
              <a:t>	Applicants with higher DTI tend to default more and the 15k to 20k group have higher DTI </a:t>
            </a:r>
          </a:p>
          <a:p>
            <a:pPr lvl="1" indent="0">
              <a:spcBef>
                <a:spcPts val="1200"/>
              </a:spcBef>
              <a:buNone/>
            </a:pPr>
            <a:r>
              <a:rPr lang="en-US" sz="1600" dirty="0">
                <a:effectLst/>
              </a:rPr>
              <a:t>19.</a:t>
            </a:r>
            <a:r>
              <a:rPr lang="en-US" sz="1600" dirty="0"/>
              <a:t> Annual income vs funded </a:t>
            </a:r>
            <a:r>
              <a:rPr lang="en-US" sz="1600" dirty="0" err="1"/>
              <a:t>amnt</a:t>
            </a:r>
            <a:r>
              <a:rPr lang="en-US" sz="1600" dirty="0"/>
              <a:t> inv</a:t>
            </a:r>
          </a:p>
          <a:p>
            <a:pPr lvl="1" indent="0">
              <a:spcBef>
                <a:spcPts val="1200"/>
              </a:spcBef>
              <a:buNone/>
            </a:pPr>
            <a:r>
              <a:rPr lang="en-US" sz="1600" dirty="0"/>
              <a:t>	As the annual amount increases , funded amount inv also increases</a:t>
            </a:r>
          </a:p>
          <a:p>
            <a:pPr lvl="1" indent="0">
              <a:spcBef>
                <a:spcPts val="1200"/>
              </a:spcBef>
              <a:buNone/>
            </a:pPr>
            <a:r>
              <a:rPr lang="en-US" sz="1600" dirty="0"/>
              <a:t>20. Term vs grade</a:t>
            </a:r>
          </a:p>
          <a:p>
            <a:pPr lvl="1" indent="0">
              <a:spcBef>
                <a:spcPts val="1200"/>
              </a:spcBef>
              <a:buNone/>
            </a:pPr>
            <a:r>
              <a:rPr lang="en-US" sz="1600" dirty="0"/>
              <a:t>	for charged off cases the loan defaulting increases from grade  D to G when the term is higher</a:t>
            </a:r>
          </a:p>
          <a:p>
            <a:pPr lvl="1" indent="0">
              <a:spcBef>
                <a:spcPts val="1200"/>
              </a:spcBef>
              <a:buNone/>
            </a:pPr>
            <a:endParaRPr lang="en-US" sz="1200" dirty="0">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 </a:t>
            </a:r>
            <a:r>
              <a:rPr lang="en-US" b="1" i="0" dirty="0" err="1">
                <a:effectLst/>
                <a:latin typeface="Helvetica Neue"/>
              </a:rPr>
              <a:t>cont</a:t>
            </a:r>
            <a:r>
              <a:rPr lang="en-US" b="1" i="0" dirty="0">
                <a:effectLst/>
                <a:latin typeface="Helvetica Neue"/>
              </a:rPr>
              <a:t>…</a:t>
            </a:r>
            <a:br>
              <a:rPr lang="en-US" b="1" i="0" dirty="0">
                <a:effectLst/>
                <a:latin typeface="Helvetica Neue"/>
              </a:rPr>
            </a:br>
            <a:r>
              <a:rPr lang="en-US" dirty="0"/>
              <a:t> </a:t>
            </a:r>
          </a:p>
        </p:txBody>
      </p:sp>
    </p:spTree>
    <p:extLst>
      <p:ext uri="{BB962C8B-B14F-4D97-AF65-F5344CB8AC3E}">
        <p14:creationId xmlns:p14="http://schemas.microsoft.com/office/powerpoint/2010/main" val="11995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85000" lnSpcReduction="20000"/>
          </a:bodyPr>
          <a:lstStyle/>
          <a:p>
            <a:pPr algn="l">
              <a:spcBef>
                <a:spcPts val="600"/>
              </a:spcBef>
            </a:pPr>
            <a:r>
              <a:rPr lang="en-US" sz="1400" b="1" dirty="0">
                <a:effectLst/>
                <a:latin typeface="Helvetica Neue"/>
              </a:rPr>
              <a:t>Bivariate analysis for charged off cases is high</a:t>
            </a:r>
          </a:p>
          <a:p>
            <a:pPr algn="l">
              <a:spcBef>
                <a:spcPts val="600"/>
              </a:spcBef>
            </a:pPr>
            <a:endParaRPr lang="en-US" sz="1400" b="1" dirty="0">
              <a:effectLst/>
              <a:latin typeface="Helvetica Neue"/>
            </a:endParaRPr>
          </a:p>
          <a:p>
            <a:pPr algn="l">
              <a:spcBef>
                <a:spcPts val="600"/>
              </a:spcBef>
            </a:pPr>
            <a:r>
              <a:rPr lang="en-US" sz="1400" b="1" dirty="0">
                <a:effectLst/>
                <a:latin typeface="Helvetica Neue"/>
              </a:rPr>
              <a:t>1. </a:t>
            </a:r>
            <a:r>
              <a:rPr lang="en-US" sz="1400" b="1" dirty="0">
                <a:latin typeface="Helvetica Neue"/>
              </a:rPr>
              <a:t>W</a:t>
            </a:r>
            <a:r>
              <a:rPr lang="en-US" sz="1400" b="1" dirty="0">
                <a:effectLst/>
                <a:latin typeface="Helvetica Neue"/>
              </a:rPr>
              <a:t>hen in lower income for education loan and higher income for house improvement, house, small business</a:t>
            </a:r>
          </a:p>
          <a:p>
            <a:pPr algn="l">
              <a:spcBef>
                <a:spcPts val="600"/>
              </a:spcBef>
            </a:pPr>
            <a:r>
              <a:rPr lang="en-US" sz="1400" b="1" dirty="0">
                <a:effectLst/>
                <a:latin typeface="Helvetica Neue"/>
              </a:rPr>
              <a:t>2. Higher income group is on mortgage and mortgage tend to default more</a:t>
            </a:r>
          </a:p>
          <a:p>
            <a:pPr algn="l">
              <a:spcBef>
                <a:spcPts val="600"/>
              </a:spcBef>
            </a:pPr>
            <a:r>
              <a:rPr lang="en-US" sz="1400" b="1" dirty="0">
                <a:effectLst/>
                <a:latin typeface="Helvetica Neue"/>
              </a:rPr>
              <a:t>3. High loan amount group tend to default more</a:t>
            </a:r>
          </a:p>
          <a:p>
            <a:pPr algn="l">
              <a:spcBef>
                <a:spcPts val="600"/>
              </a:spcBef>
            </a:pPr>
            <a:r>
              <a:rPr lang="en-US" sz="1400" b="1" dirty="0">
                <a:effectLst/>
                <a:latin typeface="Helvetica Neue"/>
              </a:rPr>
              <a:t>4. Irrespective of the annual income , the defaulting is higher in higher interest rate group 21-25%</a:t>
            </a:r>
          </a:p>
          <a:p>
            <a:pPr algn="l">
              <a:spcBef>
                <a:spcPts val="600"/>
              </a:spcBef>
            </a:pPr>
            <a:r>
              <a:rPr lang="en-US" sz="1400" b="1" dirty="0">
                <a:effectLst/>
                <a:latin typeface="Helvetica Neue"/>
              </a:rPr>
              <a:t>5. With higher term the defaulting seems to increase</a:t>
            </a:r>
          </a:p>
          <a:p>
            <a:pPr algn="l">
              <a:spcBef>
                <a:spcPts val="600"/>
              </a:spcBef>
            </a:pPr>
            <a:r>
              <a:rPr lang="en-US" sz="1400" b="1" dirty="0">
                <a:effectLst/>
                <a:latin typeface="Helvetica Neue"/>
              </a:rPr>
              <a:t>6. irrespective of the annual income as the grade increases the defaulting increases</a:t>
            </a:r>
          </a:p>
          <a:p>
            <a:pPr algn="l">
              <a:spcBef>
                <a:spcPts val="600"/>
              </a:spcBef>
            </a:pPr>
            <a:r>
              <a:rPr lang="en-US" sz="1400" b="1" dirty="0">
                <a:effectLst/>
                <a:latin typeface="Helvetica Neue"/>
              </a:rPr>
              <a:t>7. </a:t>
            </a:r>
            <a:r>
              <a:rPr lang="en-US" sz="1400" b="1" dirty="0">
                <a:latin typeface="Helvetica Neue"/>
              </a:rPr>
              <a:t>A</a:t>
            </a:r>
            <a:r>
              <a:rPr lang="en-US" sz="1400" b="1" dirty="0">
                <a:effectLst/>
                <a:latin typeface="Helvetica Neue"/>
              </a:rPr>
              <a:t>nnual income increases as emp length increases also ppl with higher income tend to default more</a:t>
            </a:r>
          </a:p>
          <a:p>
            <a:pPr algn="l">
              <a:spcBef>
                <a:spcPts val="600"/>
              </a:spcBef>
            </a:pPr>
            <a:r>
              <a:rPr lang="en-US" sz="1400" b="1" dirty="0">
                <a:effectLst/>
                <a:latin typeface="Helvetica Neue"/>
              </a:rPr>
              <a:t>8. Interest rate increases with funded amount invested and higher interest more defaulting</a:t>
            </a:r>
          </a:p>
          <a:p>
            <a:pPr algn="l">
              <a:spcBef>
                <a:spcPts val="600"/>
              </a:spcBef>
            </a:pPr>
            <a:r>
              <a:rPr lang="en-US" sz="1400" b="1" dirty="0">
                <a:effectLst/>
                <a:latin typeface="Helvetica Neue"/>
              </a:rPr>
              <a:t>9. In the lower segment below 7k defaulting is more for education loan and vacation</a:t>
            </a:r>
          </a:p>
          <a:p>
            <a:pPr algn="l">
              <a:spcBef>
                <a:spcPts val="600"/>
              </a:spcBef>
            </a:pPr>
            <a:r>
              <a:rPr lang="en-US" sz="1400" b="1" dirty="0">
                <a:effectLst/>
                <a:latin typeface="Helvetica Neue"/>
              </a:rPr>
              <a:t>    and in higher amount it is more for small business, debt consolidation and credit card</a:t>
            </a:r>
          </a:p>
          <a:p>
            <a:pPr algn="l">
              <a:spcBef>
                <a:spcPts val="600"/>
              </a:spcBef>
            </a:pPr>
            <a:r>
              <a:rPr lang="en-US" sz="1400" b="1" dirty="0">
                <a:effectLst/>
                <a:latin typeface="Helvetica Neue"/>
              </a:rPr>
              <a:t>10. Applicants living in mortgage took higher amount and defaulting is also higher in mortgage group</a:t>
            </a:r>
          </a:p>
          <a:p>
            <a:pPr algn="l">
              <a:spcBef>
                <a:spcPts val="600"/>
              </a:spcBef>
            </a:pPr>
            <a:r>
              <a:rPr lang="en-US" sz="1400" b="1" dirty="0">
                <a:effectLst/>
                <a:latin typeface="Helvetica Neue"/>
              </a:rPr>
              <a:t>11. Irrespective on the amount max defaulting in dec.</a:t>
            </a:r>
          </a:p>
          <a:p>
            <a:pPr algn="l">
              <a:spcBef>
                <a:spcPts val="600"/>
              </a:spcBef>
            </a:pPr>
            <a:r>
              <a:rPr lang="en-US" sz="1400" b="1" dirty="0">
                <a:effectLst/>
                <a:latin typeface="Helvetica Neue"/>
              </a:rPr>
              <a:t>12. Max defaulting that is issued in the December month is for debt consolidation and credit card</a:t>
            </a:r>
          </a:p>
          <a:p>
            <a:pPr algn="l">
              <a:spcBef>
                <a:spcPts val="600"/>
              </a:spcBef>
            </a:pPr>
            <a:r>
              <a:rPr lang="en-US" sz="1400" b="1" dirty="0">
                <a:effectLst/>
                <a:latin typeface="Helvetica Neue"/>
              </a:rPr>
              <a:t>13. Grade 'F' and 'G' have highest defaulting</a:t>
            </a:r>
          </a:p>
          <a:p>
            <a:pPr algn="l">
              <a:spcBef>
                <a:spcPts val="600"/>
              </a:spcBef>
            </a:pPr>
            <a:r>
              <a:rPr lang="en-US" sz="1400" b="1" dirty="0">
                <a:effectLst/>
                <a:latin typeface="Helvetica Neue"/>
              </a:rPr>
              <a:t>14. funded </a:t>
            </a:r>
            <a:r>
              <a:rPr lang="en-US" sz="1400" b="1" dirty="0" err="1">
                <a:effectLst/>
                <a:latin typeface="Helvetica Neue"/>
              </a:rPr>
              <a:t>amnt</a:t>
            </a:r>
            <a:r>
              <a:rPr lang="en-US" sz="1400" b="1" dirty="0">
                <a:effectLst/>
                <a:latin typeface="Helvetica Neue"/>
              </a:rPr>
              <a:t> inv increases as emp length increases but the max defaulting is with 10+ years</a:t>
            </a:r>
          </a:p>
          <a:p>
            <a:pPr algn="l">
              <a:spcBef>
                <a:spcPts val="600"/>
              </a:spcBef>
            </a:pPr>
            <a:r>
              <a:rPr lang="en-US" sz="1400" b="1" dirty="0">
                <a:effectLst/>
                <a:latin typeface="Helvetica Neue"/>
              </a:rPr>
              <a:t>15. verified status gets higher loan and higher loan defaults since the amount is higher.</a:t>
            </a:r>
          </a:p>
          <a:p>
            <a:pPr algn="l">
              <a:spcBef>
                <a:spcPts val="600"/>
              </a:spcBef>
            </a:pPr>
            <a:r>
              <a:rPr lang="en-US" sz="1400" b="1" dirty="0">
                <a:effectLst/>
                <a:latin typeface="Helvetica Neue"/>
              </a:rPr>
              <a:t>16. Higher interest group 17%-21% 21%-25% max defaulters are for debt consolidation and small business</a:t>
            </a:r>
          </a:p>
          <a:p>
            <a:pPr algn="l">
              <a:spcBef>
                <a:spcPts val="600"/>
              </a:spcBef>
            </a:pPr>
            <a:r>
              <a:rPr lang="en-US" sz="1400" b="1" dirty="0">
                <a:effectLst/>
                <a:latin typeface="Helvetica Neue"/>
              </a:rPr>
              <a:t>15. As the grade increases from A to G interest rate increases and max defaulting in F and G</a:t>
            </a:r>
          </a:p>
          <a:p>
            <a:pPr algn="l">
              <a:spcBef>
                <a:spcPts val="600"/>
              </a:spcBef>
            </a:pPr>
            <a:r>
              <a:rPr lang="en-US" sz="1400" b="1" dirty="0">
                <a:effectLst/>
                <a:latin typeface="Helvetica Neue"/>
              </a:rPr>
              <a:t>     21-25% group have the highest defaulting in grade F and G </a:t>
            </a:r>
          </a:p>
          <a:p>
            <a:pPr algn="l">
              <a:spcBef>
                <a:spcPts val="600"/>
              </a:spcBef>
            </a:pPr>
            <a:endParaRPr lang="en-US" sz="1400" b="1" dirty="0">
              <a:effectLst/>
              <a:latin typeface="Helvetica Neue"/>
            </a:endParaRPr>
          </a:p>
          <a:p>
            <a:pPr algn="l">
              <a:spcBef>
                <a:spcPts val="600"/>
              </a:spcBef>
            </a:pPr>
            <a:endParaRPr lang="en-US" sz="14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Insights from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92959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Autofit/>
          </a:bodyPr>
          <a:lstStyle/>
          <a:p>
            <a:pPr algn="l">
              <a:spcBef>
                <a:spcPts val="600"/>
              </a:spcBef>
            </a:pPr>
            <a:r>
              <a:rPr lang="en-US" sz="1200" b="1" dirty="0">
                <a:effectLst/>
                <a:latin typeface="Helvetica Neue"/>
              </a:rPr>
              <a:t>Bivariate analysis for charged off cases is high</a:t>
            </a:r>
          </a:p>
          <a:p>
            <a:pPr algn="l">
              <a:spcBef>
                <a:spcPts val="600"/>
              </a:spcBef>
            </a:pPr>
            <a:endParaRPr lang="en-US" sz="1200" b="1" dirty="0">
              <a:effectLst/>
              <a:latin typeface="Helvetica Neue"/>
            </a:endParaRPr>
          </a:p>
          <a:p>
            <a:pPr algn="l">
              <a:spcBef>
                <a:spcPts val="600"/>
              </a:spcBef>
            </a:pPr>
            <a:r>
              <a:rPr lang="en-US" sz="1200" b="1" dirty="0">
                <a:effectLst/>
                <a:latin typeface="Helvetica Neue"/>
              </a:rPr>
              <a:t>16. As the funded amount increases , the interest rate also increases and in the same funded amount inv group defaulting is higher when the interest rate is higher .</a:t>
            </a:r>
          </a:p>
          <a:p>
            <a:pPr algn="l">
              <a:spcBef>
                <a:spcPts val="600"/>
              </a:spcBef>
            </a:pPr>
            <a:r>
              <a:rPr lang="en-US" sz="1200" b="1" dirty="0">
                <a:effectLst/>
                <a:latin typeface="Helvetica Neue"/>
              </a:rPr>
              <a:t>17. Applicants with higher term tend to default more for higher loan amount which means that applicants applying for long term has applied for more loan amount.</a:t>
            </a:r>
          </a:p>
          <a:p>
            <a:pPr algn="l">
              <a:spcBef>
                <a:spcPts val="600"/>
              </a:spcBef>
            </a:pPr>
            <a:r>
              <a:rPr lang="en-US" sz="1200" b="1" dirty="0">
                <a:effectLst/>
                <a:latin typeface="Helvetica Neue"/>
              </a:rPr>
              <a:t>18. Applicants with higher DTI close to 16 tend to default more and the funded amount inv group of 15k to 20k group have higher DTI</a:t>
            </a:r>
          </a:p>
          <a:p>
            <a:pPr algn="l">
              <a:spcBef>
                <a:spcPts val="600"/>
              </a:spcBef>
            </a:pPr>
            <a:r>
              <a:rPr lang="en-US" sz="1200" b="1" dirty="0">
                <a:effectLst/>
                <a:latin typeface="Helvetica Neue"/>
              </a:rPr>
              <a:t>19. As the annual income amount increases , funded amount inv also increases</a:t>
            </a:r>
          </a:p>
          <a:p>
            <a:pPr algn="l">
              <a:spcBef>
                <a:spcPts val="600"/>
              </a:spcBef>
            </a:pPr>
            <a:r>
              <a:rPr lang="en-US" sz="1200" b="1" dirty="0">
                <a:effectLst/>
                <a:latin typeface="Helvetica Neue"/>
              </a:rPr>
              <a:t>20. For charged off cases the interest rate for 60 months duration is higher.</a:t>
            </a:r>
            <a:r>
              <a:rPr lang="en-US" sz="1200" b="1" u="none" strike="noStrike" dirty="0">
                <a:effectLst/>
                <a:latin typeface="Helvetica Neue"/>
                <a:hlinkClick r:id="rId3">
                  <a:extLst>
                    <a:ext uri="{A12FA001-AC4F-418D-AE19-62706E023703}">
                      <ahyp:hlinkClr xmlns:ahyp="http://schemas.microsoft.com/office/drawing/2018/hyperlinkcolor" val="tx"/>
                    </a:ext>
                  </a:extLst>
                </a:hlinkClick>
              </a:rPr>
              <a:t>¶</a:t>
            </a:r>
            <a:endParaRPr lang="en-US" sz="1200" b="1" dirty="0">
              <a:effectLst/>
              <a:latin typeface="Helvetica Neue"/>
            </a:endParaRPr>
          </a:p>
          <a:p>
            <a:pPr algn="l">
              <a:spcBef>
                <a:spcPts val="600"/>
              </a:spcBef>
            </a:pPr>
            <a:r>
              <a:rPr lang="en-US" sz="1200" b="1" dirty="0">
                <a:effectLst/>
                <a:latin typeface="Helvetica Neue"/>
              </a:rPr>
              <a:t>21. For charged off cases the loan defaulting increases from grade D to G when the term is higher</a:t>
            </a:r>
          </a:p>
          <a:p>
            <a:pPr algn="l">
              <a:spcBef>
                <a:spcPts val="600"/>
              </a:spcBef>
            </a:pPr>
            <a:endParaRPr lang="en-US" sz="12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267025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Autofit/>
          </a:bodyPr>
          <a:lstStyle/>
          <a:p>
            <a:pPr algn="l"/>
            <a:r>
              <a:rPr lang="en-US" sz="1400" b="1" dirty="0">
                <a:effectLst/>
                <a:latin typeface="Helvetica Neue"/>
              </a:rPr>
              <a:t>Multivariate analysis from pair plot:</a:t>
            </a:r>
          </a:p>
          <a:p>
            <a:pPr algn="l"/>
            <a:r>
              <a:rPr lang="en-US" sz="1400" b="1" dirty="0">
                <a:effectLst/>
                <a:latin typeface="Helvetica Neue"/>
              </a:rPr>
              <a:t>1. </a:t>
            </a:r>
            <a:r>
              <a:rPr lang="en-US" sz="1400" b="1" dirty="0" err="1">
                <a:effectLst/>
                <a:latin typeface="Helvetica Neue"/>
              </a:rPr>
              <a:t>Funded_amnt_inv</a:t>
            </a:r>
            <a:r>
              <a:rPr lang="en-US" sz="1400" b="1" dirty="0">
                <a:effectLst/>
                <a:latin typeface="Helvetica Neue"/>
              </a:rPr>
              <a:t> V/s interest rate: Defaulting more as the interest rate increases irrespective of the funded amount inv</a:t>
            </a:r>
          </a:p>
          <a:p>
            <a:pPr algn="l"/>
            <a:r>
              <a:rPr lang="en-US" sz="1400" b="1" dirty="0">
                <a:effectLst/>
                <a:latin typeface="Helvetica Neue"/>
              </a:rPr>
              <a:t>2.Funded_amnt_inv v/s term : Defaulting seems to be more in higher term group</a:t>
            </a:r>
          </a:p>
          <a:p>
            <a:pPr algn="l"/>
            <a:r>
              <a:rPr lang="en-US" sz="1400" b="1" dirty="0">
                <a:effectLst/>
                <a:latin typeface="Helvetica Neue"/>
              </a:rPr>
              <a:t>3.Funded_amnt_inv v/s </a:t>
            </a:r>
            <a:r>
              <a:rPr lang="en-US" sz="1400" b="1" dirty="0" err="1">
                <a:effectLst/>
                <a:latin typeface="Helvetica Neue"/>
              </a:rPr>
              <a:t>dti</a:t>
            </a:r>
            <a:r>
              <a:rPr lang="en-US" sz="1400" b="1" dirty="0">
                <a:effectLst/>
                <a:latin typeface="Helvetica Neue"/>
              </a:rPr>
              <a:t>: defaulting higher as funded amount invested increases irrespective of the </a:t>
            </a:r>
            <a:r>
              <a:rPr lang="en-US" sz="1400" b="1" dirty="0">
                <a:latin typeface="Helvetica Neue"/>
              </a:rPr>
              <a:t>DTI</a:t>
            </a:r>
            <a:endParaRPr lang="en-US" sz="1400" b="1" dirty="0">
              <a:effectLst/>
              <a:latin typeface="Helvetica Neue"/>
            </a:endParaRPr>
          </a:p>
          <a:p>
            <a:pPr algn="l"/>
            <a:r>
              <a:rPr lang="en-US" sz="1400" b="1" dirty="0">
                <a:effectLst/>
                <a:latin typeface="Helvetica Neue"/>
              </a:rPr>
              <a:t>4. Interest rate: defaulting higher in higher interest rate and with a bit of lesser income.</a:t>
            </a:r>
          </a:p>
          <a:p>
            <a:pPr algn="l">
              <a:spcBef>
                <a:spcPts val="600"/>
              </a:spcBef>
            </a:pPr>
            <a:endParaRPr lang="en-US" sz="14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Insights from Data Analysis </a:t>
            </a:r>
            <a:br>
              <a:rPr lang="en-US" b="1" i="0" dirty="0">
                <a:effectLst/>
                <a:latin typeface="Helvetica Neue"/>
              </a:rPr>
            </a:br>
            <a:r>
              <a:rPr lang="en-US" dirty="0"/>
              <a:t> </a:t>
            </a:r>
          </a:p>
        </p:txBody>
      </p:sp>
    </p:spTree>
    <p:extLst>
      <p:ext uri="{BB962C8B-B14F-4D97-AF65-F5344CB8AC3E}">
        <p14:creationId xmlns:p14="http://schemas.microsoft.com/office/powerpoint/2010/main" val="64633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200"/>
              </a:spcBef>
            </a:pPr>
            <a:r>
              <a:rPr lang="en-US" sz="1600" b="1" dirty="0">
                <a:effectLst/>
                <a:latin typeface="Helvetica Neue"/>
              </a:rPr>
              <a:t>Observations</a:t>
            </a:r>
          </a:p>
          <a:p>
            <a:pPr algn="l">
              <a:spcBef>
                <a:spcPts val="1200"/>
              </a:spcBef>
            </a:pPr>
            <a:r>
              <a:rPr lang="en-US" sz="1200" b="1" dirty="0">
                <a:effectLst/>
                <a:latin typeface="Helvetica Neue"/>
              </a:rPr>
              <a:t>The above analysis with respect to the charged off loans. There is a more probability of defaulting when :</a:t>
            </a:r>
          </a:p>
          <a:p>
            <a:pPr algn="l">
              <a:spcBef>
                <a:spcPts val="1200"/>
              </a:spcBef>
            </a:pPr>
            <a:r>
              <a:rPr lang="en-US" sz="1200" b="1" dirty="0">
                <a:effectLst/>
                <a:latin typeface="Helvetica Neue"/>
              </a:rPr>
              <a:t>- Members taking loan for 'home improvement' and have income of 60k -70k</a:t>
            </a:r>
          </a:p>
          <a:p>
            <a:pPr algn="l">
              <a:spcBef>
                <a:spcPts val="1200"/>
              </a:spcBef>
            </a:pPr>
            <a:r>
              <a:rPr lang="en-US" sz="1200" b="1" dirty="0">
                <a:effectLst/>
                <a:latin typeface="Helvetica Neue"/>
              </a:rPr>
              <a:t>- Members whose home ownership is 'MORTGAGE and have income of 60-70k</a:t>
            </a:r>
          </a:p>
          <a:p>
            <a:pPr algn="l">
              <a:spcBef>
                <a:spcPts val="1200"/>
              </a:spcBef>
            </a:pPr>
            <a:r>
              <a:rPr lang="en-US" sz="1200" b="1" dirty="0">
                <a:effectLst/>
                <a:latin typeface="Helvetica Neue"/>
              </a:rPr>
              <a:t>- Members who receive interest at the rate of 21-24% and have an income of 70k-80k</a:t>
            </a:r>
          </a:p>
          <a:p>
            <a:pPr algn="l">
              <a:spcBef>
                <a:spcPts val="1200"/>
              </a:spcBef>
            </a:pPr>
            <a:r>
              <a:rPr lang="en-US" sz="1200" b="1" dirty="0">
                <a:effectLst/>
                <a:latin typeface="Helvetica Neue"/>
              </a:rPr>
              <a:t>- Members who have taken a loan in the range 30k - 35k and are charged interest rate of 15-17.5 %</a:t>
            </a:r>
          </a:p>
          <a:p>
            <a:pPr algn="l">
              <a:spcBef>
                <a:spcPts val="1200"/>
              </a:spcBef>
            </a:pPr>
            <a:r>
              <a:rPr lang="en-US" sz="1200" b="1" dirty="0">
                <a:effectLst/>
                <a:latin typeface="Helvetica Neue"/>
              </a:rPr>
              <a:t>- Members who have taken a loan for small business and the loan amount is greater than 14k</a:t>
            </a:r>
          </a:p>
          <a:p>
            <a:pPr algn="l">
              <a:spcBef>
                <a:spcPts val="1200"/>
              </a:spcBef>
            </a:pPr>
            <a:r>
              <a:rPr lang="en-US" sz="1200" b="1" dirty="0">
                <a:effectLst/>
                <a:latin typeface="Helvetica Neue"/>
              </a:rPr>
              <a:t>- Members whose home ownership is 'MORTGAGE and have loan of 14-16k</a:t>
            </a:r>
          </a:p>
          <a:p>
            <a:pPr algn="l">
              <a:spcBef>
                <a:spcPts val="1200"/>
              </a:spcBef>
            </a:pPr>
            <a:r>
              <a:rPr lang="en-US" sz="1200" b="1" dirty="0">
                <a:effectLst/>
                <a:latin typeface="Helvetica Neue"/>
              </a:rPr>
              <a:t>- grade is F and loan amount is between 15k-20k</a:t>
            </a:r>
          </a:p>
          <a:p>
            <a:pPr algn="l">
              <a:spcBef>
                <a:spcPts val="1200"/>
              </a:spcBef>
            </a:pPr>
            <a:r>
              <a:rPr lang="en-US" sz="1200" b="1" dirty="0">
                <a:effectLst/>
                <a:latin typeface="Helvetica Neue"/>
              </a:rPr>
              <a:t>- employment length is 10yrs and loan amount is 12k-14k</a:t>
            </a:r>
          </a:p>
          <a:p>
            <a:pPr algn="l">
              <a:spcBef>
                <a:spcPts val="1200"/>
              </a:spcBef>
            </a:pPr>
            <a:r>
              <a:rPr lang="en-US" sz="1200" b="1" dirty="0">
                <a:effectLst/>
                <a:latin typeface="Helvetica Neue"/>
              </a:rPr>
              <a:t>- the loan is verified and loan amount is above 16k</a:t>
            </a:r>
          </a:p>
          <a:p>
            <a:pPr algn="l">
              <a:spcBef>
                <a:spcPts val="1200"/>
              </a:spcBef>
            </a:pPr>
            <a:r>
              <a:rPr lang="en-US" sz="1200" b="1" dirty="0">
                <a:effectLst/>
                <a:latin typeface="Helvetica Neue"/>
              </a:rPr>
              <a:t>- For grade G and interest rate above 20%</a:t>
            </a:r>
          </a:p>
        </p:txBody>
      </p:sp>
      <p:sp>
        <p:nvSpPr>
          <p:cNvPr id="2" name="Agenda"/>
          <p:cNvSpPr>
            <a:spLocks noGrp="1"/>
          </p:cNvSpPr>
          <p:nvPr>
            <p:ph type="title"/>
          </p:nvPr>
        </p:nvSpPr>
        <p:spPr>
          <a:xfrm>
            <a:off x="504001" y="504000"/>
            <a:ext cx="11186476" cy="738664"/>
          </a:xfrm>
        </p:spPr>
        <p:txBody>
          <a:bodyPr/>
          <a:lstStyle/>
          <a:p>
            <a:r>
              <a:rPr lang="en-US" dirty="0"/>
              <a:t>Step 3 : Summary Data Analysis : </a:t>
            </a:r>
            <a:r>
              <a:rPr lang="en-US" dirty="0">
                <a:latin typeface="Helvetica Neue"/>
              </a:rPr>
              <a:t>Bi</a:t>
            </a:r>
            <a:r>
              <a:rPr lang="en-US" b="1" i="0" dirty="0">
                <a:effectLst/>
                <a:latin typeface="Helvetica Neue"/>
              </a:rPr>
              <a:t>variate analysis on charged off cases </a:t>
            </a:r>
            <a:br>
              <a:rPr lang="en-US" b="1" i="0" dirty="0">
                <a:effectLst/>
                <a:latin typeface="Helvetica Neue"/>
              </a:rPr>
            </a:br>
            <a:r>
              <a:rPr lang="en-US" dirty="0"/>
              <a:t> </a:t>
            </a:r>
          </a:p>
        </p:txBody>
      </p:sp>
    </p:spTree>
    <p:extLst>
      <p:ext uri="{BB962C8B-B14F-4D97-AF65-F5344CB8AC3E}">
        <p14:creationId xmlns:p14="http://schemas.microsoft.com/office/powerpoint/2010/main" val="380711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Monika Siluveru, SAP</a:t>
            </a:r>
          </a:p>
          <a:p>
            <a:pPr lvl="1"/>
            <a:r>
              <a:rPr lang="en-US" b="1" dirty="0"/>
              <a:t>Ramya Devarajan, SAP</a:t>
            </a:r>
            <a:endParaRPr lang="en-US" dirty="0"/>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lstStyle/>
          <a:p>
            <a:pPr algn="l"/>
            <a:r>
              <a:rPr lang="en-US" b="1" dirty="0"/>
              <a:t>Step 1: Understanding the Data</a:t>
            </a:r>
          </a:p>
          <a:p>
            <a:pPr algn="l"/>
            <a:r>
              <a:rPr lang="en-US" b="1" i="0" dirty="0">
                <a:effectLst/>
              </a:rPr>
              <a:t>Step </a:t>
            </a:r>
            <a:r>
              <a:rPr lang="en-US" b="1" dirty="0"/>
              <a:t>2</a:t>
            </a:r>
            <a:r>
              <a:rPr lang="en-US" b="1" i="0" dirty="0">
                <a:effectLst/>
              </a:rPr>
              <a:t>: Data Cleaning </a:t>
            </a:r>
          </a:p>
          <a:p>
            <a:pPr algn="l"/>
            <a:r>
              <a:rPr lang="en-US" b="1" i="0" dirty="0">
                <a:effectLst/>
              </a:rPr>
              <a:t>Step 3: Univariate Analysis</a:t>
            </a:r>
          </a:p>
          <a:p>
            <a:pPr algn="l"/>
            <a:r>
              <a:rPr lang="en-US" b="1" i="0" dirty="0">
                <a:effectLst/>
              </a:rPr>
              <a:t>Step 4: Bivariate/Multivariate Analysis</a:t>
            </a:r>
          </a:p>
          <a:p>
            <a:pPr algn="l"/>
            <a:r>
              <a:rPr lang="en-US" b="1" i="0" dirty="0">
                <a:effectLst/>
              </a:rPr>
              <a:t>Step </a:t>
            </a:r>
            <a:r>
              <a:rPr lang="en-US" b="1" dirty="0"/>
              <a:t>5</a:t>
            </a:r>
            <a:r>
              <a:rPr lang="en-US" b="1" i="0" dirty="0">
                <a:effectLst/>
              </a:rPr>
              <a:t>: Results</a:t>
            </a:r>
          </a:p>
          <a:p>
            <a:pPr marL="342900" indent="-342900">
              <a:buFont typeface="Wingdings" panose="05000000000000000000" pitchFamily="2" charset="2"/>
              <a:buChar char="Ø"/>
            </a:pPr>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Process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lstStyle/>
          <a:p>
            <a:r>
              <a:rPr lang="en-US" sz="2000" dirty="0">
                <a:sym typeface="Wingdings" panose="05000000000000000000" pitchFamily="2" charset="2"/>
              </a:rPr>
              <a:t>Check shape of the dataset</a:t>
            </a:r>
          </a:p>
          <a:p>
            <a:r>
              <a:rPr lang="en-US" dirty="0">
                <a:sym typeface="Wingdings" panose="05000000000000000000" pitchFamily="2" charset="2"/>
              </a:rPr>
              <a:t>	</a:t>
            </a:r>
            <a:r>
              <a:rPr lang="en-US" sz="2000" dirty="0">
                <a:sym typeface="Wingdings" panose="05000000000000000000" pitchFamily="2" charset="2"/>
              </a:rPr>
              <a:t>Have 39717 rows and 111 columns</a:t>
            </a:r>
          </a:p>
          <a:p>
            <a:r>
              <a:rPr lang="en-US" sz="2000" dirty="0">
                <a:sym typeface="Wingdings" panose="05000000000000000000" pitchFamily="2" charset="2"/>
              </a:rPr>
              <a:t>Check datatype of the dataset columns</a:t>
            </a:r>
          </a:p>
          <a:p>
            <a:r>
              <a:rPr lang="en-US" dirty="0">
                <a:sym typeface="Wingdings" panose="05000000000000000000" pitchFamily="2" charset="2"/>
              </a:rPr>
              <a:t>	Have int64, float64, object types</a:t>
            </a:r>
          </a:p>
          <a:p>
            <a:r>
              <a:rPr lang="en-US" sz="2000" dirty="0">
                <a:sym typeface="Wingdings" panose="05000000000000000000" pitchFamily="2" charset="2"/>
              </a:rPr>
              <a:t>Get stats for numeric data</a:t>
            </a:r>
          </a:p>
          <a:p>
            <a:pPr marL="342900" indent="-342900">
              <a:buFont typeface="Wingdings" panose="05000000000000000000" pitchFamily="2" charset="2"/>
              <a:buChar char="Ø"/>
            </a:pPr>
            <a:endParaRPr lang="en-US" sz="20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Step 1 : Understanding the Data</a:t>
            </a:r>
          </a:p>
        </p:txBody>
      </p:sp>
    </p:spTree>
    <p:extLst>
      <p:ext uri="{BB962C8B-B14F-4D97-AF65-F5344CB8AC3E}">
        <p14:creationId xmlns:p14="http://schemas.microsoft.com/office/powerpoint/2010/main" val="161605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1600" b="1" dirty="0">
                <a:effectLst/>
              </a:rPr>
              <a:t>1. There are 39717 rows and 111 columns in dataset</a:t>
            </a:r>
          </a:p>
          <a:p>
            <a:pPr algn="l"/>
            <a:r>
              <a:rPr lang="en-US" sz="1600" b="1" dirty="0">
                <a:effectLst/>
              </a:rPr>
              <a:t>2. There are lot of columns with high percentage of missing data or null values</a:t>
            </a:r>
          </a:p>
          <a:p>
            <a:pPr algn="l"/>
            <a:r>
              <a:rPr lang="en-US" sz="1600" b="1" dirty="0">
                <a:effectLst/>
              </a:rPr>
              <a:t>3. There are instances where the loan was rejected by the investor even after the lending club agent had approved</a:t>
            </a:r>
          </a:p>
          <a:p>
            <a:pPr algn="l"/>
            <a:r>
              <a:rPr lang="en-US" sz="1600" b="1" dirty="0">
                <a:effectLst/>
              </a:rPr>
              <a:t>4. The max DTI that was accepted is ~30</a:t>
            </a:r>
          </a:p>
          <a:p>
            <a:pPr algn="l"/>
            <a:r>
              <a:rPr lang="en-US" sz="1600" b="1" dirty="0">
                <a:effectLst/>
              </a:rPr>
              <a:t>5. There is a lot of distribution in the data for loan amount, funded amount, funded amount invested, </a:t>
            </a:r>
            <a:r>
              <a:rPr lang="en-US" sz="1600" b="1" dirty="0" err="1">
                <a:effectLst/>
              </a:rPr>
              <a:t>dti</a:t>
            </a:r>
            <a:r>
              <a:rPr lang="en-US" sz="1600" b="1" dirty="0">
                <a:effectLst/>
              </a:rPr>
              <a:t> as the mean and median values shows a difference</a:t>
            </a:r>
          </a:p>
          <a:p>
            <a:pPr marL="342900" indent="-342900">
              <a:buFont typeface="Wingdings" panose="05000000000000000000" pitchFamily="2" charset="2"/>
              <a:buChar char="Ø"/>
            </a:pPr>
            <a:endParaRPr lang="en-US" sz="16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Insights : Understanding the Data</a:t>
            </a:r>
          </a:p>
        </p:txBody>
      </p:sp>
    </p:spTree>
    <p:extLst>
      <p:ext uri="{BB962C8B-B14F-4D97-AF65-F5344CB8AC3E}">
        <p14:creationId xmlns:p14="http://schemas.microsoft.com/office/powerpoint/2010/main" val="120217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marL="342900" indent="-342900" algn="l">
              <a:buFont typeface="Wingdings" panose="05000000000000000000" pitchFamily="2" charset="2"/>
              <a:buChar char="Ø"/>
            </a:pPr>
            <a:r>
              <a:rPr lang="en-US" b="1" dirty="0"/>
              <a:t>Drop Duplicate Data</a:t>
            </a:r>
          </a:p>
          <a:p>
            <a:pPr marL="342900" indent="-342900" algn="l">
              <a:buFont typeface="Wingdings" panose="05000000000000000000" pitchFamily="2" charset="2"/>
              <a:buChar char="Ø"/>
            </a:pPr>
            <a:r>
              <a:rPr lang="en-US" b="1" i="0" dirty="0">
                <a:effectLst/>
              </a:rPr>
              <a:t>Check for Null Values</a:t>
            </a:r>
          </a:p>
          <a:p>
            <a:pPr marL="342900" indent="-342900" algn="l">
              <a:buFont typeface="Wingdings" panose="05000000000000000000" pitchFamily="2" charset="2"/>
              <a:buChar char="Ø"/>
            </a:pPr>
            <a:r>
              <a:rPr lang="en-US" b="1" i="0" dirty="0">
                <a:effectLst/>
              </a:rPr>
              <a:t>Remove columns which are related to customer behaviors</a:t>
            </a:r>
          </a:p>
          <a:p>
            <a:pPr marL="342900" indent="-342900" algn="l">
              <a:buFont typeface="Wingdings" panose="05000000000000000000" pitchFamily="2" charset="2"/>
              <a:buChar char="Ø"/>
            </a:pPr>
            <a:r>
              <a:rPr lang="en-US" b="1" dirty="0"/>
              <a:t>Removing the single valued columns</a:t>
            </a:r>
          </a:p>
          <a:p>
            <a:pPr marL="342900" indent="-342900" algn="l">
              <a:buFont typeface="Wingdings" panose="05000000000000000000" pitchFamily="2" charset="2"/>
              <a:buChar char="Ø"/>
            </a:pPr>
            <a:r>
              <a:rPr lang="en-US" b="1" dirty="0"/>
              <a:t>Removing columns with unique values</a:t>
            </a:r>
          </a:p>
          <a:p>
            <a:pPr marL="342900" indent="-342900">
              <a:buFont typeface="Wingdings" panose="05000000000000000000" pitchFamily="2" charset="2"/>
              <a:buChar char="Ø"/>
            </a:pPr>
            <a:r>
              <a:rPr lang="en-US" sz="2100" b="1" dirty="0">
                <a:sym typeface="Wingdings" panose="05000000000000000000" pitchFamily="2" charset="2"/>
              </a:rPr>
              <a:t>Missing Values Check</a:t>
            </a:r>
          </a:p>
          <a:p>
            <a:pPr marL="342900" indent="-342900">
              <a:buFont typeface="Wingdings" panose="05000000000000000000" pitchFamily="2" charset="2"/>
              <a:buChar char="Ø"/>
            </a:pPr>
            <a:r>
              <a:rPr lang="en-US" sz="2100" b="1" dirty="0">
                <a:sym typeface="Wingdings" panose="05000000000000000000" pitchFamily="2" charset="2"/>
              </a:rPr>
              <a:t>Standardizing the data</a:t>
            </a:r>
          </a:p>
          <a:p>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Step 2 : Data Cleaning </a:t>
            </a:r>
          </a:p>
        </p:txBody>
      </p:sp>
    </p:spTree>
    <p:extLst>
      <p:ext uri="{BB962C8B-B14F-4D97-AF65-F5344CB8AC3E}">
        <p14:creationId xmlns:p14="http://schemas.microsoft.com/office/powerpoint/2010/main" val="60531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b="1" dirty="0"/>
              <a:t>Drop Duplicate Data</a:t>
            </a:r>
          </a:p>
          <a:p>
            <a:pPr algn="l"/>
            <a:r>
              <a:rPr lang="en-US" b="1" dirty="0"/>
              <a:t>	No duplicate data found</a:t>
            </a:r>
          </a:p>
          <a:p>
            <a:pPr algn="l"/>
            <a:r>
              <a:rPr lang="en-US" b="1" i="0" dirty="0">
                <a:effectLst/>
              </a:rPr>
              <a:t>Check for Null Values</a:t>
            </a:r>
          </a:p>
          <a:p>
            <a:pPr algn="l"/>
            <a:r>
              <a:rPr lang="en-US" b="1" i="0" dirty="0">
                <a:effectLst/>
              </a:rPr>
              <a:t>	There are lot of columns with null values. Removed all those columns.</a:t>
            </a:r>
          </a:p>
          <a:p>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Data Cleaning </a:t>
            </a:r>
          </a:p>
        </p:txBody>
      </p:sp>
    </p:spTree>
    <p:extLst>
      <p:ext uri="{BB962C8B-B14F-4D97-AF65-F5344CB8AC3E}">
        <p14:creationId xmlns:p14="http://schemas.microsoft.com/office/powerpoint/2010/main" val="334888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47500" lnSpcReduction="20000"/>
          </a:bodyPr>
          <a:lstStyle/>
          <a:p>
            <a:pPr>
              <a:spcBef>
                <a:spcPts val="600"/>
              </a:spcBef>
            </a:pPr>
            <a:r>
              <a:rPr lang="en-US" dirty="0">
                <a:sym typeface="Wingdings" panose="05000000000000000000" pitchFamily="2" charset="2"/>
              </a:rPr>
              <a:t>delinq_2yrs</a:t>
            </a:r>
          </a:p>
          <a:p>
            <a:pPr>
              <a:spcBef>
                <a:spcPts val="600"/>
              </a:spcBef>
            </a:pPr>
            <a:r>
              <a:rPr lang="en-US" dirty="0" err="1">
                <a:sym typeface="Wingdings" panose="05000000000000000000" pitchFamily="2" charset="2"/>
              </a:rPr>
              <a:t>earliest_cr_line</a:t>
            </a:r>
            <a:endParaRPr lang="en-US" dirty="0">
              <a:sym typeface="Wingdings" panose="05000000000000000000" pitchFamily="2" charset="2"/>
            </a:endParaRPr>
          </a:p>
          <a:p>
            <a:pPr>
              <a:spcBef>
                <a:spcPts val="600"/>
              </a:spcBef>
            </a:pPr>
            <a:r>
              <a:rPr lang="en-US" dirty="0">
                <a:sym typeface="Wingdings" panose="05000000000000000000" pitchFamily="2" charset="2"/>
              </a:rPr>
              <a:t>inq_last_6mths</a:t>
            </a:r>
          </a:p>
          <a:p>
            <a:pPr>
              <a:spcBef>
                <a:spcPts val="600"/>
              </a:spcBef>
            </a:pPr>
            <a:r>
              <a:rPr lang="en-US" dirty="0" err="1">
                <a:sym typeface="Wingdings" panose="05000000000000000000" pitchFamily="2" charset="2"/>
              </a:rPr>
              <a:t>open_acc</a:t>
            </a:r>
            <a:endParaRPr lang="en-US" dirty="0">
              <a:sym typeface="Wingdings" panose="05000000000000000000" pitchFamily="2" charset="2"/>
            </a:endParaRPr>
          </a:p>
          <a:p>
            <a:pPr>
              <a:spcBef>
                <a:spcPts val="600"/>
              </a:spcBef>
            </a:pPr>
            <a:r>
              <a:rPr lang="en-US" dirty="0" err="1">
                <a:sym typeface="Wingdings" panose="05000000000000000000" pitchFamily="2" charset="2"/>
              </a:rPr>
              <a:t>pub_rec</a:t>
            </a:r>
            <a:endParaRPr lang="en-US" dirty="0">
              <a:sym typeface="Wingdings" panose="05000000000000000000" pitchFamily="2" charset="2"/>
            </a:endParaRPr>
          </a:p>
          <a:p>
            <a:pPr>
              <a:spcBef>
                <a:spcPts val="600"/>
              </a:spcBef>
            </a:pPr>
            <a:r>
              <a:rPr lang="en-US" dirty="0" err="1">
                <a:sym typeface="Wingdings" panose="05000000000000000000" pitchFamily="2" charset="2"/>
              </a:rPr>
              <a:t>revol_bal</a:t>
            </a:r>
            <a:endParaRPr lang="en-US" dirty="0">
              <a:sym typeface="Wingdings" panose="05000000000000000000" pitchFamily="2" charset="2"/>
            </a:endParaRPr>
          </a:p>
          <a:p>
            <a:pPr>
              <a:spcBef>
                <a:spcPts val="600"/>
              </a:spcBef>
            </a:pPr>
            <a:r>
              <a:rPr lang="en-US" dirty="0" err="1">
                <a:sym typeface="Wingdings" panose="05000000000000000000" pitchFamily="2" charset="2"/>
              </a:rPr>
              <a:t>revol_util</a:t>
            </a:r>
            <a:endParaRPr lang="en-US" dirty="0">
              <a:sym typeface="Wingdings" panose="05000000000000000000" pitchFamily="2" charset="2"/>
            </a:endParaRPr>
          </a:p>
          <a:p>
            <a:pPr>
              <a:spcBef>
                <a:spcPts val="600"/>
              </a:spcBef>
            </a:pPr>
            <a:r>
              <a:rPr lang="en-US" dirty="0" err="1">
                <a:sym typeface="Wingdings" panose="05000000000000000000" pitchFamily="2" charset="2"/>
              </a:rPr>
              <a:t>total_acc</a:t>
            </a:r>
            <a:endParaRPr lang="en-US" dirty="0">
              <a:sym typeface="Wingdings" panose="05000000000000000000" pitchFamily="2" charset="2"/>
            </a:endParaRPr>
          </a:p>
          <a:p>
            <a:pPr>
              <a:spcBef>
                <a:spcPts val="600"/>
              </a:spcBef>
            </a:pPr>
            <a:r>
              <a:rPr lang="en-US" dirty="0" err="1">
                <a:sym typeface="Wingdings" panose="05000000000000000000" pitchFamily="2" charset="2"/>
              </a:rPr>
              <a:t>out_prncp</a:t>
            </a:r>
            <a:endParaRPr lang="en-US" dirty="0">
              <a:sym typeface="Wingdings" panose="05000000000000000000" pitchFamily="2" charset="2"/>
            </a:endParaRPr>
          </a:p>
          <a:p>
            <a:pPr>
              <a:spcBef>
                <a:spcPts val="600"/>
              </a:spcBef>
            </a:pPr>
            <a:r>
              <a:rPr lang="en-US" dirty="0" err="1">
                <a:sym typeface="Wingdings" panose="05000000000000000000" pitchFamily="2" charset="2"/>
              </a:rPr>
              <a:t>out_prncp_inv</a:t>
            </a:r>
            <a:endParaRPr lang="en-US" dirty="0">
              <a:sym typeface="Wingdings" panose="05000000000000000000" pitchFamily="2" charset="2"/>
            </a:endParaRPr>
          </a:p>
          <a:p>
            <a:pPr>
              <a:spcBef>
                <a:spcPts val="600"/>
              </a:spcBef>
            </a:pPr>
            <a:r>
              <a:rPr lang="en-US" dirty="0" err="1">
                <a:sym typeface="Wingdings" panose="05000000000000000000" pitchFamily="2" charset="2"/>
              </a:rPr>
              <a:t>total_pymnt</a:t>
            </a:r>
            <a:endParaRPr lang="en-US" dirty="0">
              <a:sym typeface="Wingdings" panose="05000000000000000000" pitchFamily="2" charset="2"/>
            </a:endParaRPr>
          </a:p>
          <a:p>
            <a:pPr>
              <a:spcBef>
                <a:spcPts val="600"/>
              </a:spcBef>
            </a:pPr>
            <a:r>
              <a:rPr lang="en-US" dirty="0" err="1">
                <a:sym typeface="Wingdings" panose="05000000000000000000" pitchFamily="2" charset="2"/>
              </a:rPr>
              <a:t>total_pymnt_inv</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total_rec_prncp</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total_rec_int</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total_rec_late_fee</a:t>
            </a:r>
            <a:endParaRPr lang="en-US" dirty="0">
              <a:sym typeface="Wingdings" panose="05000000000000000000" pitchFamily="2" charset="2"/>
            </a:endParaRPr>
          </a:p>
          <a:p>
            <a:pPr>
              <a:spcBef>
                <a:spcPts val="600"/>
              </a:spcBef>
            </a:pPr>
            <a:r>
              <a:rPr lang="en-US" dirty="0">
                <a:sym typeface="Wingdings" panose="05000000000000000000" pitchFamily="2" charset="2"/>
              </a:rPr>
              <a:t>Recoveries</a:t>
            </a:r>
          </a:p>
          <a:p>
            <a:pPr>
              <a:spcBef>
                <a:spcPts val="600"/>
              </a:spcBef>
            </a:pPr>
            <a:r>
              <a:rPr lang="en-US" dirty="0" err="1">
                <a:sym typeface="Wingdings" panose="05000000000000000000" pitchFamily="2" charset="2"/>
              </a:rPr>
              <a:t>collection_recovery_fee</a:t>
            </a:r>
            <a:endParaRPr lang="en-US" dirty="0">
              <a:sym typeface="Wingdings" panose="05000000000000000000" pitchFamily="2" charset="2"/>
            </a:endParaRPr>
          </a:p>
          <a:p>
            <a:pPr>
              <a:spcBef>
                <a:spcPts val="600"/>
              </a:spcBef>
            </a:pPr>
            <a:r>
              <a:rPr lang="en-US" dirty="0" err="1">
                <a:sym typeface="Wingdings" panose="05000000000000000000" pitchFamily="2" charset="2"/>
              </a:rPr>
              <a:t>last_pymnt_d</a:t>
            </a:r>
            <a:endParaRPr lang="en-US" dirty="0">
              <a:sym typeface="Wingdings" panose="05000000000000000000" pitchFamily="2" charset="2"/>
            </a:endParaRPr>
          </a:p>
          <a:p>
            <a:pPr>
              <a:spcBef>
                <a:spcPts val="600"/>
              </a:spcBef>
            </a:pPr>
            <a:r>
              <a:rPr lang="en-US" dirty="0" err="1">
                <a:sym typeface="Wingdings" panose="05000000000000000000" pitchFamily="2" charset="2"/>
              </a:rPr>
              <a:t>last_pymnt_amnt</a:t>
            </a:r>
            <a:endParaRPr lang="en-US" dirty="0">
              <a:sym typeface="Wingdings" panose="05000000000000000000" pitchFamily="2" charset="2"/>
            </a:endParaRPr>
          </a:p>
          <a:p>
            <a:pPr>
              <a:spcBef>
                <a:spcPts val="600"/>
              </a:spcBef>
            </a:pPr>
            <a:r>
              <a:rPr lang="en-US" dirty="0" err="1">
                <a:sym typeface="Wingdings" panose="05000000000000000000" pitchFamily="2" charset="2"/>
              </a:rPr>
              <a:t>next_pymnt_d</a:t>
            </a:r>
            <a:endParaRPr lang="en-US" dirty="0">
              <a:sym typeface="Wingdings" panose="05000000000000000000" pitchFamily="2" charset="2"/>
            </a:endParaRPr>
          </a:p>
          <a:p>
            <a:pPr>
              <a:spcBef>
                <a:spcPts val="600"/>
              </a:spcBef>
            </a:pPr>
            <a:r>
              <a:rPr lang="en-US" dirty="0" err="1">
                <a:sym typeface="Wingdings" panose="05000000000000000000" pitchFamily="2" charset="2"/>
              </a:rPr>
              <a:t>last_credit_pull_d</a:t>
            </a:r>
            <a:endParaRPr lang="en-US" dirty="0">
              <a:sym typeface="Wingdings" panose="05000000000000000000" pitchFamily="2" charset="2"/>
            </a:endParaRPr>
          </a:p>
          <a:p>
            <a:pPr>
              <a:spcBef>
                <a:spcPts val="600"/>
              </a:spcBef>
            </a:pPr>
            <a:r>
              <a:rPr lang="en-US" dirty="0" err="1">
                <a:sym typeface="Wingdings" panose="05000000000000000000" pitchFamily="2" charset="2"/>
              </a:rPr>
              <a:t>application_type</a:t>
            </a:r>
            <a:endParaRPr lang="en-US" dirty="0">
              <a:sym typeface="Wingdings" panose="05000000000000000000" pitchFamily="2" charset="2"/>
            </a:endParaRPr>
          </a:p>
          <a:p>
            <a:pPr>
              <a:spcBef>
                <a:spcPts val="600"/>
              </a:spcBef>
            </a:pPr>
            <a:r>
              <a:rPr lang="en-US" dirty="0">
                <a:sym typeface="Wingdings" panose="05000000000000000000" pitchFamily="2" charset="2"/>
              </a:rPr>
              <a:t>installment</a:t>
            </a:r>
          </a:p>
        </p:txBody>
      </p:sp>
      <p:sp>
        <p:nvSpPr>
          <p:cNvPr id="2" name="Agenda"/>
          <p:cNvSpPr>
            <a:spLocks noGrp="1"/>
          </p:cNvSpPr>
          <p:nvPr>
            <p:ph type="title"/>
          </p:nvPr>
        </p:nvSpPr>
        <p:spPr/>
        <p:txBody>
          <a:bodyPr/>
          <a:lstStyle/>
          <a:p>
            <a:r>
              <a:rPr lang="en-US" dirty="0"/>
              <a:t>Removing the Columns related to Customer Behavior</a:t>
            </a:r>
          </a:p>
        </p:txBody>
      </p:sp>
    </p:spTree>
    <p:extLst>
      <p:ext uri="{BB962C8B-B14F-4D97-AF65-F5344CB8AC3E}">
        <p14:creationId xmlns:p14="http://schemas.microsoft.com/office/powerpoint/2010/main" val="5048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r>
              <a:rPr lang="en-US" sz="1600" dirty="0" err="1">
                <a:sym typeface="Wingdings" panose="05000000000000000000" pitchFamily="2" charset="2"/>
              </a:rPr>
              <a:t>pymnt_plan</a:t>
            </a:r>
            <a:endParaRPr lang="en-US" sz="1600" dirty="0">
              <a:sym typeface="Wingdings" panose="05000000000000000000" pitchFamily="2" charset="2"/>
            </a:endParaRPr>
          </a:p>
          <a:p>
            <a:r>
              <a:rPr lang="en-US" sz="1600" dirty="0" err="1">
                <a:sym typeface="Wingdings" panose="05000000000000000000" pitchFamily="2" charset="2"/>
              </a:rPr>
              <a:t>initial_list_status</a:t>
            </a:r>
            <a:endParaRPr lang="en-US" sz="1600" dirty="0">
              <a:sym typeface="Wingdings" panose="05000000000000000000" pitchFamily="2" charset="2"/>
            </a:endParaRPr>
          </a:p>
          <a:p>
            <a:r>
              <a:rPr lang="en-US" sz="1600" dirty="0">
                <a:sym typeface="Wingdings" panose="05000000000000000000" pitchFamily="2" charset="2"/>
              </a:rPr>
              <a:t>collections_12_mths_ex_med</a:t>
            </a:r>
          </a:p>
          <a:p>
            <a:r>
              <a:rPr lang="en-US" sz="1600" dirty="0" err="1">
                <a:sym typeface="Wingdings" panose="05000000000000000000" pitchFamily="2" charset="2"/>
              </a:rPr>
              <a:t>policy_code</a:t>
            </a:r>
            <a:endParaRPr lang="en-US" sz="1600" dirty="0">
              <a:sym typeface="Wingdings" panose="05000000000000000000" pitchFamily="2" charset="2"/>
            </a:endParaRPr>
          </a:p>
          <a:p>
            <a:r>
              <a:rPr lang="en-US" sz="1600" dirty="0" err="1">
                <a:sym typeface="Wingdings" panose="05000000000000000000" pitchFamily="2" charset="2"/>
              </a:rPr>
              <a:t>acc_now_delinq</a:t>
            </a:r>
            <a:endParaRPr lang="en-US" sz="1600" dirty="0">
              <a:sym typeface="Wingdings" panose="05000000000000000000" pitchFamily="2" charset="2"/>
            </a:endParaRPr>
          </a:p>
          <a:p>
            <a:r>
              <a:rPr lang="en-US" sz="1600" dirty="0">
                <a:sym typeface="Wingdings" panose="05000000000000000000" pitchFamily="2" charset="2"/>
              </a:rPr>
              <a:t>chargeoff_within_12_mths</a:t>
            </a:r>
          </a:p>
          <a:p>
            <a:r>
              <a:rPr lang="en-US" sz="1600" dirty="0" err="1">
                <a:sym typeface="Wingdings" panose="05000000000000000000" pitchFamily="2" charset="2"/>
              </a:rPr>
              <a:t>tax_liens</a:t>
            </a:r>
            <a:endParaRPr lang="en-US" sz="1600" dirty="0">
              <a:sym typeface="Wingdings" panose="05000000000000000000" pitchFamily="2" charset="2"/>
            </a:endParaRPr>
          </a:p>
          <a:p>
            <a:r>
              <a:rPr lang="en-US" sz="1600" dirty="0" err="1">
                <a:sym typeface="Wingdings" panose="05000000000000000000" pitchFamily="2" charset="2"/>
              </a:rPr>
              <a:t>delinq_amnt</a:t>
            </a:r>
            <a:endParaRPr lang="en-US" sz="16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Removing the single valued columns</a:t>
            </a:r>
          </a:p>
        </p:txBody>
      </p:sp>
    </p:spTree>
    <p:extLst>
      <p:ext uri="{BB962C8B-B14F-4D97-AF65-F5344CB8AC3E}">
        <p14:creationId xmlns:p14="http://schemas.microsoft.com/office/powerpoint/2010/main" val="370976372"/>
      </p:ext>
    </p:extLst>
  </p:cSld>
  <p:clrMapOvr>
    <a:masterClrMapping/>
  </p:clrMapOvr>
</p:sld>
</file>

<file path=ppt/theme/theme1.xml><?xml version="1.0" encoding="utf-8"?>
<a:theme xmlns:a="http://schemas.openxmlformats.org/drawingml/2006/main" name="SAP 2021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4" id="{0975D2D6-7D10-0943-B974-B8F91CB2CBE0}" vid="{D203980D-D523-2744-8C0A-CFEBD5FEE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2.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3.xml><?xml version="1.0" encoding="utf-8"?>
<ds:datastoreItem xmlns:ds="http://schemas.openxmlformats.org/officeDocument/2006/customXml" ds:itemID="{D953AD7E-AA35-4F97-856A-84D408A1C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SAP_2021_16x9_Black</Template>
  <TotalTime>362</TotalTime>
  <Words>2735</Words>
  <Application>Microsoft Office PowerPoint</Application>
  <PresentationFormat>Custom</PresentationFormat>
  <Paragraphs>271</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Courier New</vt:lpstr>
      <vt:lpstr>Helvetica Neue</vt:lpstr>
      <vt:lpstr>Symbol</vt:lpstr>
      <vt:lpstr>Wingdings</vt:lpstr>
      <vt:lpstr>Wingdings</vt:lpstr>
      <vt:lpstr>SAP 2021 16x9 black</vt:lpstr>
      <vt:lpstr>Lending Club Case Study</vt:lpstr>
      <vt:lpstr>Introduction and Goal of Analysis</vt:lpstr>
      <vt:lpstr>Process Steps</vt:lpstr>
      <vt:lpstr>Step 1 : Understanding the Data</vt:lpstr>
      <vt:lpstr>Insights : Understanding the Data</vt:lpstr>
      <vt:lpstr>Step 2 : Data Cleaning </vt:lpstr>
      <vt:lpstr>Data Cleaning </vt:lpstr>
      <vt:lpstr>Removing the Columns related to Customer Behavior</vt:lpstr>
      <vt:lpstr>Removing the single valued columns</vt:lpstr>
      <vt:lpstr>Removing columns with unique values </vt:lpstr>
      <vt:lpstr>Missing Values Check  </vt:lpstr>
      <vt:lpstr>Missing Values Check  </vt:lpstr>
      <vt:lpstr>Insights from Data Cleaning </vt:lpstr>
      <vt:lpstr>Step 3 : Data Analysis steps </vt:lpstr>
      <vt:lpstr>Step 3 : Data Analysis : Univariate analysis on charged off cases  </vt:lpstr>
      <vt:lpstr>Step 3 : Data Analysis : Univariate analysis Observations  </vt:lpstr>
      <vt:lpstr>Step 3 : Data Analysis : Bivariate analysis on charged off cases  </vt:lpstr>
      <vt:lpstr>Step 3 : Data Analysis : Bivariate analysis on charged off cases cont…</vt:lpstr>
      <vt:lpstr>Step 3 : Data Analysis : Bivariate analysis on charged off cases cont..  </vt:lpstr>
      <vt:lpstr>Step 3 : Data Analysis : Bivariate analysis on charged off cases cont…  </vt:lpstr>
      <vt:lpstr>Step 3 : Data Analysis : Bivariate analysis on charged off cases cont…  </vt:lpstr>
      <vt:lpstr>Step 3 : Data Analysis : Bivariate analysis on charged off cases cont…  </vt:lpstr>
      <vt:lpstr>Step 3 : Insights from Data Analysis : Bivariate analysis on charged off cases  </vt:lpstr>
      <vt:lpstr>Step 3 : Data Analysis : Bivariate analysis on charged off cases  </vt:lpstr>
      <vt:lpstr>Step 3 : Insights from Data Analysis   </vt:lpstr>
      <vt:lpstr>Step 3 : Summary Data Analysis : Bivariate analysis on charged off cases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Downport Process Update</dc:title>
  <dc:subject/>
  <dc:creator>SAP SE</dc:creator>
  <cp:keywords>2021/16:9/black</cp:keywords>
  <dc:description/>
  <cp:lastModifiedBy>Devarajan, Ramya</cp:lastModifiedBy>
  <cp:revision>52</cp:revision>
  <dcterms:created xsi:type="dcterms:W3CDTF">2021-09-24T05:17:41Z</dcterms:created>
  <dcterms:modified xsi:type="dcterms:W3CDTF">2023-07-16T07:16:24Z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