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70" r:id="rId13"/>
    <p:sldId id="264" r:id="rId14"/>
    <p:sldId id="271" r:id="rId15"/>
    <p:sldId id="265" r:id="rId16"/>
    <p:sldId id="272" r:id="rId17"/>
    <p:sldId id="26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5" d="100"/>
          <a:sy n="75" d="100"/>
        </p:scale>
        <p:origin x="44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Dell\Documents\MONIKA.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barChart>
        <c:barDir val="col"/>
        <c:grouping val="clustered"/>
        <c:varyColors val="0"/>
        <c:ser>
          <c:idx val="0"/>
          <c:order val="0"/>
          <c:tx>
            <c:strRef>
              <c:f>Sheet1!$B$2</c:f>
              <c:strCache>
                <c:ptCount val="1"/>
                <c:pt idx="0">
                  <c:v>PERFORMANCE RATING</c:v>
                </c:pt>
              </c:strCache>
            </c:strRef>
          </c:tx>
          <c:spPr>
            <a:solidFill>
              <a:schemeClr val="accent1"/>
            </a:solidFill>
            <a:ln>
              <a:noFill/>
            </a:ln>
            <a:effectLst/>
            <a:sp3d/>
          </c:spPr>
          <c:invertIfNegative val="0"/>
          <c:dLbls>
            <c:delete val="1"/>
          </c:dLbls>
          <c:cat>
            <c:strRef>
              <c:f>Sheet1!$A$3:$A$10</c:f>
              <c:strCache>
                <c:ptCount val="8"/>
                <c:pt idx="0">
                  <c:v>MONIKA</c:v>
                </c:pt>
                <c:pt idx="1">
                  <c:v>YUVA</c:v>
                </c:pt>
                <c:pt idx="2">
                  <c:v>HARINI</c:v>
                </c:pt>
                <c:pt idx="3">
                  <c:v>VEDHA</c:v>
                </c:pt>
                <c:pt idx="4">
                  <c:v>HEMA</c:v>
                </c:pt>
                <c:pt idx="5">
                  <c:v>LAKSHMI</c:v>
                </c:pt>
                <c:pt idx="6">
                  <c:v>MOHAN</c:v>
                </c:pt>
                <c:pt idx="7">
                  <c:v>NITHYA</c:v>
                </c:pt>
              </c:strCache>
            </c:strRef>
          </c:cat>
          <c:val>
            <c:numRef>
              <c:f>Sheet1!$B$3:$B$10</c:f>
              <c:numCache>
                <c:formatCode>General</c:formatCode>
                <c:ptCount val="8"/>
                <c:pt idx="0">
                  <c:v>5</c:v>
                </c:pt>
                <c:pt idx="1">
                  <c:v>5</c:v>
                </c:pt>
                <c:pt idx="2">
                  <c:v>3</c:v>
                </c:pt>
                <c:pt idx="3">
                  <c:v>4</c:v>
                </c:pt>
                <c:pt idx="4">
                  <c:v>2</c:v>
                </c:pt>
                <c:pt idx="5">
                  <c:v>5</c:v>
                </c:pt>
                <c:pt idx="6">
                  <c:v>2</c:v>
                </c:pt>
                <c:pt idx="7">
                  <c:v>5</c:v>
                </c:pt>
              </c:numCache>
            </c:numRef>
          </c:val>
        </c:ser>
        <c:dLbls>
          <c:showLegendKey val="0"/>
          <c:showVal val="0"/>
          <c:showCatName val="0"/>
          <c:showSerName val="0"/>
          <c:showPercent val="0"/>
          <c:showBubbleSize val="0"/>
        </c:dLbls>
        <c:gapWidth val="150"/>
        <c:axId val="231266896"/>
        <c:axId val="231267288"/>
      </c:barChart>
      <c:catAx>
        <c:axId val="2312668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31267288"/>
        <c:crosses val="autoZero"/>
        <c:auto val="1"/>
        <c:lblAlgn val="ctr"/>
        <c:lblOffset val="100"/>
        <c:noMultiLvlLbl val="0"/>
      </c:catAx>
      <c:valAx>
        <c:axId val="231267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3126689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05236001749781"/>
          <c:y val="0.0277777777777778"/>
        </c:manualLayout>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pieChart>
        <c:varyColors val="1"/>
        <c:ser>
          <c:idx val="0"/>
          <c:order val="0"/>
          <c:tx>
            <c:strRef>
              <c:f>Sheet1!$B$1</c:f>
              <c:strCache>
                <c:ptCount val="1"/>
                <c:pt idx="0">
                  <c:v>PERFORMANCE RATING</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Lbls>
            <c:delete val="1"/>
          </c:dLbls>
          <c:cat>
            <c:strRef>
              <c:f>Sheet1!$A$2:$A$9</c:f>
              <c:strCache>
                <c:ptCount val="8"/>
                <c:pt idx="0">
                  <c:v>MONIKA</c:v>
                </c:pt>
                <c:pt idx="1">
                  <c:v>YUVA</c:v>
                </c:pt>
                <c:pt idx="2">
                  <c:v>HARINI</c:v>
                </c:pt>
                <c:pt idx="3">
                  <c:v>VEDHA</c:v>
                </c:pt>
                <c:pt idx="4">
                  <c:v>HEMA</c:v>
                </c:pt>
                <c:pt idx="5">
                  <c:v>LAKSHMI</c:v>
                </c:pt>
                <c:pt idx="6">
                  <c:v>MOHAN</c:v>
                </c:pt>
                <c:pt idx="7">
                  <c:v>NITHYA</c:v>
                </c:pt>
              </c:strCache>
            </c:strRef>
          </c:cat>
          <c:val>
            <c:numRef>
              <c:f>Sheet1!$B$2:$B$9</c:f>
              <c:numCache>
                <c:formatCode>General</c:formatCode>
                <c:ptCount val="8"/>
                <c:pt idx="0">
                  <c:v>5</c:v>
                </c:pt>
                <c:pt idx="1">
                  <c:v>5</c:v>
                </c:pt>
                <c:pt idx="2">
                  <c:v>3</c:v>
                </c:pt>
                <c:pt idx="3">
                  <c:v>4</c:v>
                </c:pt>
                <c:pt idx="4">
                  <c:v>2</c:v>
                </c:pt>
                <c:pt idx="5">
                  <c:v>5</c:v>
                </c:pt>
                <c:pt idx="6">
                  <c:v>2</c:v>
                </c:pt>
                <c:pt idx="7">
                  <c:v>5</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jpeg"/><Relationship Id="rId2" Type="http://schemas.openxmlformats.org/officeDocument/2006/relationships/chart" Target="../charts/chart2.xml"/><Relationship Id="rId1"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6705600" y="348190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542925" y="2290210"/>
            <a:ext cx="8610600" cy="2677656"/>
          </a:xfrm>
          <a:prstGeom prst="rect">
            <a:avLst/>
          </a:prstGeom>
          <a:noFill/>
        </p:spPr>
        <p:txBody>
          <a:bodyPr wrap="square" rtlCol="0">
            <a:spAutoFit/>
          </a:bodyPr>
          <a:lstStyle/>
          <a:p>
            <a:endParaRPr lang="en-US" sz="2400" dirty="0"/>
          </a:p>
          <a:p>
            <a:r>
              <a:rPr lang="en-US" sz="2400" dirty="0"/>
              <a:t>STUDENT NAME:M.MONIKA</a:t>
            </a:r>
            <a:endParaRPr lang="en-US" sz="2400" dirty="0"/>
          </a:p>
          <a:p>
            <a:r>
              <a:rPr lang="en-US" sz="2400" dirty="0"/>
              <a:t>REGISTER NO     : 322200046 9EB23141CFC542D8053475D29AD0FD76</a:t>
            </a:r>
            <a:endParaRPr lang="en-US" sz="2400" dirty="0"/>
          </a:p>
          <a:p>
            <a:r>
              <a:rPr lang="en-US" sz="2400" dirty="0"/>
              <a:t>DEPARTMENT    : B.COM (HONOURS)</a:t>
            </a:r>
            <a:endParaRPr lang="en-US" sz="2400" dirty="0"/>
          </a:p>
          <a:p>
            <a:r>
              <a:rPr lang="en-US" sz="2400" dirty="0"/>
              <a:t>COLLEGE NAME : SRI KANYAKA PARAMESWARI ARTS &amp; SCIENCE          </a:t>
            </a:r>
            <a:endParaRPr lang="en-US" sz="2400" dirty="0"/>
          </a:p>
          <a:p>
            <a:r>
              <a:rPr lang="en-US" sz="2400" dirty="0"/>
              <a:t>                                 COLLEGE FOR  WOMEN</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1905000" y="1219200"/>
            <a:ext cx="7239000" cy="5632311"/>
          </a:xfrm>
          <a:prstGeom prst="rect">
            <a:avLst/>
          </a:prstGeom>
        </p:spPr>
        <p:txBody>
          <a:bodyPr wrap="square">
            <a:spAutoFit/>
          </a:bodyPr>
          <a:lstStyle/>
          <a:p>
            <a:r>
              <a:rPr lang="en-US" b="1" dirty="0"/>
              <a:t>Step 4: Data Visualization</a:t>
            </a:r>
            <a:endParaRPr lang="en-US" b="1" dirty="0"/>
          </a:p>
          <a:p>
            <a:pPr marL="342900" indent="-342900">
              <a:buFont typeface="+mj-lt"/>
              <a:buAutoNum type="arabicPeriod"/>
            </a:pPr>
            <a:r>
              <a:rPr lang="en-US" dirty="0"/>
              <a:t> Create interactive dashboards using Excel charts, tables, and slicers</a:t>
            </a:r>
            <a:endParaRPr lang="en-US" dirty="0"/>
          </a:p>
          <a:p>
            <a:pPr marL="342900" indent="-342900">
              <a:buFont typeface="+mj-lt"/>
              <a:buAutoNum type="arabicPeriod"/>
            </a:pPr>
            <a:r>
              <a:rPr lang="en-US" dirty="0"/>
              <a:t>Visualize employee performance metrics (e.g., sales performance, customer satisfaction)</a:t>
            </a:r>
            <a:endParaRPr lang="en-US" dirty="0"/>
          </a:p>
          <a:p>
            <a:pPr marL="342900" indent="-342900">
              <a:buFont typeface="+mj-lt"/>
              <a:buAutoNum type="arabicPeriod"/>
            </a:pPr>
            <a:r>
              <a:rPr lang="en-US" dirty="0"/>
              <a:t>Use conditional formatting to highlight trends and patterns</a:t>
            </a:r>
            <a:endParaRPr lang="en-US" dirty="0"/>
          </a:p>
          <a:p>
            <a:r>
              <a:rPr lang="en-US" b="1" dirty="0"/>
              <a:t>Step 5: Analytics</a:t>
            </a:r>
            <a:endParaRPr lang="en-US" b="1" dirty="0"/>
          </a:p>
          <a:p>
            <a:pPr marL="342900" indent="-342900">
              <a:buFont typeface="+mj-lt"/>
              <a:buAutoNum type="arabicPeriod"/>
            </a:pPr>
            <a:r>
              <a:rPr lang="en-US" dirty="0"/>
              <a:t>Perform advanced analytics using Excel formulas (e.g., VLOOKUP, INDEX-MATCH)</a:t>
            </a:r>
            <a:endParaRPr lang="en-US" dirty="0"/>
          </a:p>
          <a:p>
            <a:pPr marL="342900" indent="-342900">
              <a:buFont typeface="+mj-lt"/>
              <a:buAutoNum type="arabicPeriod"/>
            </a:pPr>
            <a:r>
              <a:rPr lang="en-US" dirty="0"/>
              <a:t> Identify trends, patterns, and correlations in employee performance data</a:t>
            </a:r>
            <a:endParaRPr lang="en-US" dirty="0"/>
          </a:p>
          <a:p>
            <a:pPr marL="342900" indent="-342900">
              <a:buFont typeface="+mj-lt"/>
              <a:buAutoNum type="arabicPeriod"/>
            </a:pPr>
            <a:r>
              <a:rPr lang="en-US" dirty="0"/>
              <a:t> Use Power BI for additional analytics and visualization capabilities</a:t>
            </a:r>
            <a:endParaRPr lang="en-US" dirty="0"/>
          </a:p>
          <a:p>
            <a:r>
              <a:rPr lang="en-US" b="1" dirty="0"/>
              <a:t>Step 6: Reporting</a:t>
            </a:r>
            <a:endParaRPr lang="en-US" b="1" dirty="0"/>
          </a:p>
          <a:p>
            <a:pPr marL="342900" indent="-342900">
              <a:buAutoNum type="arabicPeriod"/>
            </a:pPr>
            <a:r>
              <a:rPr lang="en-US" dirty="0"/>
              <a:t>Generate reports for HR, management, and employees</a:t>
            </a:r>
            <a:endParaRPr lang="en-US" dirty="0"/>
          </a:p>
          <a:p>
            <a:pPr marL="342900" indent="-342900">
              <a:buAutoNum type="arabicPeriod"/>
            </a:pPr>
            <a:r>
              <a:rPr lang="en-US" dirty="0"/>
              <a:t>Create individual performance reports and team performance summaries</a:t>
            </a:r>
            <a:endParaRPr lang="en-US" dirty="0"/>
          </a:p>
          <a:p>
            <a:r>
              <a:rPr lang="en-US" dirty="0"/>
              <a:t> 3.Use Excel formulas to calculate metrics and summarize data </a:t>
            </a:r>
            <a:endParaRPr lang="en-US" dirty="0"/>
          </a:p>
          <a:p>
            <a:r>
              <a:rPr lang="en-US" b="1" dirty="0"/>
              <a:t> Step7: Dashboard Maintenance</a:t>
            </a:r>
            <a:endParaRPr lang="en-US" b="1" dirty="0"/>
          </a:p>
          <a:p>
            <a:pPr marL="342900" indent="-342900">
              <a:buFont typeface="+mj-lt"/>
              <a:buAutoNum type="arabicPeriod"/>
            </a:pPr>
            <a:r>
              <a:rPr lang="en-US" dirty="0"/>
              <a:t>Update the dashboard regularly with new data</a:t>
            </a:r>
            <a:endParaRPr lang="en-US" dirty="0"/>
          </a:p>
          <a:p>
            <a:pPr marL="342900" indent="-342900">
              <a:buFont typeface="+mj-lt"/>
              <a:buAutoNum type="arabicPeriod"/>
            </a:pPr>
            <a:r>
              <a:rPr lang="en-US" dirty="0"/>
              <a:t>Refresh Power Query connections and Power Pivot models</a:t>
            </a:r>
            <a:endParaRPr lang="en-US" dirty="0"/>
          </a:p>
          <a:p>
            <a:pPr marL="342900" indent="-342900">
              <a:buFont typeface="+mj-lt"/>
              <a:buAutoNum type="arabicPeriod"/>
            </a:pPr>
            <a:r>
              <a:rPr lang="en-US" dirty="0"/>
              <a:t>Maintain data integrity and consistency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125412" y="230212"/>
            <a:ext cx="9409113"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panose="020B0603020202020204"/>
                <a:cs typeface="Trebuchet MS" panose="020B0603020202020204"/>
              </a:rPr>
              <a:t>THE “WOW” IN OUR SOLUTION  </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Rectangle 1"/>
          <p:cNvSpPr/>
          <p:nvPr/>
        </p:nvSpPr>
        <p:spPr>
          <a:xfrm>
            <a:off x="1679575" y="1371600"/>
            <a:ext cx="6096000" cy="4247317"/>
          </a:xfrm>
          <a:prstGeom prst="rect">
            <a:avLst/>
          </a:prstGeom>
        </p:spPr>
        <p:txBody>
          <a:bodyPr>
            <a:spAutoFit/>
          </a:bodyPr>
          <a:lstStyle/>
          <a:p>
            <a:r>
              <a:rPr lang="en-US" dirty="0"/>
              <a:t>1.</a:t>
            </a:r>
            <a:r>
              <a:rPr lang="en-US" b="1" dirty="0"/>
              <a:t>Dynamic</a:t>
            </a:r>
            <a:r>
              <a:rPr lang="en-US" dirty="0"/>
              <a:t> </a:t>
            </a:r>
            <a:r>
              <a:rPr lang="en-US" b="1" dirty="0"/>
              <a:t>Dashboards</a:t>
            </a:r>
            <a:r>
              <a:rPr lang="en-US" dirty="0"/>
              <a:t>: Create dynamic dashboards that update automatically when new data is added, using Excel's pivot tables and Power Query.</a:t>
            </a:r>
            <a:endParaRPr lang="en-US" dirty="0"/>
          </a:p>
          <a:p>
            <a:r>
              <a:rPr lang="en-US" dirty="0"/>
              <a:t>2. </a:t>
            </a:r>
            <a:r>
              <a:rPr lang="en-US" b="1" dirty="0"/>
              <a:t>Interactive</a:t>
            </a:r>
            <a:r>
              <a:rPr lang="en-US" dirty="0"/>
              <a:t> </a:t>
            </a:r>
            <a:r>
              <a:rPr lang="en-US" b="1" dirty="0"/>
              <a:t>Charts</a:t>
            </a:r>
            <a:r>
              <a:rPr lang="en-US" dirty="0"/>
              <a:t>: Use Excel's interactive charts and slicers to enable users to explore employee performance data in real-time.</a:t>
            </a:r>
            <a:endParaRPr lang="en-US" dirty="0"/>
          </a:p>
          <a:p>
            <a:r>
              <a:rPr lang="en-US" dirty="0"/>
              <a:t>3. </a:t>
            </a:r>
            <a:r>
              <a:rPr lang="en-US" b="1" dirty="0"/>
              <a:t>Automated</a:t>
            </a:r>
            <a:r>
              <a:rPr lang="en-US" dirty="0"/>
              <a:t> </a:t>
            </a:r>
            <a:r>
              <a:rPr lang="en-US" b="1" dirty="0"/>
              <a:t>Reporting</a:t>
            </a:r>
            <a:r>
              <a:rPr lang="en-US" dirty="0"/>
              <a:t>: Automate reporting using Excel's macros and VBA scripting, saving time and reducing manual effort. </a:t>
            </a:r>
            <a:endParaRPr lang="en-US" dirty="0"/>
          </a:p>
          <a:p>
            <a:r>
              <a:rPr lang="en-US" dirty="0"/>
              <a:t>4. </a:t>
            </a:r>
            <a:r>
              <a:rPr lang="en-US" b="1" dirty="0"/>
              <a:t>Conditional</a:t>
            </a:r>
            <a:r>
              <a:rPr lang="en-US" dirty="0"/>
              <a:t> </a:t>
            </a:r>
            <a:r>
              <a:rPr lang="en-US" b="1" dirty="0"/>
              <a:t>Formatting</a:t>
            </a:r>
            <a:r>
              <a:rPr lang="en-US" dirty="0"/>
              <a:t>: Apply conditional formatting to highlight trends, patterns, and anomalies in employee performance data.</a:t>
            </a:r>
            <a:endParaRPr lang="en-US" dirty="0"/>
          </a:p>
          <a:p>
            <a:r>
              <a:rPr lang="en-US" dirty="0"/>
              <a:t>5. </a:t>
            </a:r>
            <a:r>
              <a:rPr lang="en-US" b="1" dirty="0"/>
              <a:t>Power</a:t>
            </a:r>
            <a:r>
              <a:rPr lang="en-US" dirty="0"/>
              <a:t> </a:t>
            </a:r>
            <a:r>
              <a:rPr lang="en-US" b="1" dirty="0"/>
              <a:t>Pivot</a:t>
            </a:r>
            <a:r>
              <a:rPr lang="en-US" dirty="0"/>
              <a:t> </a:t>
            </a:r>
            <a:r>
              <a:rPr lang="en-US" b="1" dirty="0"/>
              <a:t>Modeling</a:t>
            </a:r>
            <a:r>
              <a:rPr lang="en-US" dirty="0"/>
              <a:t>: Use Power Pivot to create complex data models and perform advanced analytics, such as predictive modeling and forecasting.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2209800" y="1447800"/>
            <a:ext cx="6096000" cy="4247317"/>
          </a:xfrm>
          <a:prstGeom prst="rect">
            <a:avLst/>
          </a:prstGeom>
        </p:spPr>
        <p:txBody>
          <a:bodyPr>
            <a:spAutoFit/>
          </a:bodyPr>
          <a:lstStyle/>
          <a:p>
            <a:r>
              <a:rPr lang="en-US" dirty="0"/>
              <a:t>6. </a:t>
            </a:r>
            <a:r>
              <a:rPr lang="en-US" b="1" dirty="0"/>
              <a:t>Data</a:t>
            </a:r>
            <a:r>
              <a:rPr lang="en-US" dirty="0"/>
              <a:t> </a:t>
            </a:r>
            <a:r>
              <a:rPr lang="en-US" b="1" dirty="0"/>
              <a:t>Visualization</a:t>
            </a:r>
            <a:r>
              <a:rPr lang="en-US" dirty="0"/>
              <a:t>: Use Excel's data visualization tools, such as heat maps and scatter plots, to present complex performance data in an easy-to-understand format.</a:t>
            </a:r>
            <a:endParaRPr lang="en-US" dirty="0"/>
          </a:p>
          <a:p>
            <a:r>
              <a:rPr lang="en-US" dirty="0"/>
              <a:t>7. </a:t>
            </a:r>
            <a:r>
              <a:rPr lang="en-US" b="1" dirty="0"/>
              <a:t>Customizable</a:t>
            </a:r>
            <a:r>
              <a:rPr lang="en-US" dirty="0"/>
              <a:t> </a:t>
            </a:r>
            <a:r>
              <a:rPr lang="en-US" b="1" dirty="0"/>
              <a:t>Templates</a:t>
            </a:r>
            <a:r>
              <a:rPr lang="en-US" dirty="0"/>
              <a:t>: Create customizable templates for employee performance reports and dashboards, allowing users to tailor the solution to their needs.</a:t>
            </a:r>
            <a:endParaRPr lang="en-US" dirty="0"/>
          </a:p>
          <a:p>
            <a:r>
              <a:rPr lang="en-US" dirty="0"/>
              <a:t>8. </a:t>
            </a:r>
            <a:r>
              <a:rPr lang="en-US" b="1" dirty="0"/>
              <a:t>Real-time</a:t>
            </a:r>
            <a:r>
              <a:rPr lang="en-US" dirty="0"/>
              <a:t> </a:t>
            </a:r>
            <a:r>
              <a:rPr lang="en-US" b="1" dirty="0"/>
              <a:t>Data</a:t>
            </a:r>
            <a:r>
              <a:rPr lang="en-US" dirty="0"/>
              <a:t> </a:t>
            </a:r>
            <a:r>
              <a:rPr lang="en-US" b="1" dirty="0"/>
              <a:t>Integration</a:t>
            </a:r>
            <a:r>
              <a:rPr lang="en-US" dirty="0"/>
              <a:t>: Use Excel's Power Query to integrate real-time data from various sources, such as HR systems and sales databases.</a:t>
            </a:r>
            <a:endParaRPr lang="en-US" dirty="0"/>
          </a:p>
          <a:p>
            <a:r>
              <a:rPr lang="en-US" dirty="0"/>
              <a:t>9. </a:t>
            </a:r>
            <a:r>
              <a:rPr lang="en-US" b="1" dirty="0"/>
              <a:t>Advanced</a:t>
            </a:r>
            <a:r>
              <a:rPr lang="en-US" dirty="0"/>
              <a:t> </a:t>
            </a:r>
            <a:r>
              <a:rPr lang="en-US" b="1" dirty="0"/>
              <a:t>Analytics</a:t>
            </a:r>
            <a:r>
              <a:rPr lang="en-US" dirty="0"/>
              <a:t>: Use Excel's advanced analytics tools, such as regression analysis and correlation analysis, to identify trends and patterns in employee performance data.</a:t>
            </a:r>
            <a:endParaRPr lang="en-US" dirty="0"/>
          </a:p>
          <a:p>
            <a:r>
              <a:rPr lang="en-US" dirty="0"/>
              <a:t>10. </a:t>
            </a:r>
            <a:r>
              <a:rPr lang="en-US" b="1" dirty="0"/>
              <a:t>User-Friendly</a:t>
            </a:r>
            <a:r>
              <a:rPr lang="en-US" dirty="0"/>
              <a:t> </a:t>
            </a:r>
            <a:r>
              <a:rPr lang="en-US" b="1" dirty="0"/>
              <a:t>Interface</a:t>
            </a:r>
            <a:r>
              <a:rPr lang="en-US" dirty="0"/>
              <a:t>: Design an intuitive and user-friendly interface, making it easy for stakeholders to navigate and understand the solution.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8" name="Chart 7"/>
          <p:cNvGraphicFramePr/>
          <p:nvPr/>
        </p:nvGraphicFramePr>
        <p:xfrm>
          <a:off x="296862" y="1695450"/>
          <a:ext cx="5791200" cy="3657601"/>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1" name="Chart 10"/>
          <p:cNvGraphicFramePr/>
          <p:nvPr/>
        </p:nvGraphicFramePr>
        <p:xfrm>
          <a:off x="5791200" y="2593975"/>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381000" y="1143634"/>
            <a:ext cx="10515600" cy="5632311"/>
          </a:xfrm>
          <a:prstGeom prst="rect">
            <a:avLst/>
          </a:prstGeom>
        </p:spPr>
        <p:txBody>
          <a:bodyPr wrap="square">
            <a:spAutoFit/>
          </a:bodyPr>
          <a:lstStyle/>
          <a:p>
            <a:pPr marL="342900" indent="-342900">
              <a:buAutoNum type="arabicPeriod"/>
            </a:pPr>
            <a:r>
              <a:rPr lang="en-US" b="1" dirty="0"/>
              <a:t>Employee</a:t>
            </a:r>
            <a:r>
              <a:rPr lang="en-US" dirty="0"/>
              <a:t> </a:t>
            </a:r>
            <a:r>
              <a:rPr lang="en-US" b="1" dirty="0"/>
              <a:t>Performance</a:t>
            </a:r>
            <a:r>
              <a:rPr lang="en-US" dirty="0"/>
              <a:t> </a:t>
            </a:r>
            <a:r>
              <a:rPr lang="en-US" b="1" dirty="0"/>
              <a:t>Score</a:t>
            </a:r>
            <a:r>
              <a:rPr lang="en-US" dirty="0"/>
              <a:t>: A overall score based on various performance metrics, such as sales performance, customer satisfaction, and productivity.</a:t>
            </a:r>
            <a:endParaRPr lang="en-US" dirty="0"/>
          </a:p>
          <a:p>
            <a:r>
              <a:rPr lang="en-US" dirty="0"/>
              <a:t> </a:t>
            </a:r>
            <a:r>
              <a:rPr lang="en-US" b="1" dirty="0"/>
              <a:t>2</a:t>
            </a:r>
            <a:r>
              <a:rPr lang="en-US" dirty="0"/>
              <a:t>. </a:t>
            </a:r>
            <a:r>
              <a:rPr lang="en-US" b="1" dirty="0"/>
              <a:t>Performance</a:t>
            </a:r>
            <a:r>
              <a:rPr lang="en-US" dirty="0"/>
              <a:t> </a:t>
            </a:r>
            <a:r>
              <a:rPr lang="en-US" b="1" dirty="0"/>
              <a:t>Metrics</a:t>
            </a:r>
            <a:r>
              <a:rPr lang="en-US" dirty="0"/>
              <a:t>: Visualizations of individual performance metrics, such as:    - Sales performance (e.g., revenue, units sold)    - Customer satisfaction (e.g., survey scores, Net Promoter Score)    - Productivity (e.g., tasks completed, hours worked)</a:t>
            </a:r>
            <a:endParaRPr lang="en-US" dirty="0"/>
          </a:p>
          <a:p>
            <a:r>
              <a:rPr lang="en-US" b="1" dirty="0"/>
              <a:t>3.Rankings</a:t>
            </a:r>
            <a:r>
              <a:rPr lang="en-US" dirty="0"/>
              <a:t> </a:t>
            </a:r>
            <a:r>
              <a:rPr lang="en-US" b="1" dirty="0"/>
              <a:t>and</a:t>
            </a:r>
            <a:r>
              <a:rPr lang="en-US" dirty="0"/>
              <a:t> </a:t>
            </a:r>
            <a:r>
              <a:rPr lang="en-US" b="1" dirty="0"/>
              <a:t>Benchmarks</a:t>
            </a:r>
            <a:r>
              <a:rPr lang="en-US" dirty="0"/>
              <a:t>: Rankings of employees based on performance metrics, with benchmarks for top performers and industry averages.</a:t>
            </a:r>
            <a:endParaRPr lang="en-US" dirty="0"/>
          </a:p>
          <a:p>
            <a:r>
              <a:rPr lang="en-US" b="1" dirty="0"/>
              <a:t>4</a:t>
            </a:r>
            <a:r>
              <a:rPr lang="en-US" dirty="0"/>
              <a:t>.  </a:t>
            </a:r>
            <a:r>
              <a:rPr lang="en-US" b="1" dirty="0"/>
              <a:t>Trend</a:t>
            </a:r>
            <a:r>
              <a:rPr lang="en-US" dirty="0"/>
              <a:t> </a:t>
            </a:r>
            <a:r>
              <a:rPr lang="en-US" b="1" dirty="0"/>
              <a:t>Analysis</a:t>
            </a:r>
            <a:r>
              <a:rPr lang="en-US" dirty="0"/>
              <a:t>: Visualizations of performance trends over time, highlighting areas of improvement and decline.</a:t>
            </a:r>
            <a:endParaRPr lang="en-US" dirty="0"/>
          </a:p>
          <a:p>
            <a:r>
              <a:rPr lang="en-US" b="1" dirty="0"/>
              <a:t>5</a:t>
            </a:r>
            <a:r>
              <a:rPr lang="en-US" dirty="0"/>
              <a:t>. </a:t>
            </a:r>
            <a:r>
              <a:rPr lang="en-US" b="1" dirty="0"/>
              <a:t>Goal</a:t>
            </a:r>
            <a:r>
              <a:rPr lang="en-US" dirty="0"/>
              <a:t> </a:t>
            </a:r>
            <a:r>
              <a:rPr lang="en-US" b="1" dirty="0"/>
              <a:t>Achievement</a:t>
            </a:r>
            <a:r>
              <a:rPr lang="en-US" dirty="0"/>
              <a:t>: Progress towards individual and team goals, with status indicators (e.g., on track, behind schedule, achieved).</a:t>
            </a:r>
            <a:endParaRPr lang="en-US" dirty="0"/>
          </a:p>
          <a:p>
            <a:r>
              <a:rPr lang="en-US" b="1" dirty="0"/>
              <a:t>6.Strengths</a:t>
            </a:r>
            <a:r>
              <a:rPr lang="en-US" dirty="0"/>
              <a:t> </a:t>
            </a:r>
            <a:r>
              <a:rPr lang="en-US" b="1" dirty="0"/>
              <a:t>and</a:t>
            </a:r>
            <a:r>
              <a:rPr lang="en-US" dirty="0"/>
              <a:t> </a:t>
            </a:r>
            <a:r>
              <a:rPr lang="en-US" b="1" dirty="0"/>
              <a:t>Weaknesses</a:t>
            </a:r>
            <a:r>
              <a:rPr lang="en-US" dirty="0"/>
              <a:t>: Identification of individual strengths and weaknesses, with recommendations for development and improvement.</a:t>
            </a:r>
            <a:endParaRPr lang="en-US" dirty="0"/>
          </a:p>
          <a:p>
            <a:r>
              <a:rPr lang="en-US" b="1" dirty="0"/>
              <a:t>7</a:t>
            </a:r>
            <a:r>
              <a:rPr lang="en-US" dirty="0"/>
              <a:t>. </a:t>
            </a:r>
            <a:r>
              <a:rPr lang="en-US" b="1" dirty="0"/>
              <a:t>Employee</a:t>
            </a:r>
            <a:r>
              <a:rPr lang="en-US" dirty="0"/>
              <a:t> </a:t>
            </a:r>
            <a:r>
              <a:rPr lang="en-US" b="1" dirty="0"/>
              <a:t>Engagement</a:t>
            </a:r>
            <a:r>
              <a:rPr lang="en-US" dirty="0"/>
              <a:t>: Metrics on employee engagement, such as satisfaction, retention, and absenteeism.</a:t>
            </a:r>
            <a:endParaRPr lang="en-US" dirty="0"/>
          </a:p>
          <a:p>
            <a:r>
              <a:rPr lang="en-US" b="1" dirty="0"/>
              <a:t>8</a:t>
            </a:r>
            <a:r>
              <a:rPr lang="en-US" dirty="0"/>
              <a:t>. </a:t>
            </a:r>
            <a:r>
              <a:rPr lang="en-US" b="1" dirty="0"/>
              <a:t>Development</a:t>
            </a:r>
            <a:r>
              <a:rPr lang="en-US" dirty="0"/>
              <a:t> </a:t>
            </a:r>
            <a:r>
              <a:rPr lang="en-US" b="1" dirty="0"/>
              <a:t>Opportunities</a:t>
            </a:r>
            <a:r>
              <a:rPr lang="en-US" dirty="0"/>
              <a:t>: Recommendations for training, mentoring, and development opportunities based on performance gaps and strengths.</a:t>
            </a:r>
            <a:endParaRPr lang="en-US" dirty="0"/>
          </a:p>
          <a:p>
            <a:r>
              <a:rPr lang="en-US" b="1" dirty="0"/>
              <a:t>9</a:t>
            </a:r>
            <a:r>
              <a:rPr lang="en-US" dirty="0"/>
              <a:t>. </a:t>
            </a:r>
            <a:r>
              <a:rPr lang="en-US" b="1" dirty="0"/>
              <a:t>Recognition</a:t>
            </a:r>
            <a:r>
              <a:rPr lang="en-US" dirty="0"/>
              <a:t> </a:t>
            </a:r>
            <a:r>
              <a:rPr lang="en-US" b="1" dirty="0"/>
              <a:t>and</a:t>
            </a:r>
            <a:r>
              <a:rPr lang="en-US" dirty="0"/>
              <a:t> </a:t>
            </a:r>
            <a:r>
              <a:rPr lang="en-US" b="1" dirty="0"/>
              <a:t>Rewards</a:t>
            </a:r>
            <a:r>
              <a:rPr lang="en-US" dirty="0"/>
              <a:t>: Display of employee recognition and rewards, such as employee of the month/quarter/year awards.</a:t>
            </a:r>
            <a:endParaRPr lang="en-US" dirty="0"/>
          </a:p>
          <a:p>
            <a:r>
              <a:rPr lang="en-US" b="1" dirty="0"/>
              <a:t>10</a:t>
            </a:r>
            <a:r>
              <a:rPr lang="en-US" dirty="0"/>
              <a:t>. </a:t>
            </a:r>
            <a:r>
              <a:rPr lang="en-US" b="1" dirty="0"/>
              <a:t>Team</a:t>
            </a:r>
            <a:r>
              <a:rPr lang="en-US" dirty="0"/>
              <a:t> </a:t>
            </a:r>
            <a:r>
              <a:rPr lang="en-US" b="1" dirty="0"/>
              <a:t>Performance</a:t>
            </a:r>
            <a:r>
              <a:rPr lang="en-US" dirty="0"/>
              <a:t>: Visualizations of team performance metrics, such as team sales performance, customer satisfaction, and productivity.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828800" y="1752600"/>
            <a:ext cx="6096000" cy="3785652"/>
          </a:xfrm>
          <a:prstGeom prst="rect">
            <a:avLst/>
          </a:prstGeom>
        </p:spPr>
        <p:txBody>
          <a:bodyPr>
            <a:spAutoFit/>
          </a:bodyPr>
          <a:lstStyle/>
          <a:p>
            <a:r>
              <a:rPr lang="en-US" sz="2400" b="1" dirty="0">
                <a:latin typeface="Times New Roman" panose="02020603050405020304" pitchFamily="18" charset="0"/>
                <a:cs typeface="Times New Roman" panose="02020603050405020304" pitchFamily="18" charset="0"/>
              </a:rPr>
              <a:t>The Employee Performance Dashboard project has successfully developed a comprehensive and interactive solution for analyzing and visualizing employee performance data. By leveraging Excel's powerful data analysis and visualization capabilities, we have created a user-friendly dashboard that provides actionable insights and recommendations for improving employee performance.</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3231654"/>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US" sz="4400" b="1" dirty="0">
              <a:solidFill>
                <a:srgbClr val="0F0F0F"/>
              </a:solidFill>
              <a:latin typeface="Times New Roman" panose="02020603050405020304" pitchFamily="18" charset="0"/>
              <a:cs typeface="Times New Roman" panose="02020603050405020304" pitchFamily="18" charset="0"/>
            </a:endParaRPr>
          </a:p>
          <a:p>
            <a:r>
              <a:rPr lang="en-US" sz="4400" b="1" dirty="0">
                <a:solidFill>
                  <a:srgbClr val="0F0F0F"/>
                </a:solidFill>
                <a:latin typeface="Times New Roman" panose="02020603050405020304" pitchFamily="18" charset="0"/>
                <a:cs typeface="Times New Roman" panose="02020603050405020304" pitchFamily="18" charset="0"/>
              </a:rPr>
              <a:t>(Employee Performance Dashboard)</a:t>
            </a:r>
            <a:endParaRPr lang="en-US" sz="4400" b="1" dirty="0">
              <a:solidFill>
                <a:srgbClr val="0F0F0F"/>
              </a:solidFill>
              <a:latin typeface="Times New Roman" panose="02020603050405020304" pitchFamily="18" charset="0"/>
              <a:cs typeface="Times New Roman" panose="02020603050405020304" pitchFamily="18" charset="0"/>
            </a:endParaRPr>
          </a:p>
          <a:p>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Rectangle 8"/>
          <p:cNvSpPr/>
          <p:nvPr/>
        </p:nvSpPr>
        <p:spPr>
          <a:xfrm>
            <a:off x="76200" y="1695449"/>
            <a:ext cx="7772400" cy="49696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Algerian" panose="04020705040A02060702" pitchFamily="82" charset="0"/>
              </a:rPr>
              <a:t>1.Analyze employee performance data to identify trends, patterns, and correlations.</a:t>
            </a:r>
            <a:endParaRPr lang="en-US" sz="2000" dirty="0">
              <a:latin typeface="Algerian" panose="04020705040A02060702" pitchFamily="82" charset="0"/>
            </a:endParaRPr>
          </a:p>
          <a:p>
            <a:r>
              <a:rPr lang="en-US" sz="2000" dirty="0">
                <a:latin typeface="Algerian" panose="04020705040A02060702" pitchFamily="82" charset="0"/>
              </a:rPr>
              <a:t>2. Develop a comprehensive framework for evaluating employee performance.</a:t>
            </a:r>
            <a:endParaRPr lang="en-US" sz="2000" dirty="0">
              <a:latin typeface="Algerian" panose="04020705040A02060702" pitchFamily="82" charset="0"/>
            </a:endParaRPr>
          </a:p>
          <a:p>
            <a:r>
              <a:rPr lang="en-US" sz="2000" dirty="0">
                <a:latin typeface="Algerian" panose="04020705040A02060702" pitchFamily="82" charset="0"/>
              </a:rPr>
              <a:t>3.Identify key performance indicators (KPLs) that drive business success.</a:t>
            </a:r>
            <a:endParaRPr lang="en-US" sz="2000" dirty="0">
              <a:latin typeface="Algerian" panose="04020705040A02060702" pitchFamily="82" charset="0"/>
            </a:endParaRPr>
          </a:p>
          <a:p>
            <a:r>
              <a:rPr lang="en-US" sz="2000" dirty="0">
                <a:latin typeface="Algerian" panose="04020705040A02060702" pitchFamily="82" charset="0"/>
              </a:rPr>
              <a:t>4.Provide actionable recommendations for improving employee performance and driving business results.</a:t>
            </a:r>
            <a:endParaRPr lang="en-US" sz="2000" dirty="0">
              <a:latin typeface="Algerian" panose="04020705040A02060702" pitchFamily="82" charset="0"/>
            </a:endParaRPr>
          </a:p>
          <a:p>
            <a:pPr marL="457200" indent="-457200" algn="ctr">
              <a:buAutoNum type="arabicPeriod"/>
            </a:pPr>
            <a:endParaRPr lang="en-US" sz="2000" dirty="0">
              <a:latin typeface="Algerian" panose="04020705040A02060702"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204902"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078772"/>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Oval 8"/>
          <p:cNvSpPr/>
          <p:nvPr/>
        </p:nvSpPr>
        <p:spPr>
          <a:xfrm>
            <a:off x="187960" y="1533583"/>
            <a:ext cx="8727440" cy="52739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latin typeface="Arial Black" panose="020B0A04020102020204" pitchFamily="34" charset="0"/>
                <a:cs typeface="Aharoni" panose="02010803020104030203" pitchFamily="2" charset="-79"/>
              </a:rPr>
              <a:t>In today's fast-paced and competitive business environment, organizations are constantly seeking ways to optimize their workforce and drive success. Employee performance plays a critical role in achieving business objectives, and understanding the factors that influence it is essential for making informed decisions about talent management, development, and retention.</a:t>
            </a:r>
            <a:endParaRPr lang="en-US" sz="1400" dirty="0">
              <a:latin typeface="Arial Black" panose="020B0A04020102020204" pitchFamily="34" charset="0"/>
              <a:cs typeface="Aharoni" panose="02010803020104030203" pitchFamily="2" charset="-79"/>
            </a:endParaRPr>
          </a:p>
          <a:p>
            <a:pPr marL="285750" indent="-285750">
              <a:buFont typeface="Arial" panose="020B0604020202020204" pitchFamily="34" charset="0"/>
              <a:buChar char="•"/>
            </a:pPr>
            <a:r>
              <a:rPr lang="en-US" sz="1400" dirty="0">
                <a:latin typeface="Arial Black" panose="020B0A04020102020204" pitchFamily="34" charset="0"/>
                <a:cs typeface="Aharoni" panose="02010803020104030203" pitchFamily="2" charset="-79"/>
              </a:rPr>
              <a:t>This project aims to conduct a comprehensive analysis of employee performance, identifying key drivers of success, areas for improvement, and opportunities for growth. By leveraging data analytics and visualization techniques, we will uncover insights that enable our organization to:</a:t>
            </a:r>
            <a:endParaRPr lang="en-US" sz="1400" dirty="0">
              <a:latin typeface="Arial Black" panose="020B0A04020102020204" pitchFamily="34" charset="0"/>
              <a:cs typeface="Aharoni" panose="02010803020104030203" pitchFamily="2" charset="-79"/>
            </a:endParaRPr>
          </a:p>
          <a:p>
            <a:pPr marL="285750" indent="-285750">
              <a:buFont typeface="Arial" panose="020B0604020202020204" pitchFamily="34" charset="0"/>
              <a:buChar char="•"/>
            </a:pPr>
            <a:endParaRPr lang="en-US" sz="1400" dirty="0">
              <a:latin typeface="Arial Black" panose="020B0A04020102020204" pitchFamily="34" charset="0"/>
              <a:cs typeface="Aharoni" panose="02010803020104030203" pitchFamily="2" charset="-79"/>
            </a:endParaRPr>
          </a:p>
          <a:p>
            <a:r>
              <a:rPr lang="en-US" sz="1200" dirty="0">
                <a:latin typeface="Aharoni" panose="02010803020104030203" pitchFamily="2" charset="-79"/>
                <a:cs typeface="Aharoni" panose="02010803020104030203" pitchFamily="2" charset="-79"/>
              </a:rPr>
              <a:t>1. Enhance employee productivity and engagement-</a:t>
            </a:r>
            <a:endParaRPr lang="en-US" sz="1200" dirty="0">
              <a:latin typeface="Aharoni" panose="02010803020104030203" pitchFamily="2" charset="-79"/>
              <a:cs typeface="Aharoni" panose="02010803020104030203" pitchFamily="2" charset="-79"/>
            </a:endParaRPr>
          </a:p>
          <a:p>
            <a:r>
              <a:rPr lang="en-US" sz="1200" dirty="0">
                <a:latin typeface="Aharoni" panose="02010803020104030203" pitchFamily="2" charset="-79"/>
                <a:cs typeface="Aharoni" panose="02010803020104030203" pitchFamily="2" charset="-79"/>
              </a:rPr>
              <a:t>2. Identify top performers and develop targeted retention strategies</a:t>
            </a:r>
            <a:endParaRPr lang="en-US" sz="1200" dirty="0">
              <a:latin typeface="Aharoni" panose="02010803020104030203" pitchFamily="2" charset="-79"/>
              <a:cs typeface="Aharoni" panose="02010803020104030203" pitchFamily="2" charset="-79"/>
            </a:endParaRPr>
          </a:p>
          <a:p>
            <a:r>
              <a:rPr lang="en-US" sz="1200" dirty="0">
                <a:latin typeface="Aharoni" panose="02010803020104030203" pitchFamily="2" charset="-79"/>
                <a:cs typeface="Aharoni" panose="02010803020104030203" pitchFamily="2" charset="-79"/>
              </a:rPr>
              <a:t>3. Address performance gaps and improve overall team performance</a:t>
            </a:r>
            <a:endParaRPr lang="en-US" sz="1200" dirty="0">
              <a:latin typeface="Aharoni" panose="02010803020104030203" pitchFamily="2" charset="-79"/>
              <a:cs typeface="Aharoni" panose="02010803020104030203" pitchFamily="2" charset="-79"/>
            </a:endParaRPr>
          </a:p>
          <a:p>
            <a:r>
              <a:rPr lang="en-US" sz="1200" dirty="0">
                <a:latin typeface="Aharoni" panose="02010803020104030203" pitchFamily="2" charset="-79"/>
                <a:cs typeface="Aharoni" panose="02010803020104030203" pitchFamily="2" charset="-79"/>
              </a:rPr>
              <a:t>4. Inform data-driven decisions about talent management and development</a:t>
            </a:r>
            <a:endParaRPr lang="en-US" sz="1200" dirty="0">
              <a:latin typeface="Aharoni" panose="02010803020104030203" pitchFamily="2" charset="-79"/>
              <a:cs typeface="Aharoni" panose="02010803020104030203" pitchFamily="2" charset="-79"/>
            </a:endParaRPr>
          </a:p>
          <a:p>
            <a:r>
              <a:rPr lang="en-US" sz="1200" dirty="0">
                <a:latin typeface="Aharoni" panose="02010803020104030203" pitchFamily="2" charset="-79"/>
                <a:cs typeface="Aharoni" panose="02010803020104030203" pitchFamily="2" charset="-79"/>
              </a:rPr>
              <a:t>5. Drive business results through optimized workforce planning and management</a:t>
            </a:r>
            <a:endParaRPr lang="en-US" sz="1200" dirty="0">
              <a:latin typeface="Aharoni" panose="02010803020104030203" pitchFamily="2" charset="-79"/>
              <a:cs typeface="Aharoni" panose="02010803020104030203" pitchFamily="2" charset="-79"/>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Rectangle 6"/>
          <p:cNvSpPr/>
          <p:nvPr/>
        </p:nvSpPr>
        <p:spPr>
          <a:xfrm>
            <a:off x="1066800" y="1409952"/>
            <a:ext cx="6896100" cy="5448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lgerian" panose="04020705040A02060702" pitchFamily="82" charset="0"/>
              </a:rPr>
              <a:t>The end users for this project on identifying high-performing employees and areas for improvement are likely to be: </a:t>
            </a:r>
            <a:endParaRPr lang="en-US" dirty="0">
              <a:latin typeface="Algerian" panose="04020705040A02060702" pitchFamily="82" charset="0"/>
            </a:endParaRPr>
          </a:p>
          <a:p>
            <a:pPr algn="ctr"/>
            <a:r>
              <a:rPr lang="en-US" dirty="0">
                <a:solidFill>
                  <a:schemeClr val="tx1"/>
                </a:solidFill>
              </a:rPr>
              <a:t>1. </a:t>
            </a:r>
            <a:r>
              <a:rPr lang="en-US" dirty="0">
                <a:solidFill>
                  <a:schemeClr val="tx1"/>
                </a:solidFill>
                <a:latin typeface="Aharoni" panose="02010803020104030203" pitchFamily="2" charset="-79"/>
                <a:cs typeface="Aharoni" panose="02010803020104030203" pitchFamily="2" charset="-79"/>
              </a:rPr>
              <a:t>HR Managers: Responsible for employee development, performance management, and talent identification.</a:t>
            </a:r>
            <a:endParaRPr lang="en-US" dirty="0">
              <a:solidFill>
                <a:schemeClr val="tx1"/>
              </a:solidFill>
              <a:latin typeface="Algerian" panose="04020705040A02060702" pitchFamily="82" charset="0"/>
            </a:endParaRPr>
          </a:p>
          <a:p>
            <a:pPr algn="ctr"/>
            <a:r>
              <a:rPr lang="en-US" dirty="0">
                <a:solidFill>
                  <a:schemeClr val="tx1"/>
                </a:solidFill>
                <a:latin typeface="Aharoni" panose="02010803020104030203" pitchFamily="2" charset="-79"/>
                <a:cs typeface="Aharoni" panose="02010803020104030203" pitchFamily="2" charset="-79"/>
              </a:rPr>
              <a:t>2. Line Managers: Supervisors who oversee teams and are responsible for employee performance evaluations </a:t>
            </a:r>
            <a:endParaRPr lang="en-US" dirty="0">
              <a:solidFill>
                <a:schemeClr val="tx1"/>
              </a:solidFill>
              <a:latin typeface="Aharoni" panose="02010803020104030203" pitchFamily="2" charset="-79"/>
              <a:cs typeface="Aharoni" panose="02010803020104030203" pitchFamily="2" charset="-79"/>
            </a:endParaRPr>
          </a:p>
          <a:p>
            <a:r>
              <a:rPr lang="en-US" dirty="0">
                <a:solidFill>
                  <a:schemeClr val="tx1"/>
                </a:solidFill>
                <a:latin typeface="Aharoni" panose="02010803020104030203" pitchFamily="2" charset="-79"/>
                <a:cs typeface="Aharoni" panose="02010803020104030203" pitchFamily="2" charset="-79"/>
              </a:rPr>
              <a:t>    3. Senior Leadership: Executives who make strategic decisions about talent management, resource allocation, and performance improvement.</a:t>
            </a:r>
            <a:endParaRPr lang="en-US" dirty="0">
              <a:solidFill>
                <a:schemeClr val="tx1"/>
              </a:solidFill>
              <a:latin typeface="Aharoni" panose="02010803020104030203" pitchFamily="2" charset="-79"/>
              <a:cs typeface="Aharoni" panose="02010803020104030203" pitchFamily="2" charset="-79"/>
            </a:endParaRPr>
          </a:p>
          <a:p>
            <a:pPr algn="ctr"/>
            <a:r>
              <a:rPr lang="en-US" dirty="0">
                <a:solidFill>
                  <a:schemeClr val="tx1"/>
                </a:solidFill>
                <a:latin typeface="Aharoni" panose="02010803020104030203" pitchFamily="2" charset="-79"/>
                <a:cs typeface="Aharoni" panose="02010803020104030203" pitchFamily="2" charset="-79"/>
              </a:rPr>
              <a:t>4. Employee Development Teams: Responsible for creating training programs and development opportunities for  employees.</a:t>
            </a:r>
            <a:endParaRPr lang="en-US" dirty="0">
              <a:solidFill>
                <a:schemeClr val="tx1"/>
              </a:solidFill>
              <a:latin typeface="Aharoni" panose="02010803020104030203" pitchFamily="2" charset="-79"/>
              <a:cs typeface="Aharoni" panose="02010803020104030203" pitchFamily="2" charset="-79"/>
            </a:endParaRPr>
          </a:p>
          <a:p>
            <a:pPr algn="ctr"/>
            <a:r>
              <a:rPr lang="en-US" dirty="0">
                <a:solidFill>
                  <a:schemeClr val="tx1"/>
                </a:solidFill>
                <a:latin typeface="Aharoni" panose="02010803020104030203" pitchFamily="2" charset="-79"/>
                <a:cs typeface="Aharoni" panose="02010803020104030203" pitchFamily="2" charset="-79"/>
              </a:rPr>
              <a:t>5. Business Unit Leaders: Leaders who need to identify top performers and areas for improvement to drive business results.</a:t>
            </a:r>
            <a:endParaRPr lang="en-US" dirty="0">
              <a:solidFill>
                <a:schemeClr val="tx1"/>
              </a:solidFill>
              <a:latin typeface="Aharoni" panose="02010803020104030203" pitchFamily="2" charset="-79"/>
              <a:cs typeface="Aharoni" panose="02010803020104030203" pitchFamily="2" charset="-79"/>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Rectangle 11"/>
          <p:cNvSpPr/>
          <p:nvPr/>
        </p:nvSpPr>
        <p:spPr>
          <a:xfrm>
            <a:off x="1600200" y="2230755"/>
            <a:ext cx="6096000" cy="3139321"/>
          </a:xfrm>
          <a:prstGeom prst="rect">
            <a:avLst/>
          </a:prstGeom>
        </p:spPr>
        <p:txBody>
          <a:bodyPr>
            <a:spAutoFit/>
          </a:bodyPr>
          <a:lstStyle/>
          <a:p>
            <a:r>
              <a:rPr lang="en-US" dirty="0"/>
              <a:t>1. </a:t>
            </a:r>
            <a:r>
              <a:rPr lang="en-US" b="1" dirty="0"/>
              <a:t>PivotTables</a:t>
            </a:r>
            <a:r>
              <a:rPr lang="en-US" dirty="0"/>
              <a:t>: To summarize and analyze large datasets, create custom views, and identify trends</a:t>
            </a:r>
            <a:endParaRPr lang="en-US" dirty="0"/>
          </a:p>
          <a:p>
            <a:r>
              <a:rPr lang="en-US" dirty="0"/>
              <a:t>2. </a:t>
            </a:r>
            <a:r>
              <a:rPr lang="en-US" b="1" dirty="0"/>
              <a:t>Power</a:t>
            </a:r>
            <a:r>
              <a:rPr lang="en-US" dirty="0"/>
              <a:t> </a:t>
            </a:r>
            <a:r>
              <a:rPr lang="en-US" b="1" dirty="0"/>
              <a:t>Query</a:t>
            </a:r>
            <a:r>
              <a:rPr lang="en-US" dirty="0"/>
              <a:t>: To import, transform, and load data from various sources, such as HR systems, performance reviews, and sales data.</a:t>
            </a:r>
            <a:endParaRPr lang="en-US" dirty="0"/>
          </a:p>
          <a:p>
            <a:r>
              <a:rPr lang="en-US" dirty="0"/>
              <a:t>3. </a:t>
            </a:r>
            <a:r>
              <a:rPr lang="en-US" b="1" dirty="0"/>
              <a:t>Power</a:t>
            </a:r>
            <a:r>
              <a:rPr lang="en-US" dirty="0"/>
              <a:t> </a:t>
            </a:r>
            <a:r>
              <a:rPr lang="en-US" b="1" dirty="0"/>
              <a:t>Pivot</a:t>
            </a:r>
            <a:r>
              <a:rPr lang="en-US" dirty="0"/>
              <a:t>: To create complex data models, perform calculations, and analyze large datasets.</a:t>
            </a:r>
            <a:endParaRPr lang="en-US" dirty="0"/>
          </a:p>
          <a:p>
            <a:r>
              <a:rPr lang="en-US" dirty="0"/>
              <a:t>4. </a:t>
            </a:r>
            <a:r>
              <a:rPr lang="en-US" b="1" dirty="0"/>
              <a:t>DAX</a:t>
            </a:r>
            <a:r>
              <a:rPr lang="en-US" dirty="0"/>
              <a:t> </a:t>
            </a:r>
            <a:r>
              <a:rPr lang="en-US" b="1" dirty="0"/>
              <a:t>Formulas</a:t>
            </a:r>
            <a:r>
              <a:rPr lang="en-US" dirty="0"/>
              <a:t>: To create custom calculations, measures, and KPIs to analyze employee performance.</a:t>
            </a:r>
            <a:endParaRPr lang="en-US" dirty="0"/>
          </a:p>
          <a:p>
            <a:r>
              <a:rPr lang="en-US" dirty="0"/>
              <a:t>5. </a:t>
            </a:r>
            <a:r>
              <a:rPr lang="en-US" b="1" dirty="0"/>
              <a:t>Conditional</a:t>
            </a:r>
            <a:r>
              <a:rPr lang="en-US" dirty="0"/>
              <a:t> </a:t>
            </a:r>
            <a:r>
              <a:rPr lang="en-US" b="1" dirty="0"/>
              <a:t>Formatting</a:t>
            </a:r>
            <a:r>
              <a:rPr lang="en-US" dirty="0"/>
              <a:t>: To highlight trends, patterns, and anomalies in employee performance data.</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Rectangle 2"/>
          <p:cNvSpPr/>
          <p:nvPr/>
        </p:nvSpPr>
        <p:spPr>
          <a:xfrm>
            <a:off x="1905000" y="1295400"/>
            <a:ext cx="6096000" cy="5078313"/>
          </a:xfrm>
          <a:prstGeom prst="rect">
            <a:avLst/>
          </a:prstGeom>
        </p:spPr>
        <p:txBody>
          <a:bodyPr>
            <a:spAutoFit/>
          </a:bodyPr>
          <a:lstStyle/>
          <a:p>
            <a:r>
              <a:rPr lang="en-US" dirty="0"/>
              <a:t>Description: This dataset contains employee performance data for a large organization, including metrics such as:</a:t>
            </a:r>
            <a:endParaRPr lang="en-US" dirty="0"/>
          </a:p>
          <a:p>
            <a:pPr marL="342900" indent="-342900">
              <a:buAutoNum type="arabicPeriod"/>
            </a:pPr>
            <a:r>
              <a:rPr lang="en-US" dirty="0"/>
              <a:t>Employee ID: Unique identifier for each employee</a:t>
            </a:r>
            <a:endParaRPr lang="en-US" dirty="0"/>
          </a:p>
          <a:p>
            <a:pPr marL="342900" indent="-342900">
              <a:buAutoNum type="arabicPeriod"/>
            </a:pPr>
            <a:r>
              <a:rPr lang="en-US" dirty="0"/>
              <a:t> Name: Employee name</a:t>
            </a:r>
            <a:endParaRPr lang="en-US" dirty="0"/>
          </a:p>
          <a:p>
            <a:pPr marL="342900" indent="-342900">
              <a:buAutoNum type="arabicPeriod"/>
            </a:pPr>
            <a:r>
              <a:rPr lang="en-US" dirty="0"/>
              <a:t> Job Title: Employee job title</a:t>
            </a:r>
            <a:endParaRPr lang="en-US" dirty="0"/>
          </a:p>
          <a:p>
            <a:pPr marL="342900" indent="-342900">
              <a:buAutoNum type="arabicPeriod"/>
            </a:pPr>
            <a:r>
              <a:rPr lang="en-US" dirty="0"/>
              <a:t> Department: Employee department</a:t>
            </a:r>
            <a:endParaRPr lang="en-US" dirty="0"/>
          </a:p>
          <a:p>
            <a:pPr marL="342900" indent="-342900">
              <a:buAutoNum type="arabicPeriod"/>
            </a:pPr>
            <a:r>
              <a:rPr lang="en-US" dirty="0"/>
              <a:t> Performance Rating: Employee performance rating (e.g., 1-5)</a:t>
            </a:r>
            <a:endParaRPr lang="en-US" dirty="0"/>
          </a:p>
          <a:p>
            <a:pPr marL="342900" indent="-342900">
              <a:buAutoNum type="arabicPeriod"/>
            </a:pPr>
            <a:r>
              <a:rPr lang="en-US" dirty="0"/>
              <a:t> Sales Performance: Employee sales performance metrics (e.g., revenue, units sold)</a:t>
            </a:r>
            <a:endParaRPr lang="en-US" dirty="0"/>
          </a:p>
          <a:p>
            <a:pPr marL="342900" indent="-342900">
              <a:buAutoNum type="arabicPeriod"/>
            </a:pPr>
            <a:r>
              <a:rPr lang="en-US" dirty="0"/>
              <a:t> Customer Satisfaction: Employee customer satisfaction metrics (e.g., survey scores)</a:t>
            </a:r>
            <a:endParaRPr lang="en-US" dirty="0"/>
          </a:p>
          <a:p>
            <a:pPr marL="342900" indent="-342900">
              <a:buAutoNum type="arabicPeriod"/>
            </a:pPr>
            <a:r>
              <a:rPr lang="en-US" dirty="0"/>
              <a:t>  Productivity: Employee productivity metrics (e.g., tasks completed, hours worked)</a:t>
            </a:r>
            <a:endParaRPr lang="en-US" dirty="0"/>
          </a:p>
          <a:p>
            <a:pPr marL="342900" indent="-342900">
              <a:buAutoNum type="arabicPeriod"/>
            </a:pPr>
            <a:r>
              <a:rPr lang="en-US" dirty="0"/>
              <a:t> Training and Development: Employee training and development metrics (e.g., courses completed, certifications)</a:t>
            </a:r>
            <a:endParaRPr lang="en-US" dirty="0"/>
          </a:p>
          <a:p>
            <a:pPr marL="342900" indent="-342900">
              <a:buAutoNum type="arabicPeriod"/>
            </a:pPr>
            <a:r>
              <a:rPr lang="en-US" dirty="0"/>
              <a:t> Tenure: Employee tenure (length of service)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US" sz="4250" spc="20" dirty="0"/>
              <a:t>MODELLING</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828800" y="1257360"/>
            <a:ext cx="6096000" cy="5909310"/>
          </a:xfrm>
          <a:prstGeom prst="rect">
            <a:avLst/>
          </a:prstGeom>
        </p:spPr>
        <p:txBody>
          <a:bodyPr>
            <a:spAutoFit/>
          </a:bodyPr>
          <a:lstStyle/>
          <a:p>
            <a:r>
              <a:rPr lang="en-US" b="1" dirty="0"/>
              <a:t>Step</a:t>
            </a:r>
            <a:r>
              <a:rPr lang="en-US" dirty="0"/>
              <a:t> </a:t>
            </a:r>
            <a:r>
              <a:rPr lang="en-US" b="1" dirty="0"/>
              <a:t>1</a:t>
            </a:r>
            <a:r>
              <a:rPr lang="en-US" dirty="0"/>
              <a:t>: </a:t>
            </a:r>
            <a:r>
              <a:rPr lang="en-US" b="1" dirty="0"/>
              <a:t>DATA IMPORT </a:t>
            </a:r>
            <a:endParaRPr lang="en-US" dirty="0"/>
          </a:p>
          <a:p>
            <a:r>
              <a:rPr lang="en-US" dirty="0"/>
              <a:t>1. Use Power Query to import employee performance data from various sources (e.g., HRIS, Performance Management System)</a:t>
            </a:r>
            <a:endParaRPr lang="en-US" dirty="0"/>
          </a:p>
          <a:p>
            <a:r>
              <a:rPr lang="en-US" dirty="0"/>
              <a:t>2.Connect to data sources and select relevant tables and fields   3.Transform and clean the data using Power Query tools (e.g., data validation, formatting)</a:t>
            </a:r>
            <a:endParaRPr lang="en-US" dirty="0"/>
          </a:p>
          <a:p>
            <a:endParaRPr lang="en-US" dirty="0"/>
          </a:p>
          <a:p>
            <a:r>
              <a:rPr lang="en-US" b="1" dirty="0"/>
              <a:t>Step 2: Data Transformation</a:t>
            </a:r>
            <a:endParaRPr lang="en-US" b="1" dirty="0"/>
          </a:p>
          <a:p>
            <a:pPr marL="342900" indent="-342900">
              <a:buFont typeface="+mj-lt"/>
              <a:buAutoNum type="arabicPeriod"/>
            </a:pPr>
            <a:r>
              <a:rPr lang="en-US" dirty="0"/>
              <a:t>Use Power Query to transform and clean the data</a:t>
            </a:r>
            <a:endParaRPr lang="en-US" dirty="0"/>
          </a:p>
          <a:p>
            <a:pPr marL="342900" indent="-342900">
              <a:buFont typeface="+mj-lt"/>
              <a:buAutoNum type="arabicPeriod"/>
            </a:pPr>
            <a:r>
              <a:rPr lang="en-US" dirty="0"/>
              <a:t>Remove duplicates and handle missing values</a:t>
            </a:r>
            <a:endParaRPr lang="en-US" dirty="0"/>
          </a:p>
          <a:p>
            <a:pPr marL="342900" indent="-342900">
              <a:buFont typeface="+mj-lt"/>
              <a:buAutoNum type="arabicPeriod"/>
            </a:pPr>
            <a:r>
              <a:rPr lang="en-US" dirty="0"/>
              <a:t>Format data into a consistent structure</a:t>
            </a:r>
            <a:endParaRPr lang="en-US" dirty="0"/>
          </a:p>
          <a:p>
            <a:endParaRPr lang="en-US" dirty="0"/>
          </a:p>
          <a:p>
            <a:r>
              <a:rPr lang="en-US" b="1" dirty="0"/>
              <a:t>Step 3: Data Modeling</a:t>
            </a:r>
            <a:endParaRPr lang="en-US" b="1" dirty="0"/>
          </a:p>
          <a:p>
            <a:pPr marL="342900" indent="-342900">
              <a:buFont typeface="+mj-lt"/>
              <a:buAutoNum type="arabicPeriod"/>
            </a:pPr>
            <a:r>
              <a:rPr lang="en-US" dirty="0"/>
              <a:t>Create a data model using Power Pivot</a:t>
            </a:r>
            <a:endParaRPr lang="en-US" dirty="0"/>
          </a:p>
          <a:p>
            <a:pPr marL="342900" indent="-342900">
              <a:buFont typeface="+mj-lt"/>
              <a:buAutoNum type="arabicPeriod"/>
            </a:pPr>
            <a:r>
              <a:rPr lang="en-US" dirty="0"/>
              <a:t> Define relationships between tables and fields</a:t>
            </a:r>
            <a:endParaRPr lang="en-US" dirty="0"/>
          </a:p>
          <a:p>
            <a:pPr marL="342900" indent="-342900">
              <a:buFont typeface="+mj-lt"/>
              <a:buAutoNum type="arabicPeriod"/>
            </a:pPr>
            <a:r>
              <a:rPr lang="en-US" dirty="0"/>
              <a:t>Create calculated fields and measures for analysis</a:t>
            </a:r>
            <a:endParaRPr lang="en-US" dirty="0"/>
          </a:p>
          <a:p>
            <a:endParaRPr lang="en-US" dirty="0"/>
          </a:p>
          <a:p>
            <a:endParaRPr lang="en-US" dirty="0"/>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8689</Words>
  <Application>WPS Presentation</Application>
  <PresentationFormat>Widescreen</PresentationFormat>
  <Paragraphs>173</Paragraphs>
  <Slides>15</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Trebuchet MS</vt:lpstr>
      <vt:lpstr>Times New Roman</vt:lpstr>
      <vt:lpstr>Roboto</vt:lpstr>
      <vt:lpstr>Algerian</vt:lpstr>
      <vt:lpstr>Arial Black</vt:lpstr>
      <vt:lpstr>Aharoni</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MODELLING</vt:lpstr>
      <vt:lpstr>PowerPoint 演示文稿</vt:lpstr>
      <vt:lpstr>PowerPoint 演示文稿</vt:lpstr>
      <vt:lpstr>PowerPoint 演示文稿</vt:lpstr>
      <vt:lpstr>RESULTS</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38</cp:revision>
  <dcterms:created xsi:type="dcterms:W3CDTF">2024-03-29T15:07:00Z</dcterms:created>
  <dcterms:modified xsi:type="dcterms:W3CDTF">2024-08-30T09:59:04Z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2D67437949044CB49C0915B6B76022F8_13</vt:lpwstr>
  </property>
  <property fmtid="{D5CDD505-2E9C-101B-9397-08002B2CF9AE}" pid="5" name="KSOProductBuildVer">
    <vt:lpwstr>1033-12.2.0.17153</vt:lpwstr>
  </property>
</Properties>
</file>