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9" r:id="rId4"/>
    <p:sldId id="267" r:id="rId5"/>
    <p:sldId id="269" r:id="rId6"/>
    <p:sldId id="261" r:id="rId7"/>
    <p:sldId id="262" r:id="rId8"/>
    <p:sldId id="264" r:id="rId9"/>
    <p:sldId id="265" r:id="rId10"/>
    <p:sldId id="268" r:id="rId11"/>
    <p:sldId id="276" r:id="rId12"/>
    <p:sldId id="271" r:id="rId13"/>
    <p:sldId id="272"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5BE88F-8060-4160-8A8A-50C6C57F0826}" type="datetimeFigureOut">
              <a:rPr lang="en-IN" smtClean="0"/>
              <a:t>30-01-2021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227506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5BE88F-8060-4160-8A8A-50C6C57F0826}" type="datetimeFigureOut">
              <a:rPr lang="en-IN" smtClean="0"/>
              <a:t>30-01-2021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3986958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BE88F-8060-4160-8A8A-50C6C57F0826}"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2140446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BE88F-8060-4160-8A8A-50C6C57F0826}"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612321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BE88F-8060-4160-8A8A-50C6C57F0826}"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3915619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BE88F-8060-4160-8A8A-50C6C57F0826}"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1088604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BE88F-8060-4160-8A8A-50C6C57F0826}"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2148236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BE88F-8060-4160-8A8A-50C6C57F0826}"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859336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BE88F-8060-4160-8A8A-50C6C57F0826}"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37399911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BE88F-8060-4160-8A8A-50C6C57F0826}"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112830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BE88F-8060-4160-8A8A-50C6C57F0826}"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152117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BE88F-8060-4160-8A8A-50C6C57F0826}"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303417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5BE88F-8060-4160-8A8A-50C6C57F0826}" type="datetimeFigureOut">
              <a:rPr lang="en-IN" smtClean="0"/>
              <a:t>30-01-2021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2023054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5BE88F-8060-4160-8A8A-50C6C57F0826}" type="datetimeFigureOut">
              <a:rPr lang="en-IN" smtClean="0"/>
              <a:t>30-01-2021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330234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5BE88F-8060-4160-8A8A-50C6C57F0826}" type="datetimeFigureOut">
              <a:rPr lang="en-IN" smtClean="0"/>
              <a:t>30-01-2021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233641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BE88F-8060-4160-8A8A-50C6C57F0826}" type="datetimeFigureOut">
              <a:rPr lang="en-IN" smtClean="0"/>
              <a:t>30-01-2021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326254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5BE88F-8060-4160-8A8A-50C6C57F0826}" type="datetimeFigureOut">
              <a:rPr lang="en-IN" smtClean="0"/>
              <a:t>30-01-2021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193287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5BE88F-8060-4160-8A8A-50C6C57F0826}" type="datetimeFigureOut">
              <a:rPr lang="en-IN" smtClean="0"/>
              <a:t>30-01-2021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45A61B-7223-4C30-8E2F-BCCA35D219BF}" type="slidenum">
              <a:rPr lang="en-IN" smtClean="0"/>
              <a:t>‹#›</a:t>
            </a:fld>
            <a:endParaRPr lang="en-IN"/>
          </a:p>
        </p:txBody>
      </p:sp>
    </p:spTree>
    <p:extLst>
      <p:ext uri="{BB962C8B-B14F-4D97-AF65-F5344CB8AC3E}">
        <p14:creationId xmlns:p14="http://schemas.microsoft.com/office/powerpoint/2010/main" val="37072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5BE88F-8060-4160-8A8A-50C6C57F0826}" type="datetimeFigureOut">
              <a:rPr lang="en-IN" smtClean="0"/>
              <a:t>30-01-2021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45A61B-7223-4C30-8E2F-BCCA35D219BF}" type="slidenum">
              <a:rPr lang="en-IN" smtClean="0"/>
              <a:t>‹#›</a:t>
            </a:fld>
            <a:endParaRPr lang="en-IN"/>
          </a:p>
        </p:txBody>
      </p:sp>
    </p:spTree>
    <p:extLst>
      <p:ext uri="{BB962C8B-B14F-4D97-AF65-F5344CB8AC3E}">
        <p14:creationId xmlns:p14="http://schemas.microsoft.com/office/powerpoint/2010/main" val="177131965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iowa.gov/Sales-Distribution/2019-Iowa-Liquor-Sales/38x4-vs5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E25E-AB85-409E-BF41-B9E8F518FE13}"/>
              </a:ext>
            </a:extLst>
          </p:cNvPr>
          <p:cNvSpPr>
            <a:spLocks noGrp="1"/>
          </p:cNvSpPr>
          <p:nvPr>
            <p:ph type="ctrTitle"/>
          </p:nvPr>
        </p:nvSpPr>
        <p:spPr>
          <a:xfrm>
            <a:off x="6427432" y="515007"/>
            <a:ext cx="4910603" cy="2310312"/>
          </a:xfrm>
        </p:spPr>
        <p:txBody>
          <a:bodyPr>
            <a:normAutofit/>
          </a:bodyPr>
          <a:lstStyle/>
          <a:p>
            <a:r>
              <a:rPr lang="en-IN" sz="3200" b="1" i="0" dirty="0">
                <a:solidFill>
                  <a:srgbClr val="24292E"/>
                </a:solidFill>
                <a:effectLst/>
                <a:latin typeface="Times New Roman" panose="02020603050405020304" pitchFamily="18" charset="0"/>
                <a:cs typeface="Times New Roman" panose="02020603050405020304" pitchFamily="18" charset="0"/>
              </a:rPr>
              <a:t>Alcohol Sales Prediction</a:t>
            </a:r>
            <a:br>
              <a:rPr lang="en-IN" sz="1600" b="1" i="0" dirty="0">
                <a:solidFill>
                  <a:srgbClr val="24292E"/>
                </a:solidFill>
                <a:effectLst/>
                <a:latin typeface="-apple-system"/>
              </a:rPr>
            </a:br>
            <a:endParaRPr lang="en-IN" sz="5200" dirty="0">
              <a:solidFill>
                <a:schemeClr val="tx2"/>
              </a:solidFill>
            </a:endParaRPr>
          </a:p>
        </p:txBody>
      </p:sp>
      <p:sp>
        <p:nvSpPr>
          <p:cNvPr id="3" name="Subtitle 2">
            <a:extLst>
              <a:ext uri="{FF2B5EF4-FFF2-40B4-BE49-F238E27FC236}">
                <a16:creationId xmlns:a16="http://schemas.microsoft.com/office/drawing/2014/main" id="{B22C5C77-9F7D-40BB-9310-9F4BAB0D2DBB}"/>
              </a:ext>
            </a:extLst>
          </p:cNvPr>
          <p:cNvSpPr>
            <a:spLocks noGrp="1"/>
          </p:cNvSpPr>
          <p:nvPr>
            <p:ph type="subTitle" idx="1"/>
          </p:nvPr>
        </p:nvSpPr>
        <p:spPr>
          <a:xfrm>
            <a:off x="9275570" y="4680057"/>
            <a:ext cx="1989849" cy="682079"/>
          </a:xfrm>
        </p:spPr>
        <p:txBody>
          <a:bodyPr>
            <a:normAutofit fontScale="47500" lnSpcReduction="20000"/>
          </a:bodyPr>
          <a:lstStyle/>
          <a:p>
            <a:pPr algn="r"/>
            <a:r>
              <a:rPr lang="en-US" altLang="en-US" sz="3600" b="1" dirty="0">
                <a:latin typeface="Times New Roman" panose="02020603050405020304" pitchFamily="18" charset="0"/>
                <a:cs typeface="Times New Roman" panose="02020603050405020304" pitchFamily="18" charset="0"/>
              </a:rPr>
              <a:t>Presented by</a:t>
            </a:r>
          </a:p>
          <a:p>
            <a:pPr algn="r"/>
            <a:r>
              <a:rPr lang="en-US" sz="2400" dirty="0">
                <a:solidFill>
                  <a:schemeClr val="accent1">
                    <a:lumMod val="75000"/>
                  </a:schemeClr>
                </a:solidFill>
                <a:latin typeface="Times New Roman" panose="02020603050405020304" pitchFamily="18" charset="0"/>
                <a:cs typeface="Times New Roman" panose="02020603050405020304" pitchFamily="18" charset="0"/>
              </a:rPr>
              <a:t>Monika Munjal</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dirty="0">
              <a:solidFill>
                <a:schemeClr val="tx2"/>
              </a:solidFill>
            </a:endParaRPr>
          </a:p>
        </p:txBody>
      </p:sp>
      <p:pic>
        <p:nvPicPr>
          <p:cNvPr id="6" name="Picture 5">
            <a:extLst>
              <a:ext uri="{FF2B5EF4-FFF2-40B4-BE49-F238E27FC236}">
                <a16:creationId xmlns:a16="http://schemas.microsoft.com/office/drawing/2014/main" id="{CAE1C94F-A4AE-4026-853C-6E0721AD5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60" y="0"/>
            <a:ext cx="5765040" cy="6283200"/>
          </a:xfrm>
          <a:prstGeom prst="rect">
            <a:avLst/>
          </a:prstGeom>
        </p:spPr>
      </p:pic>
    </p:spTree>
    <p:extLst>
      <p:ext uri="{BB962C8B-B14F-4D97-AF65-F5344CB8AC3E}">
        <p14:creationId xmlns:p14="http://schemas.microsoft.com/office/powerpoint/2010/main" val="691218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455937" y="0"/>
            <a:ext cx="9641150" cy="4607511"/>
          </a:xfrm>
        </p:spPr>
        <p:txBody>
          <a:bodyPr>
            <a:normAutofit/>
          </a:bodyPr>
          <a:lstStyle/>
          <a:p>
            <a:endParaRPr lang="en-IE" sz="1800" dirty="0">
              <a:latin typeface="Times New Roman" panose="02020603050405020304" pitchFamily="18" charset="0"/>
              <a:cs typeface="Times New Roman" panose="02020603050405020304" pitchFamily="18" charset="0"/>
            </a:endParaRPr>
          </a:p>
          <a:p>
            <a:r>
              <a:rPr lang="en-IE" sz="1600" b="1" dirty="0">
                <a:latin typeface="Times New Roman" panose="02020603050405020304" pitchFamily="18" charset="0"/>
                <a:cs typeface="Times New Roman" panose="02020603050405020304" pitchFamily="18" charset="0"/>
              </a:rPr>
              <a:t>5. Machine Learning Models used:</a:t>
            </a:r>
          </a:p>
          <a:p>
            <a:pPr marL="0" indent="0">
              <a:buNone/>
            </a:pPr>
            <a:endParaRPr lang="en-IE" sz="1600" b="1" dirty="0">
              <a:latin typeface="Times New Roman" panose="02020603050405020304" pitchFamily="18" charset="0"/>
              <a:cs typeface="Times New Roman" panose="02020603050405020304" pitchFamily="18" charset="0"/>
            </a:endParaRPr>
          </a:p>
          <a:p>
            <a:pPr marL="457200" lvl="1" indent="0">
              <a:buNone/>
            </a:pPr>
            <a:r>
              <a:rPr lang="en-US" sz="1600" b="0" i="0" dirty="0">
                <a:solidFill>
                  <a:srgbClr val="24292E"/>
                </a:solidFill>
                <a:effectLst/>
                <a:latin typeface="Times New Roman" panose="02020603050405020304" pitchFamily="18" charset="0"/>
                <a:cs typeface="Times New Roman" panose="02020603050405020304" pitchFamily="18" charset="0"/>
              </a:rPr>
              <a:t>As we are dealing with predicting the sales of alcohol which is a continuous variable that can have any value. So it is a regression problem if we talk in terms of ML terms. The following ML algorithms are applied to the dataset after preprocessing and cleaning:</a:t>
            </a:r>
            <a:endParaRPr lang="en-IE" sz="1600" b="1" dirty="0">
              <a:latin typeface="Times New Roman" panose="02020603050405020304" pitchFamily="18" charset="0"/>
              <a:cs typeface="Times New Roman" panose="02020603050405020304" pitchFamily="18" charset="0"/>
            </a:endParaRPr>
          </a:p>
          <a:p>
            <a:pPr marL="457200" lvl="1" indent="0">
              <a:buNone/>
            </a:pPr>
            <a:r>
              <a:rPr lang="en-IE" sz="1600" dirty="0">
                <a:latin typeface="Times New Roman" panose="02020603050405020304" pitchFamily="18" charset="0"/>
                <a:cs typeface="Times New Roman" panose="02020603050405020304" pitchFamily="18" charset="0"/>
              </a:rPr>
              <a:t>1. Ridge Regression </a:t>
            </a:r>
          </a:p>
        </p:txBody>
      </p:sp>
      <p:pic>
        <p:nvPicPr>
          <p:cNvPr id="5" name="Picture 4">
            <a:extLst>
              <a:ext uri="{FF2B5EF4-FFF2-40B4-BE49-F238E27FC236}">
                <a16:creationId xmlns:a16="http://schemas.microsoft.com/office/drawing/2014/main" id="{6D04CD7F-7B6A-48FE-B4A7-EEBE1B153850}"/>
              </a:ext>
            </a:extLst>
          </p:cNvPr>
          <p:cNvPicPr>
            <a:picLocks noChangeAspect="1"/>
          </p:cNvPicPr>
          <p:nvPr/>
        </p:nvPicPr>
        <p:blipFill>
          <a:blip r:embed="rId2"/>
          <a:stretch>
            <a:fillRect/>
          </a:stretch>
        </p:blipFill>
        <p:spPr>
          <a:xfrm>
            <a:off x="4602887" y="3670361"/>
            <a:ext cx="4487847" cy="2277677"/>
          </a:xfrm>
          <a:prstGeom prst="rect">
            <a:avLst/>
          </a:prstGeom>
        </p:spPr>
      </p:pic>
    </p:spTree>
    <p:extLst>
      <p:ext uri="{BB962C8B-B14F-4D97-AF65-F5344CB8AC3E}">
        <p14:creationId xmlns:p14="http://schemas.microsoft.com/office/powerpoint/2010/main" val="1398558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F18AEC-F6CF-45AA-81D4-12B3F3889123}"/>
              </a:ext>
            </a:extLst>
          </p:cNvPr>
          <p:cNvSpPr>
            <a:spLocks noGrp="1"/>
          </p:cNvSpPr>
          <p:nvPr>
            <p:ph sz="quarter" idx="13"/>
          </p:nvPr>
        </p:nvSpPr>
        <p:spPr>
          <a:xfrm>
            <a:off x="2024108" y="435006"/>
            <a:ext cx="9253491" cy="1571347"/>
          </a:xfrm>
        </p:spPr>
        <p:txBody>
          <a:bodyPr/>
          <a:lstStyle/>
          <a:p>
            <a:pPr marL="0" indent="0">
              <a:buNone/>
            </a:pPr>
            <a:r>
              <a:rPr lang="en-IE" sz="1600" dirty="0">
                <a:latin typeface="Times New Roman" panose="02020603050405020304" pitchFamily="18" charset="0"/>
                <a:cs typeface="Times New Roman" panose="02020603050405020304" pitchFamily="18" charset="0"/>
              </a:rPr>
              <a:t>2. Random Forest Regression</a:t>
            </a:r>
          </a:p>
          <a:p>
            <a:endParaRPr lang="en-IN" dirty="0"/>
          </a:p>
        </p:txBody>
      </p:sp>
      <p:pic>
        <p:nvPicPr>
          <p:cNvPr id="6" name="Picture 5">
            <a:extLst>
              <a:ext uri="{FF2B5EF4-FFF2-40B4-BE49-F238E27FC236}">
                <a16:creationId xmlns:a16="http://schemas.microsoft.com/office/drawing/2014/main" id="{B2BD828C-06FE-4B54-A888-E846C8BB068D}"/>
              </a:ext>
            </a:extLst>
          </p:cNvPr>
          <p:cNvPicPr>
            <a:picLocks noChangeAspect="1"/>
          </p:cNvPicPr>
          <p:nvPr/>
        </p:nvPicPr>
        <p:blipFill>
          <a:blip r:embed="rId2"/>
          <a:stretch>
            <a:fillRect/>
          </a:stretch>
        </p:blipFill>
        <p:spPr>
          <a:xfrm>
            <a:off x="4814610" y="1220679"/>
            <a:ext cx="4506944" cy="2039922"/>
          </a:xfrm>
          <a:prstGeom prst="rect">
            <a:avLst/>
          </a:prstGeom>
        </p:spPr>
      </p:pic>
      <p:sp>
        <p:nvSpPr>
          <p:cNvPr id="10" name="TextBox 9">
            <a:extLst>
              <a:ext uri="{FF2B5EF4-FFF2-40B4-BE49-F238E27FC236}">
                <a16:creationId xmlns:a16="http://schemas.microsoft.com/office/drawing/2014/main" id="{DED7E666-ECEB-4E5A-95D5-1134A618C274}"/>
              </a:ext>
            </a:extLst>
          </p:cNvPr>
          <p:cNvSpPr txBox="1"/>
          <p:nvPr/>
        </p:nvSpPr>
        <p:spPr>
          <a:xfrm>
            <a:off x="1671221" y="3676942"/>
            <a:ext cx="6094520" cy="338554"/>
          </a:xfrm>
          <a:prstGeom prst="rect">
            <a:avLst/>
          </a:prstGeom>
          <a:noFill/>
        </p:spPr>
        <p:txBody>
          <a:bodyPr wrap="square">
            <a:spAutoFit/>
          </a:bodyPr>
          <a:lstStyle/>
          <a:p>
            <a:pPr marL="457200" lvl="1" indent="0">
              <a:buNone/>
            </a:pPr>
            <a:r>
              <a:rPr lang="en-IE" sz="1600" dirty="0">
                <a:latin typeface="Times New Roman" panose="02020603050405020304" pitchFamily="18" charset="0"/>
                <a:cs typeface="Times New Roman" panose="02020603050405020304" pitchFamily="18" charset="0"/>
              </a:rPr>
              <a:t>3. </a:t>
            </a:r>
            <a:r>
              <a:rPr lang="en-IE" sz="1600" dirty="0" err="1">
                <a:latin typeface="Times New Roman" panose="02020603050405020304" pitchFamily="18" charset="0"/>
                <a:cs typeface="Times New Roman" panose="02020603050405020304" pitchFamily="18" charset="0"/>
              </a:rPr>
              <a:t>XGBoost</a:t>
            </a:r>
            <a:endParaRPr lang="en-IE" sz="16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41042E9-A24D-4CE6-9CDC-9C145FCE65F6}"/>
              </a:ext>
            </a:extLst>
          </p:cNvPr>
          <p:cNvPicPr>
            <a:picLocks noChangeAspect="1"/>
          </p:cNvPicPr>
          <p:nvPr/>
        </p:nvPicPr>
        <p:blipFill>
          <a:blip r:embed="rId3"/>
          <a:stretch>
            <a:fillRect/>
          </a:stretch>
        </p:blipFill>
        <p:spPr>
          <a:xfrm>
            <a:off x="4718481" y="3923699"/>
            <a:ext cx="4685145" cy="2272915"/>
          </a:xfrm>
          <a:prstGeom prst="rect">
            <a:avLst/>
          </a:prstGeom>
        </p:spPr>
      </p:pic>
    </p:spTree>
    <p:extLst>
      <p:ext uri="{BB962C8B-B14F-4D97-AF65-F5344CB8AC3E}">
        <p14:creationId xmlns:p14="http://schemas.microsoft.com/office/powerpoint/2010/main" val="3973659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9691"/>
          </a:xfrm>
        </p:spPr>
        <p:txBody>
          <a:bodyPr>
            <a:normAutofit/>
          </a:bodyPr>
          <a:lstStyle/>
          <a:p>
            <a:r>
              <a:rPr lang="en-US" sz="3200" b="1" dirty="0">
                <a:latin typeface="Times New Roman" panose="02020603050405020304" pitchFamily="18" charset="0"/>
                <a:cs typeface="Times New Roman" panose="02020603050405020304" pitchFamily="18" charset="0"/>
              </a:rPr>
              <a:t>Results and Discussion</a:t>
            </a:r>
            <a:endParaRPr lang="en-IE" sz="3200" dirty="0">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940A0EA9-D49C-473E-A330-52D95865ABD7}"/>
              </a:ext>
            </a:extLst>
          </p:cNvPr>
          <p:cNvGraphicFramePr>
            <a:graphicFrameLocks noGrp="1"/>
          </p:cNvGraphicFramePr>
          <p:nvPr>
            <p:extLst>
              <p:ext uri="{D42A27DB-BD31-4B8C-83A1-F6EECF244321}">
                <p14:modId xmlns:p14="http://schemas.microsoft.com/office/powerpoint/2010/main" val="3738885825"/>
              </p:ext>
            </p:extLst>
          </p:nvPr>
        </p:nvGraphicFramePr>
        <p:xfrm>
          <a:off x="5277730" y="2918416"/>
          <a:ext cx="5456384" cy="1959846"/>
        </p:xfrm>
        <a:graphic>
          <a:graphicData uri="http://schemas.openxmlformats.org/drawingml/2006/table">
            <a:tbl>
              <a:tblPr firstRow="1" firstCol="1" bandRow="1">
                <a:tableStyleId>{5C22544A-7EE6-4342-B048-85BDC9FD1C3A}</a:tableStyleId>
              </a:tblPr>
              <a:tblGrid>
                <a:gridCol w="1364096">
                  <a:extLst>
                    <a:ext uri="{9D8B030D-6E8A-4147-A177-3AD203B41FA5}">
                      <a16:colId xmlns:a16="http://schemas.microsoft.com/office/drawing/2014/main" val="20000"/>
                    </a:ext>
                  </a:extLst>
                </a:gridCol>
                <a:gridCol w="1364096">
                  <a:extLst>
                    <a:ext uri="{9D8B030D-6E8A-4147-A177-3AD203B41FA5}">
                      <a16:colId xmlns:a16="http://schemas.microsoft.com/office/drawing/2014/main" val="20001"/>
                    </a:ext>
                  </a:extLst>
                </a:gridCol>
                <a:gridCol w="1364096">
                  <a:extLst>
                    <a:ext uri="{9D8B030D-6E8A-4147-A177-3AD203B41FA5}">
                      <a16:colId xmlns:a16="http://schemas.microsoft.com/office/drawing/2014/main" val="20002"/>
                    </a:ext>
                  </a:extLst>
                </a:gridCol>
                <a:gridCol w="1364096">
                  <a:extLst>
                    <a:ext uri="{9D8B030D-6E8A-4147-A177-3AD203B41FA5}">
                      <a16:colId xmlns:a16="http://schemas.microsoft.com/office/drawing/2014/main" val="4031303742"/>
                    </a:ext>
                  </a:extLst>
                </a:gridCol>
              </a:tblGrid>
              <a:tr h="504056">
                <a:tc>
                  <a:txBody>
                    <a:bodyPr/>
                    <a:lstStyle/>
                    <a:p>
                      <a:pPr algn="ctr">
                        <a:lnSpc>
                          <a:spcPct val="150000"/>
                        </a:lnSpc>
                        <a:spcBef>
                          <a:spcPts val="1200"/>
                        </a:spcBef>
                        <a:spcAft>
                          <a:spcPts val="0"/>
                        </a:spcAft>
                      </a:pPr>
                      <a:r>
                        <a:rPr lang="en-US" sz="1200" dirty="0">
                          <a:effectLst/>
                        </a:rPr>
                        <a:t>Model</a:t>
                      </a:r>
                      <a:endParaRPr lang="en-IE" sz="1000" dirty="0">
                        <a:effectLst/>
                        <a:latin typeface="Calibri"/>
                        <a:ea typeface="Times New Roman"/>
                        <a:cs typeface="Times New Roman"/>
                      </a:endParaRPr>
                    </a:p>
                  </a:txBody>
                  <a:tcPr marL="68580" marR="68580" marT="0" marB="0"/>
                </a:tc>
                <a:tc>
                  <a:txBody>
                    <a:bodyPr/>
                    <a:lstStyle/>
                    <a:p>
                      <a:pPr algn="ctr">
                        <a:lnSpc>
                          <a:spcPct val="150000"/>
                        </a:lnSpc>
                        <a:spcBef>
                          <a:spcPts val="1200"/>
                        </a:spcBef>
                        <a:spcAft>
                          <a:spcPts val="0"/>
                        </a:spcAft>
                      </a:pPr>
                      <a:r>
                        <a:rPr lang="en-US" sz="1200" dirty="0">
                          <a:effectLst/>
                        </a:rPr>
                        <a:t>Root Mean Squared Error</a:t>
                      </a:r>
                      <a:endParaRPr lang="en-IE" sz="1000" dirty="0">
                        <a:effectLst/>
                        <a:latin typeface="Calibri"/>
                        <a:ea typeface="Times New Roman"/>
                        <a:cs typeface="Times New Roman"/>
                      </a:endParaRPr>
                    </a:p>
                  </a:txBody>
                  <a:tcPr marL="68580" marR="68580" marT="0" marB="0"/>
                </a:tc>
                <a:tc>
                  <a:txBody>
                    <a:bodyPr/>
                    <a:lstStyle/>
                    <a:p>
                      <a:pPr algn="ctr">
                        <a:lnSpc>
                          <a:spcPct val="150000"/>
                        </a:lnSpc>
                        <a:spcBef>
                          <a:spcPts val="1200"/>
                        </a:spcBef>
                        <a:spcAft>
                          <a:spcPts val="0"/>
                        </a:spcAft>
                      </a:pPr>
                      <a:r>
                        <a:rPr lang="en-US" sz="1200" dirty="0">
                          <a:effectLst/>
                        </a:rPr>
                        <a:t>R Squared</a:t>
                      </a:r>
                      <a:endParaRPr lang="en-IE" sz="1000" dirty="0">
                        <a:effectLst/>
                        <a:latin typeface="Calibri"/>
                        <a:ea typeface="Times New Roman"/>
                        <a:cs typeface="Times New Roman"/>
                      </a:endParaRPr>
                    </a:p>
                  </a:txBody>
                  <a:tcPr marL="68580" marR="68580" marT="0" marB="0"/>
                </a:tc>
                <a:tc>
                  <a:txBody>
                    <a:bodyPr/>
                    <a:lstStyle/>
                    <a:p>
                      <a:pPr marL="0" marR="0" lvl="0" indent="0" algn="ctr" defTabSz="457200" rtl="0" eaLnBrk="1" fontAlgn="auto" latinLnBrk="0" hangingPunct="1">
                        <a:lnSpc>
                          <a:spcPct val="150000"/>
                        </a:lnSpc>
                        <a:spcBef>
                          <a:spcPts val="1200"/>
                        </a:spcBef>
                        <a:spcAft>
                          <a:spcPts val="0"/>
                        </a:spcAft>
                        <a:buClrTx/>
                        <a:buSzTx/>
                        <a:buFontTx/>
                        <a:buNone/>
                        <a:tabLst/>
                        <a:defRPr/>
                      </a:pPr>
                      <a:r>
                        <a:rPr lang="en-US" sz="1000" dirty="0">
                          <a:latin typeface="Cambria" pitchFamily="18" charset="0"/>
                        </a:rPr>
                        <a:t>Mean Absolute Error</a:t>
                      </a:r>
                    </a:p>
                    <a:p>
                      <a:pPr algn="ctr">
                        <a:lnSpc>
                          <a:spcPct val="150000"/>
                        </a:lnSpc>
                        <a:spcBef>
                          <a:spcPts val="1200"/>
                        </a:spcBef>
                        <a:spcAft>
                          <a:spcPts val="0"/>
                        </a:spcAft>
                      </a:pPr>
                      <a:endParaRPr lang="en-IE" sz="10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457956">
                <a:tc>
                  <a:txBody>
                    <a:bodyPr/>
                    <a:lstStyle/>
                    <a:p>
                      <a:pPr algn="ctr">
                        <a:lnSpc>
                          <a:spcPct val="150000"/>
                        </a:lnSpc>
                        <a:spcBef>
                          <a:spcPts val="1200"/>
                        </a:spcBef>
                        <a:spcAft>
                          <a:spcPts val="0"/>
                        </a:spcAft>
                      </a:pPr>
                      <a:r>
                        <a:rPr lang="en-US" sz="1200" dirty="0">
                          <a:effectLst/>
                        </a:rPr>
                        <a:t>Ridge</a:t>
                      </a:r>
                      <a:endParaRPr lang="en-IE" sz="1000" dirty="0">
                        <a:effectLst/>
                        <a:latin typeface="Calibri"/>
                        <a:ea typeface="Times New Roman"/>
                        <a:cs typeface="Times New Roman"/>
                      </a:endParaRPr>
                    </a:p>
                  </a:txBody>
                  <a:tcPr marL="68580" marR="68580" marT="0" marB="0"/>
                </a:tc>
                <a:tc>
                  <a:txBody>
                    <a:bodyPr/>
                    <a:lstStyle/>
                    <a:p>
                      <a:pPr algn="ctr">
                        <a:lnSpc>
                          <a:spcPct val="150000"/>
                        </a:lnSpc>
                        <a:spcBef>
                          <a:spcPts val="1200"/>
                        </a:spcBef>
                        <a:spcAft>
                          <a:spcPts val="0"/>
                        </a:spcAft>
                      </a:pPr>
                      <a:r>
                        <a:rPr lang="en-US" sz="1200" dirty="0">
                          <a:effectLst/>
                          <a:latin typeface="Cambria" pitchFamily="18" charset="0"/>
                        </a:rPr>
                        <a:t>273.55</a:t>
                      </a:r>
                      <a:endParaRPr lang="en-IE" sz="1000" dirty="0">
                        <a:effectLst/>
                        <a:latin typeface="Cambria" pitchFamily="18" charset="0"/>
                        <a:ea typeface="Times New Roman"/>
                        <a:cs typeface="Times New Roman"/>
                      </a:endParaRPr>
                    </a:p>
                  </a:txBody>
                  <a:tcPr marL="68580" marR="68580" marT="0" marB="0"/>
                </a:tc>
                <a:tc>
                  <a:txBody>
                    <a:bodyPr/>
                    <a:lstStyle/>
                    <a:p>
                      <a:pPr algn="ctr">
                        <a:lnSpc>
                          <a:spcPct val="150000"/>
                        </a:lnSpc>
                        <a:spcBef>
                          <a:spcPts val="1200"/>
                        </a:spcBef>
                        <a:spcAft>
                          <a:spcPts val="0"/>
                        </a:spcAft>
                      </a:pPr>
                      <a:r>
                        <a:rPr lang="en-US" sz="1200" dirty="0">
                          <a:effectLst/>
                          <a:latin typeface="Cambria" pitchFamily="18" charset="0"/>
                        </a:rPr>
                        <a:t>0.67</a:t>
                      </a:r>
                      <a:endParaRPr lang="en-IE" sz="1000" dirty="0">
                        <a:effectLst/>
                        <a:latin typeface="Cambria" pitchFamily="18" charset="0"/>
                        <a:ea typeface="Times New Roman"/>
                        <a:cs typeface="Times New Roman"/>
                      </a:endParaRPr>
                    </a:p>
                  </a:txBody>
                  <a:tcPr marL="68580" marR="68580" marT="0" marB="0"/>
                </a:tc>
                <a:tc>
                  <a:txBody>
                    <a:bodyPr/>
                    <a:lstStyle/>
                    <a:p>
                      <a:pPr algn="ctr">
                        <a:lnSpc>
                          <a:spcPct val="150000"/>
                        </a:lnSpc>
                        <a:spcBef>
                          <a:spcPts val="1200"/>
                        </a:spcBef>
                        <a:spcAft>
                          <a:spcPts val="0"/>
                        </a:spcAft>
                      </a:pPr>
                      <a:r>
                        <a:rPr lang="en-IE" sz="1000" dirty="0">
                          <a:effectLst/>
                          <a:latin typeface="Cambria" pitchFamily="18" charset="0"/>
                          <a:ea typeface="Times New Roman"/>
                          <a:cs typeface="Times New Roman"/>
                        </a:rPr>
                        <a:t>77.93</a:t>
                      </a:r>
                    </a:p>
                  </a:txBody>
                  <a:tcPr marL="68580" marR="68580" marT="0" marB="0"/>
                </a:tc>
                <a:extLst>
                  <a:ext uri="{0D108BD9-81ED-4DB2-BD59-A6C34878D82A}">
                    <a16:rowId xmlns:a16="http://schemas.microsoft.com/office/drawing/2014/main" val="10001"/>
                  </a:ext>
                </a:extLst>
              </a:tr>
              <a:tr h="457956">
                <a:tc>
                  <a:txBody>
                    <a:bodyPr/>
                    <a:lstStyle/>
                    <a:p>
                      <a:pPr algn="ctr">
                        <a:lnSpc>
                          <a:spcPct val="150000"/>
                        </a:lnSpc>
                        <a:spcBef>
                          <a:spcPts val="1200"/>
                        </a:spcBef>
                        <a:spcAft>
                          <a:spcPts val="0"/>
                        </a:spcAft>
                      </a:pPr>
                      <a:r>
                        <a:rPr lang="en-US" sz="1200" dirty="0">
                          <a:effectLst/>
                        </a:rPr>
                        <a:t>Random Forest</a:t>
                      </a:r>
                      <a:endParaRPr lang="en-IE" sz="1000" dirty="0">
                        <a:effectLst/>
                        <a:latin typeface="Calibri"/>
                        <a:ea typeface="Times New Roman"/>
                        <a:cs typeface="Times New Roman"/>
                      </a:endParaRPr>
                    </a:p>
                  </a:txBody>
                  <a:tcPr marL="68580" marR="68580" marT="0" marB="0"/>
                </a:tc>
                <a:tc>
                  <a:txBody>
                    <a:bodyPr/>
                    <a:lstStyle/>
                    <a:p>
                      <a:pPr algn="ctr">
                        <a:lnSpc>
                          <a:spcPct val="150000"/>
                        </a:lnSpc>
                        <a:spcBef>
                          <a:spcPts val="1200"/>
                        </a:spcBef>
                        <a:spcAft>
                          <a:spcPts val="0"/>
                        </a:spcAft>
                      </a:pPr>
                      <a:r>
                        <a:rPr lang="en-US" sz="1200" dirty="0">
                          <a:effectLst/>
                          <a:latin typeface="Cambria" pitchFamily="18" charset="0"/>
                        </a:rPr>
                        <a:t>50.10</a:t>
                      </a:r>
                      <a:endParaRPr lang="en-IE" sz="1000" dirty="0">
                        <a:effectLst/>
                        <a:latin typeface="Cambria" pitchFamily="18" charset="0"/>
                        <a:ea typeface="Times New Roman"/>
                        <a:cs typeface="Times New Roman"/>
                      </a:endParaRPr>
                    </a:p>
                  </a:txBody>
                  <a:tcPr marL="68580" marR="68580" marT="0" marB="0"/>
                </a:tc>
                <a:tc>
                  <a:txBody>
                    <a:bodyPr/>
                    <a:lstStyle/>
                    <a:p>
                      <a:pPr algn="ctr">
                        <a:lnSpc>
                          <a:spcPct val="150000"/>
                        </a:lnSpc>
                        <a:spcBef>
                          <a:spcPts val="1200"/>
                        </a:spcBef>
                        <a:spcAft>
                          <a:spcPts val="0"/>
                        </a:spcAft>
                      </a:pPr>
                      <a:r>
                        <a:rPr lang="en-US" sz="1200" dirty="0">
                          <a:effectLst/>
                          <a:latin typeface="Cambria" pitchFamily="18" charset="0"/>
                        </a:rPr>
                        <a:t>0.98</a:t>
                      </a:r>
                      <a:endParaRPr lang="en-IE" sz="1000" dirty="0">
                        <a:effectLst/>
                        <a:latin typeface="Cambria" pitchFamily="18" charset="0"/>
                        <a:ea typeface="Times New Roman"/>
                        <a:cs typeface="Times New Roman"/>
                      </a:endParaRPr>
                    </a:p>
                  </a:txBody>
                  <a:tcPr marL="68580" marR="68580" marT="0" marB="0"/>
                </a:tc>
                <a:tc>
                  <a:txBody>
                    <a:bodyPr/>
                    <a:lstStyle/>
                    <a:p>
                      <a:pPr algn="ctr">
                        <a:lnSpc>
                          <a:spcPct val="150000"/>
                        </a:lnSpc>
                        <a:spcBef>
                          <a:spcPts val="1200"/>
                        </a:spcBef>
                        <a:spcAft>
                          <a:spcPts val="0"/>
                        </a:spcAft>
                      </a:pPr>
                      <a:r>
                        <a:rPr lang="en-IE" sz="1000" dirty="0">
                          <a:effectLst/>
                          <a:latin typeface="Cambria" pitchFamily="18" charset="0"/>
                          <a:ea typeface="Times New Roman"/>
                          <a:cs typeface="Times New Roman"/>
                        </a:rPr>
                        <a:t>0.44</a:t>
                      </a:r>
                    </a:p>
                  </a:txBody>
                  <a:tcPr marL="68580" marR="68580" marT="0" marB="0"/>
                </a:tc>
                <a:extLst>
                  <a:ext uri="{0D108BD9-81ED-4DB2-BD59-A6C34878D82A}">
                    <a16:rowId xmlns:a16="http://schemas.microsoft.com/office/drawing/2014/main" val="10002"/>
                  </a:ext>
                </a:extLst>
              </a:tr>
              <a:tr h="457956">
                <a:tc>
                  <a:txBody>
                    <a:bodyPr/>
                    <a:lstStyle/>
                    <a:p>
                      <a:pPr algn="ctr">
                        <a:lnSpc>
                          <a:spcPct val="150000"/>
                        </a:lnSpc>
                        <a:spcBef>
                          <a:spcPts val="1200"/>
                        </a:spcBef>
                        <a:spcAft>
                          <a:spcPts val="0"/>
                        </a:spcAft>
                      </a:pPr>
                      <a:r>
                        <a:rPr lang="en-US" sz="1200" dirty="0" err="1">
                          <a:effectLst/>
                        </a:rPr>
                        <a:t>XGBoost</a:t>
                      </a:r>
                      <a:endParaRPr lang="en-IE" sz="1000" dirty="0">
                        <a:effectLst/>
                        <a:latin typeface="Calibri"/>
                        <a:ea typeface="Times New Roman"/>
                        <a:cs typeface="Times New Roman"/>
                      </a:endParaRPr>
                    </a:p>
                  </a:txBody>
                  <a:tcPr marL="68580" marR="68580" marT="0" marB="0"/>
                </a:tc>
                <a:tc>
                  <a:txBody>
                    <a:bodyPr/>
                    <a:lstStyle/>
                    <a:p>
                      <a:pPr algn="ctr">
                        <a:lnSpc>
                          <a:spcPct val="150000"/>
                        </a:lnSpc>
                        <a:spcBef>
                          <a:spcPts val="1200"/>
                        </a:spcBef>
                        <a:spcAft>
                          <a:spcPts val="0"/>
                        </a:spcAft>
                      </a:pPr>
                      <a:r>
                        <a:rPr lang="en-US" sz="1200" dirty="0">
                          <a:effectLst/>
                          <a:latin typeface="Cambria" pitchFamily="18" charset="0"/>
                          <a:ea typeface="Times New Roman"/>
                          <a:cs typeface="Times New Roman"/>
                        </a:rPr>
                        <a:t>45.50</a:t>
                      </a:r>
                      <a:endParaRPr lang="en-IE" sz="1000" dirty="0">
                        <a:effectLst/>
                        <a:latin typeface="Cambria" pitchFamily="18" charset="0"/>
                        <a:ea typeface="Times New Roman"/>
                        <a:cs typeface="Times New Roman"/>
                      </a:endParaRPr>
                    </a:p>
                  </a:txBody>
                  <a:tcPr marL="68580" marR="68580" marT="0" marB="0"/>
                </a:tc>
                <a:tc>
                  <a:txBody>
                    <a:bodyPr/>
                    <a:lstStyle/>
                    <a:p>
                      <a:pPr algn="ctr">
                        <a:lnSpc>
                          <a:spcPct val="150000"/>
                        </a:lnSpc>
                        <a:spcBef>
                          <a:spcPts val="1200"/>
                        </a:spcBef>
                        <a:spcAft>
                          <a:spcPts val="0"/>
                        </a:spcAft>
                      </a:pPr>
                      <a:r>
                        <a:rPr lang="en-US" sz="1200" dirty="0">
                          <a:effectLst/>
                          <a:latin typeface="Cambria" pitchFamily="18" charset="0"/>
                        </a:rPr>
                        <a:t>0.99</a:t>
                      </a:r>
                      <a:endParaRPr lang="en-IE" sz="1000" dirty="0">
                        <a:effectLst/>
                        <a:latin typeface="Cambria" pitchFamily="18" charset="0"/>
                        <a:ea typeface="Times New Roman"/>
                        <a:cs typeface="Times New Roman"/>
                      </a:endParaRPr>
                    </a:p>
                  </a:txBody>
                  <a:tcPr marL="68580" marR="68580" marT="0" marB="0"/>
                </a:tc>
                <a:tc>
                  <a:txBody>
                    <a:bodyPr/>
                    <a:lstStyle/>
                    <a:p>
                      <a:pPr algn="ctr">
                        <a:lnSpc>
                          <a:spcPct val="150000"/>
                        </a:lnSpc>
                        <a:spcBef>
                          <a:spcPts val="1200"/>
                        </a:spcBef>
                        <a:spcAft>
                          <a:spcPts val="0"/>
                        </a:spcAft>
                      </a:pPr>
                      <a:r>
                        <a:rPr lang="en-IE" sz="1000" dirty="0">
                          <a:effectLst/>
                          <a:latin typeface="Cambria" pitchFamily="18" charset="0"/>
                          <a:ea typeface="Times New Roman"/>
                          <a:cs typeface="Times New Roman"/>
                        </a:rPr>
                        <a:t>2.84</a:t>
                      </a:r>
                    </a:p>
                  </a:txBody>
                  <a:tcPr marL="68580" marR="68580" marT="0" marB="0"/>
                </a:tc>
                <a:extLst>
                  <a:ext uri="{0D108BD9-81ED-4DB2-BD59-A6C34878D82A}">
                    <a16:rowId xmlns:a16="http://schemas.microsoft.com/office/drawing/2014/main" val="10003"/>
                  </a:ext>
                </a:extLst>
              </a:tr>
            </a:tbl>
          </a:graphicData>
        </a:graphic>
      </p:graphicFrame>
      <p:sp>
        <p:nvSpPr>
          <p:cNvPr id="15" name="TextBox 14">
            <a:extLst>
              <a:ext uri="{FF2B5EF4-FFF2-40B4-BE49-F238E27FC236}">
                <a16:creationId xmlns:a16="http://schemas.microsoft.com/office/drawing/2014/main" id="{CB11A76D-9C33-4190-9698-AE6A6DCA9858}"/>
              </a:ext>
            </a:extLst>
          </p:cNvPr>
          <p:cNvSpPr txBox="1"/>
          <p:nvPr/>
        </p:nvSpPr>
        <p:spPr>
          <a:xfrm>
            <a:off x="1911403" y="1310910"/>
            <a:ext cx="6094520" cy="1323439"/>
          </a:xfrm>
          <a:prstGeom prst="rect">
            <a:avLst/>
          </a:prstGeom>
          <a:noFill/>
        </p:spPr>
        <p:txBody>
          <a:bodyPr wrap="square">
            <a:spAutoFit/>
          </a:bodyPr>
          <a:lstStyle/>
          <a:p>
            <a:r>
              <a:rPr lang="en-US" sz="1600" b="1" dirty="0"/>
              <a:t>6. Performance Evaluation:</a:t>
            </a:r>
          </a:p>
          <a:p>
            <a:pPr lvl="1"/>
            <a:endParaRPr lang="en-US" sz="1600" dirty="0">
              <a:latin typeface="Cambria" pitchFamily="18" charset="0"/>
            </a:endParaRPr>
          </a:p>
          <a:p>
            <a:pPr marL="800100" lvl="1" indent="-342900">
              <a:buFont typeface="+mj-lt"/>
              <a:buAutoNum type="arabicPeriod"/>
            </a:pPr>
            <a:r>
              <a:rPr lang="en-US" sz="1600" dirty="0">
                <a:latin typeface="Cambria" pitchFamily="18" charset="0"/>
              </a:rPr>
              <a:t>Root Mean Squared Error</a:t>
            </a:r>
          </a:p>
          <a:p>
            <a:pPr marL="800100" lvl="1" indent="-342900">
              <a:buFont typeface="+mj-lt"/>
              <a:buAutoNum type="arabicPeriod"/>
            </a:pPr>
            <a:r>
              <a:rPr lang="en-US" sz="1600" dirty="0">
                <a:latin typeface="Cambria" pitchFamily="18" charset="0"/>
              </a:rPr>
              <a:t>Mean Absolute Error</a:t>
            </a:r>
          </a:p>
          <a:p>
            <a:pPr marL="800100" lvl="1" indent="-342900">
              <a:buFont typeface="+mj-lt"/>
              <a:buAutoNum type="arabicPeriod"/>
            </a:pPr>
            <a:r>
              <a:rPr lang="en-US" sz="1600" dirty="0">
                <a:latin typeface="Cambria" pitchFamily="18" charset="0"/>
              </a:rPr>
              <a:t>R² Error</a:t>
            </a:r>
          </a:p>
        </p:txBody>
      </p:sp>
    </p:spTree>
    <p:extLst>
      <p:ext uri="{BB962C8B-B14F-4D97-AF65-F5344CB8AC3E}">
        <p14:creationId xmlns:p14="http://schemas.microsoft.com/office/powerpoint/2010/main" val="3746247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513" y="206405"/>
            <a:ext cx="10018713" cy="1752599"/>
          </a:xfrm>
        </p:spPr>
        <p:txBody>
          <a:bodyPr>
            <a:normAutofit/>
          </a:bodyPr>
          <a:lstStyle/>
          <a:p>
            <a:r>
              <a:rPr lang="en-US" sz="3200" b="1" dirty="0">
                <a:latin typeface="Times New Roman" panose="02020603050405020304" pitchFamily="18" charset="0"/>
                <a:cs typeface="Times New Roman" panose="02020603050405020304" pitchFamily="18" charset="0"/>
              </a:rPr>
              <a:t>Conclusion and Future Work</a:t>
            </a:r>
            <a:endParaRPr lang="en-IE"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919535" y="1463040"/>
            <a:ext cx="9825621" cy="3694886"/>
          </a:xfrm>
        </p:spPr>
        <p:txBody>
          <a:bodyPr>
            <a:normAutofit/>
          </a:bodyPr>
          <a:lstStyle/>
          <a:p>
            <a:pPr algn="just"/>
            <a:r>
              <a:rPr lang="en-US" sz="1600" dirty="0">
                <a:latin typeface="Times New Roman" panose="02020603050405020304" pitchFamily="18" charset="0"/>
                <a:cs typeface="Times New Roman" panose="02020603050405020304" pitchFamily="18" charset="0"/>
              </a:rPr>
              <a:t>This Project </a:t>
            </a:r>
            <a:r>
              <a:rPr lang="en-IN" sz="1600" dirty="0">
                <a:latin typeface="Times New Roman" panose="02020603050405020304" pitchFamily="18" charset="0"/>
                <a:cs typeface="Times New Roman" panose="02020603050405020304" pitchFamily="18" charset="0"/>
              </a:rPr>
              <a:t>demonstrates</a:t>
            </a:r>
            <a:r>
              <a:rPr lang="en-US" sz="1600" dirty="0">
                <a:latin typeface="Times New Roman" panose="02020603050405020304" pitchFamily="18" charset="0"/>
                <a:cs typeface="Times New Roman" panose="02020603050405020304" pitchFamily="18" charset="0"/>
              </a:rPr>
              <a:t> alcohol sales prediction with the help of different Machine Learning algorithms. We have seen the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Model gives the most accurate prediction. Along with the model’s performance, RMSE and MSE values help us believe in the model by showing the accuracy. Since I have worked on the alcohol sales prediction on the IOWA dataset, the future work can include some of the following points in order to improve the performance of the model. </a:t>
            </a:r>
            <a:endParaRPr lang="en-IE" sz="1600" dirty="0">
              <a:latin typeface="Times New Roman" panose="02020603050405020304" pitchFamily="18" charset="0"/>
              <a:cs typeface="Times New Roman" panose="02020603050405020304" pitchFamily="18" charset="0"/>
            </a:endParaRPr>
          </a:p>
          <a:p>
            <a:pPr lvl="1" algn="just"/>
            <a:r>
              <a:rPr lang="en-IE" sz="1600" dirty="0">
                <a:latin typeface="Times New Roman" panose="02020603050405020304" pitchFamily="18" charset="0"/>
                <a:cs typeface="Times New Roman" panose="02020603050405020304" pitchFamily="18" charset="0"/>
              </a:rPr>
              <a:t>1. </a:t>
            </a:r>
            <a:r>
              <a:rPr lang="en-US" sz="1600" dirty="0">
                <a:latin typeface="Times New Roman" panose="02020603050405020304" pitchFamily="18" charset="0"/>
                <a:cs typeface="Times New Roman" panose="02020603050405020304" pitchFamily="18" charset="0"/>
              </a:rPr>
              <a:t>Dataset having alcohol sales of different regions.</a:t>
            </a:r>
            <a:endParaRPr lang="en-IE" sz="1600" dirty="0">
              <a:latin typeface="Times New Roman" panose="02020603050405020304" pitchFamily="18" charset="0"/>
              <a:cs typeface="Times New Roman" panose="02020603050405020304" pitchFamily="18" charset="0"/>
            </a:endParaRPr>
          </a:p>
          <a:p>
            <a:pPr lvl="1" algn="just" fontAlgn="base"/>
            <a:r>
              <a:rPr lang="en-US" sz="1600" dirty="0">
                <a:latin typeface="Times New Roman" panose="02020603050405020304" pitchFamily="18" charset="0"/>
                <a:cs typeface="Times New Roman" panose="02020603050405020304" pitchFamily="18" charset="0"/>
              </a:rPr>
              <a:t>2. Trying different Algorithms.</a:t>
            </a:r>
            <a:endParaRPr lang="en-IE"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912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398930" y="0"/>
            <a:ext cx="7680960" cy="4724400"/>
          </a:xfrm>
        </p:spPr>
        <p:txBody>
          <a:bodyPr>
            <a:normAutofit/>
          </a:bodyPr>
          <a:lstStyle/>
          <a:p>
            <a:pPr algn="ctr"/>
            <a:endParaRPr lang="en-IE" sz="8000" dirty="0">
              <a:latin typeface="Cambria" pitchFamily="18" charset="0"/>
            </a:endParaRPr>
          </a:p>
          <a:p>
            <a:pPr algn="ctr"/>
            <a:r>
              <a:rPr lang="en-IE" sz="8000" dirty="0">
                <a:latin typeface="Cambria" pitchFamily="18" charset="0"/>
              </a:rPr>
              <a:t>Thank You</a:t>
            </a:r>
            <a:endParaRPr lang="en-US" sz="8000" dirty="0">
              <a:latin typeface="Cambria" pitchFamily="18" charset="0"/>
            </a:endParaRPr>
          </a:p>
        </p:txBody>
      </p:sp>
    </p:spTree>
    <p:extLst>
      <p:ext uri="{BB962C8B-B14F-4D97-AF65-F5344CB8AC3E}">
        <p14:creationId xmlns:p14="http://schemas.microsoft.com/office/powerpoint/2010/main" val="382533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EEB90-E20F-424D-B80E-3EFCB69A581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0DE1D7-30D7-4AF6-8371-19EEA54B6E12}"/>
              </a:ext>
            </a:extLst>
          </p:cNvPr>
          <p:cNvSpPr>
            <a:spLocks noGrp="1"/>
          </p:cNvSpPr>
          <p:nvPr>
            <p:ph idx="1"/>
          </p:nvPr>
        </p:nvSpPr>
        <p:spPr>
          <a:xfrm>
            <a:off x="1484310" y="2228295"/>
            <a:ext cx="10018713" cy="3562905"/>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There has always been a need by the business owners to know the demand for their products. This benefits the whole business model as it stockpiles the revenue.</a:t>
            </a:r>
            <a:r>
              <a:rPr lang="en-US" sz="1600" b="0" i="0" dirty="0">
                <a:solidFill>
                  <a:srgbClr val="24292E"/>
                </a:solidFill>
                <a:effectLst/>
                <a:latin typeface="-apple-system"/>
              </a:rPr>
              <a:t> </a:t>
            </a:r>
            <a:r>
              <a:rPr lang="en-US" sz="1600" dirty="0">
                <a:latin typeface="Times New Roman" panose="02020603050405020304" pitchFamily="18" charset="0"/>
                <a:cs typeface="Times New Roman" panose="02020603050405020304" pitchFamily="18" charset="0"/>
              </a:rPr>
              <a:t>This model deals with the prediction of the consumption of different alcoholic beverages.</a:t>
            </a:r>
          </a:p>
          <a:p>
            <a:pPr marL="0" indent="0" algn="just">
              <a:buNone/>
            </a:pPr>
            <a:endParaRPr lang="en-US" sz="1600" dirty="0">
              <a:latin typeface="Times New Roman" panose="02020603050405020304" pitchFamily="18" charset="0"/>
              <a:cs typeface="Times New Roman" panose="02020603050405020304" pitchFamily="18" charset="0"/>
            </a:endParaRPr>
          </a:p>
          <a:p>
            <a:pPr lvl="1" algn="just"/>
            <a:r>
              <a:rPr lang="en-US" sz="1600" b="1" dirty="0">
                <a:latin typeface="Times New Roman" panose="02020603050405020304" pitchFamily="18" charset="0"/>
                <a:cs typeface="Times New Roman" panose="02020603050405020304" pitchFamily="18" charset="0"/>
              </a:rPr>
              <a:t>Dataset</a:t>
            </a:r>
            <a:r>
              <a:rPr lang="en-US" sz="1600" dirty="0">
                <a:latin typeface="Times New Roman" panose="02020603050405020304" pitchFamily="18" charset="0"/>
                <a:cs typeface="Times New Roman" panose="02020603050405020304" pitchFamily="18" charset="0"/>
              </a:rPr>
              <a:t>: We have used the dataset provided by IOWA Department of Commerce, Alcoholic Beverages Division. The dataset size is 549MB with 2.38M million rows and 24 columns.</a:t>
            </a:r>
          </a:p>
          <a:p>
            <a:pPr marL="457200" lvl="1" indent="0" algn="just">
              <a:buNone/>
            </a:pPr>
            <a:endParaRPr lang="en-US" sz="1600" dirty="0">
              <a:latin typeface="Times New Roman" panose="02020603050405020304" pitchFamily="18" charset="0"/>
              <a:cs typeface="Times New Roman" panose="02020603050405020304" pitchFamily="18" charset="0"/>
            </a:endParaRPr>
          </a:p>
          <a:p>
            <a:pPr lvl="1"/>
            <a:r>
              <a:rPr lang="en-US" sz="1600" b="1" dirty="0">
                <a:latin typeface="Times New Roman" panose="02020603050405020304" pitchFamily="18" charset="0"/>
                <a:cs typeface="Times New Roman" panose="02020603050405020304" pitchFamily="18" charset="0"/>
              </a:rPr>
              <a:t>Objective</a:t>
            </a:r>
            <a:r>
              <a:rPr lang="en-US" sz="1600" dirty="0">
                <a:latin typeface="Times New Roman" panose="02020603050405020304" pitchFamily="18" charset="0"/>
                <a:cs typeface="Times New Roman" panose="02020603050405020304" pitchFamily="18" charset="0"/>
              </a:rPr>
              <a:t>: The main aim is to compare the different Machine Learning Models to check the Root Mean Squared Error, </a:t>
            </a:r>
            <a:r>
              <a:rPr lang="en-US" sz="1600" dirty="0">
                <a:latin typeface="Cambria" pitchFamily="18" charset="0"/>
              </a:rPr>
              <a:t>Mean Absolute Error and R² Error </a:t>
            </a:r>
            <a:r>
              <a:rPr lang="en-US" sz="1600" dirty="0">
                <a:latin typeface="Times New Roman" panose="02020603050405020304" pitchFamily="18" charset="0"/>
                <a:cs typeface="Times New Roman" panose="02020603050405020304" pitchFamily="18" charset="0"/>
              </a:rPr>
              <a:t>on the dataset of alcohol sales prediction. We will see how Ridge Regression, Random Forest and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Models perform on our IOWA alcohol sales dataset.</a:t>
            </a:r>
          </a:p>
          <a:p>
            <a:pPr marL="457200" lvl="1" indent="0" algn="just">
              <a:buNone/>
            </a:pPr>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91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9F9B-FF5B-40EE-AC94-85FDDB76C7E1}"/>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METHODOLOGY</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386E4D-D54E-462B-91D7-671C6A7676EC}"/>
              </a:ext>
            </a:extLst>
          </p:cNvPr>
          <p:cNvSpPr>
            <a:spLocks noGrp="1"/>
          </p:cNvSpPr>
          <p:nvPr>
            <p:ph idx="1"/>
          </p:nvPr>
        </p:nvSpPr>
        <p:spPr>
          <a:xfrm>
            <a:off x="1484310" y="2041865"/>
            <a:ext cx="10018713" cy="3749336"/>
          </a:xfrm>
        </p:spPr>
        <p:txBody>
          <a:bodyPr>
            <a:normAutofit fontScale="62500" lnSpcReduction="20000"/>
          </a:bodyPr>
          <a:lstStyle/>
          <a:p>
            <a:pPr algn="l"/>
            <a:r>
              <a:rPr lang="en-US" sz="2600" b="1" dirty="0">
                <a:latin typeface="Times New Roman" panose="02020603050405020304" pitchFamily="18" charset="0"/>
                <a:cs typeface="Times New Roman" panose="02020603050405020304" pitchFamily="18" charset="0"/>
              </a:rPr>
              <a:t>1. Data Selection</a:t>
            </a:r>
            <a:br>
              <a:rPr lang="en-US" sz="2600" b="1" dirty="0">
                <a:latin typeface="Times New Roman" panose="02020603050405020304" pitchFamily="18" charset="0"/>
                <a:cs typeface="Times New Roman" panose="02020603050405020304" pitchFamily="18" charset="0"/>
              </a:rPr>
            </a:br>
            <a:r>
              <a:rPr lang="en-US" sz="2600" b="0" i="0" dirty="0">
                <a:solidFill>
                  <a:srgbClr val="24292E"/>
                </a:solidFill>
                <a:effectLst/>
                <a:latin typeface="Times New Roman" panose="02020603050405020304" pitchFamily="18" charset="0"/>
                <a:cs typeface="Times New Roman" panose="02020603050405020304" pitchFamily="18" charset="0"/>
              </a:rPr>
              <a:t>There are lots of different datasets available for alcohol sales prediction. In this Project, used the dataset which is provided by Iowa Department of Commerce, Alcoholic Beverages Division. Please find the link below:</a:t>
            </a:r>
          </a:p>
          <a:p>
            <a:pPr lvl="1"/>
            <a:r>
              <a:rPr lang="en-US" sz="2200" b="0" i="0" strike="noStrike" dirty="0">
                <a:solidFill>
                  <a:srgbClr val="24292E"/>
                </a:solidFill>
                <a:effectLst/>
                <a:latin typeface="Times New Roman" panose="02020603050405020304" pitchFamily="18" charset="0"/>
                <a:cs typeface="Times New Roman" panose="02020603050405020304" pitchFamily="18" charset="0"/>
                <a:hlinkClick r:id="rId2"/>
              </a:rPr>
              <a:t>https://data.iowa.gov/Sales-Distribution/2019-Iowa-Liquor-Sales/38x4-vs5h</a:t>
            </a:r>
            <a:endParaRPr lang="en-US" sz="2200" b="1"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2. Data Preprocessing</a:t>
            </a:r>
            <a:br>
              <a:rPr lang="en-US" sz="2600" b="1" dirty="0">
                <a:latin typeface="Times New Roman" panose="02020603050405020304" pitchFamily="18" charset="0"/>
                <a:cs typeface="Times New Roman" panose="02020603050405020304" pitchFamily="18" charset="0"/>
              </a:rPr>
            </a:br>
            <a:r>
              <a:rPr lang="en-US" sz="2600" b="0" i="0" dirty="0">
                <a:solidFill>
                  <a:srgbClr val="24292E"/>
                </a:solidFill>
                <a:effectLst/>
                <a:latin typeface="Times New Roman" panose="02020603050405020304" pitchFamily="18" charset="0"/>
                <a:cs typeface="Times New Roman" panose="02020603050405020304" pitchFamily="18" charset="0"/>
              </a:rPr>
              <a:t>Once the dataset is extracted, there were several issues with the data before it can go for further analysis. Data cleaning and transformation according to the proposal needs to be configured. All the rows with null values should be deleted from the data, dropping duplicate rows. Feature extraction should be kept in mind in this stage. Although the size of the liquor data is huge, but by data preprocessing standards it should be cleaned appropriately so that we can analyze the data accordingly.</a:t>
            </a:r>
            <a:endParaRPr lang="en-US" sz="2600" b="1"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3. Data Transformation or Data Reduction</a:t>
            </a:r>
            <a:br>
              <a:rPr lang="en-US" sz="2600" b="1" dirty="0">
                <a:latin typeface="Times New Roman" panose="02020603050405020304" pitchFamily="18" charset="0"/>
                <a:cs typeface="Times New Roman" panose="02020603050405020304" pitchFamily="18" charset="0"/>
              </a:rPr>
            </a:br>
            <a:r>
              <a:rPr lang="en-IE" sz="2600" dirty="0">
                <a:latin typeface="Times New Roman" panose="02020603050405020304" pitchFamily="18" charset="0"/>
                <a:cs typeface="Times New Roman" panose="02020603050405020304" pitchFamily="18" charset="0"/>
              </a:rPr>
              <a:t>It is necessary to convert the categorical variable into numbers as ML models only takes the numbers as a input. So in our dataset the columns like Store Name, Category Name, Vendor Name had categorical values.</a:t>
            </a:r>
            <a:endParaRPr lang="en-US"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3953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919536" y="1118586"/>
            <a:ext cx="8147742" cy="5068854"/>
          </a:xfrm>
        </p:spPr>
        <p:txBody>
          <a:bodyPr>
            <a:normAutofit/>
          </a:bodyPr>
          <a:lstStyle/>
          <a:p>
            <a:r>
              <a:rPr lang="en-IE" sz="1600" b="1" dirty="0">
                <a:latin typeface="Times New Roman" panose="02020603050405020304" pitchFamily="18" charset="0"/>
                <a:cs typeface="Times New Roman" panose="02020603050405020304" pitchFamily="18" charset="0"/>
              </a:rPr>
              <a:t>Encoding categorical variables</a:t>
            </a:r>
            <a:br>
              <a:rPr lang="en-IE" sz="1600" b="1" dirty="0">
                <a:latin typeface="Times New Roman" panose="02020603050405020304" pitchFamily="18" charset="0"/>
                <a:cs typeface="Times New Roman" panose="02020603050405020304" pitchFamily="18" charset="0"/>
              </a:rPr>
            </a:br>
            <a:r>
              <a:rPr lang="en-IE" sz="1600" dirty="0">
                <a:latin typeface="Times New Roman" panose="02020603050405020304" pitchFamily="18" charset="0"/>
                <a:cs typeface="Times New Roman" panose="02020603050405020304" pitchFamily="18" charset="0"/>
              </a:rPr>
              <a:t>It is necessary to convert the categorical variable into numbers as ML models only takes the numbers as a input. So in our dataset the columns like Store Name, Category Name, Vendor Name are categorical.</a:t>
            </a:r>
            <a:endParaRPr lang="en-IE" sz="1600" b="1" dirty="0">
              <a:latin typeface="Times New Roman" panose="02020603050405020304" pitchFamily="18" charset="0"/>
              <a:cs typeface="Times New Roman" panose="02020603050405020304" pitchFamily="18" charset="0"/>
            </a:endParaRPr>
          </a:p>
          <a:p>
            <a:endParaRPr lang="en-IE" sz="1600" dirty="0"/>
          </a:p>
          <a:p>
            <a:endParaRPr lang="en-IE" sz="1600" dirty="0"/>
          </a:p>
          <a:p>
            <a:endParaRPr lang="en-IE" sz="1600" dirty="0"/>
          </a:p>
          <a:p>
            <a:endParaRPr lang="en-IE" sz="1600" dirty="0"/>
          </a:p>
          <a:p>
            <a:endParaRPr lang="en-IE" sz="1600" dirty="0"/>
          </a:p>
          <a:p>
            <a:endParaRPr lang="en-IE" sz="1600" dirty="0"/>
          </a:p>
          <a:p>
            <a:endParaRPr lang="en-IE" sz="1600" dirty="0">
              <a:latin typeface="Cambria" pitchFamily="18" charset="0"/>
            </a:endParaRPr>
          </a:p>
          <a:p>
            <a:r>
              <a:rPr lang="en-IE" sz="1600" dirty="0">
                <a:latin typeface="Cambria" pitchFamily="18" charset="0"/>
              </a:rPr>
              <a:t>Separate the target feature from the dataset</a:t>
            </a:r>
          </a:p>
          <a:p>
            <a:endParaRPr lang="en-IE" b="1" dirty="0"/>
          </a:p>
          <a:p>
            <a:endParaRPr lang="en-IE" b="1" dirty="0"/>
          </a:p>
          <a:p>
            <a:endParaRPr lang="en-IE"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5501" y="5198872"/>
            <a:ext cx="47529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660" y="2108146"/>
            <a:ext cx="4839816" cy="210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16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919536" y="221942"/>
            <a:ext cx="8724790" cy="7022237"/>
          </a:xfrm>
        </p:spPr>
        <p:txBody>
          <a:bodyPr>
            <a:normAutofit/>
          </a:bodyPr>
          <a:lstStyle/>
          <a:p>
            <a:r>
              <a:rPr lang="en-IE" sz="1600" b="1" dirty="0">
                <a:latin typeface="Times New Roman" panose="02020603050405020304" pitchFamily="18" charset="0"/>
                <a:cs typeface="Times New Roman" panose="02020603050405020304" pitchFamily="18" charset="0"/>
              </a:rPr>
              <a:t>Data Standardization</a:t>
            </a:r>
          </a:p>
          <a:p>
            <a:pPr marL="457200" lvl="1" indent="0">
              <a:buNone/>
            </a:pPr>
            <a:r>
              <a:rPr lang="en-IE" sz="1600" dirty="0">
                <a:latin typeface="Times New Roman" panose="02020603050405020304" pitchFamily="18" charset="0"/>
                <a:cs typeface="Times New Roman" panose="02020603050405020304" pitchFamily="18" charset="0"/>
              </a:rPr>
              <a:t>In Data Standardization-performed zero mean centring and unit scaling; i.e. To make the mean of all the features as zero and the standard deviation as 1. Thus used mean and standard deviation of each feature. </a:t>
            </a:r>
            <a:br>
              <a:rPr lang="en-IE" sz="1600" dirty="0">
                <a:latin typeface="Times New Roman" panose="02020603050405020304" pitchFamily="18" charset="0"/>
                <a:cs typeface="Times New Roman" panose="02020603050405020304" pitchFamily="18" charset="0"/>
              </a:rPr>
            </a:br>
            <a:endParaRPr lang="en-IN" sz="1600" b="1" i="0" dirty="0">
              <a:solidFill>
                <a:srgbClr val="24292E"/>
              </a:solidFill>
              <a:effectLst/>
              <a:latin typeface="Times New Roman" panose="02020603050405020304" pitchFamily="18" charset="0"/>
              <a:cs typeface="Times New Roman" panose="02020603050405020304" pitchFamily="18" charset="0"/>
            </a:endParaRPr>
          </a:p>
          <a:p>
            <a:endParaRPr lang="en-IN" sz="1600" b="1" dirty="0">
              <a:solidFill>
                <a:srgbClr val="24292E"/>
              </a:solidFill>
              <a:latin typeface="Times New Roman" panose="02020603050405020304" pitchFamily="18" charset="0"/>
              <a:cs typeface="Times New Roman" panose="02020603050405020304" pitchFamily="18" charset="0"/>
            </a:endParaRPr>
          </a:p>
          <a:p>
            <a:endParaRPr lang="en-IN" sz="1600" b="1" i="0" dirty="0">
              <a:solidFill>
                <a:srgbClr val="24292E"/>
              </a:solidFill>
              <a:effectLst/>
              <a:latin typeface="Times New Roman" panose="02020603050405020304" pitchFamily="18" charset="0"/>
              <a:cs typeface="Times New Roman" panose="02020603050405020304" pitchFamily="18" charset="0"/>
            </a:endParaRPr>
          </a:p>
          <a:p>
            <a:endParaRPr lang="en-IN" sz="1600" b="1" dirty="0">
              <a:solidFill>
                <a:srgbClr val="24292E"/>
              </a:solidFill>
              <a:latin typeface="Times New Roman" panose="02020603050405020304" pitchFamily="18" charset="0"/>
              <a:cs typeface="Times New Roman" panose="02020603050405020304" pitchFamily="18" charset="0"/>
            </a:endParaRPr>
          </a:p>
          <a:p>
            <a:endParaRPr lang="en-IN" sz="1600" b="1" i="0" dirty="0">
              <a:solidFill>
                <a:srgbClr val="24292E"/>
              </a:solidFill>
              <a:effectLst/>
              <a:latin typeface="Times New Roman" panose="02020603050405020304" pitchFamily="18" charset="0"/>
              <a:cs typeface="Times New Roman" panose="02020603050405020304" pitchFamily="18" charset="0"/>
            </a:endParaRPr>
          </a:p>
          <a:p>
            <a:r>
              <a:rPr lang="en-IN" sz="1600" b="1" i="0" dirty="0">
                <a:solidFill>
                  <a:srgbClr val="24292E"/>
                </a:solidFill>
                <a:effectLst/>
                <a:latin typeface="Times New Roman" panose="02020603050405020304" pitchFamily="18" charset="0"/>
                <a:cs typeface="Times New Roman" panose="02020603050405020304" pitchFamily="18" charset="0"/>
              </a:rPr>
              <a:t>4. Data Visualization and Exploration</a:t>
            </a:r>
          </a:p>
          <a:p>
            <a:pPr marL="457200" lvl="1" indent="0">
              <a:buNone/>
            </a:pPr>
            <a:r>
              <a:rPr lang="en-US" sz="1600" b="0" i="0" dirty="0">
                <a:solidFill>
                  <a:srgbClr val="24292E"/>
                </a:solidFill>
                <a:effectLst/>
                <a:latin typeface="Times New Roman" panose="02020603050405020304" pitchFamily="18" charset="0"/>
                <a:cs typeface="Times New Roman" panose="02020603050405020304" pitchFamily="18" charset="0"/>
              </a:rPr>
              <a:t>Data visualization is an important part of the any machine learning model that we build. The visualization gives us more ideas about the distribution of data and insights of data. The visualization can be any type of graphs, charts, and so on. In Python, there are various libraries available for the visualization of the data.</a:t>
            </a:r>
          </a:p>
          <a:p>
            <a:pPr marL="457200" lvl="1" indent="0">
              <a:buNone/>
            </a:pPr>
            <a:endParaRPr lang="en-IE" sz="1600" dirty="0">
              <a:latin typeface="Times New Roman" panose="02020603050405020304" pitchFamily="18" charset="0"/>
              <a:cs typeface="Times New Roman" panose="02020603050405020304" pitchFamily="18" charset="0"/>
            </a:endParaRPr>
          </a:p>
          <a:p>
            <a:endParaRPr lang="en-IE" sz="1600" dirty="0"/>
          </a:p>
          <a:p>
            <a:endParaRPr lang="en-IE" sz="1600" dirty="0"/>
          </a:p>
          <a:p>
            <a:endParaRPr lang="en-IE" sz="1600" b="1" dirty="0"/>
          </a:p>
          <a:p>
            <a:endParaRPr lang="en-IE" sz="1600" b="1" dirty="0"/>
          </a:p>
          <a:p>
            <a:pPr marL="0" indent="0">
              <a:buNone/>
            </a:pPr>
            <a:endParaRPr lang="en-IE"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931" y="1504765"/>
            <a:ext cx="2825946" cy="1730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65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A847A-C935-431E-A514-3CBA834E3477}"/>
              </a:ext>
            </a:extLst>
          </p:cNvPr>
          <p:cNvSpPr>
            <a:spLocks noGrp="1"/>
          </p:cNvSpPr>
          <p:nvPr>
            <p:ph idx="1"/>
          </p:nvPr>
        </p:nvSpPr>
        <p:spPr>
          <a:xfrm>
            <a:off x="1704512" y="559294"/>
            <a:ext cx="9817963" cy="1926454"/>
          </a:xfrm>
        </p:spPr>
        <p:txBody>
          <a:bodyPr/>
          <a:lstStyle/>
          <a:p>
            <a:pPr lvl="1"/>
            <a:r>
              <a:rPr lang="en-IE" sz="1600" b="1" dirty="0">
                <a:latin typeface="Times New Roman" panose="02020603050405020304" pitchFamily="18" charset="0"/>
                <a:cs typeface="Times New Roman" panose="02020603050405020304" pitchFamily="18" charset="0"/>
              </a:rPr>
              <a:t>Top 10 categories of liquors that has highest sale</a:t>
            </a:r>
            <a:br>
              <a:rPr lang="en-IE"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Created a bar graph </a:t>
            </a:r>
            <a:r>
              <a:rPr lang="en-IE" sz="1600" dirty="0">
                <a:latin typeface="Times New Roman" panose="02020603050405020304" pitchFamily="18" charset="0"/>
                <a:cs typeface="Times New Roman" panose="02020603050405020304" pitchFamily="18" charset="0"/>
              </a:rPr>
              <a:t>to see which liquor has highest number of sales</a:t>
            </a:r>
            <a:endParaRPr lang="en-US" sz="1600" b="0" i="0" dirty="0">
              <a:solidFill>
                <a:srgbClr val="24292E"/>
              </a:solidFill>
              <a:effectLst/>
              <a:latin typeface="Times New Roman" panose="02020603050405020304" pitchFamily="18" charset="0"/>
              <a:cs typeface="Times New Roman" panose="02020603050405020304" pitchFamily="18" charset="0"/>
            </a:endParaRPr>
          </a:p>
          <a:p>
            <a:pPr marL="457200" lvl="1" indent="0">
              <a:buNone/>
            </a:pPr>
            <a:endParaRPr lang="en-US" sz="1400" dirty="0">
              <a:solidFill>
                <a:srgbClr val="24292E"/>
              </a:solidFill>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EBA6B3-3A4F-4DC8-9FBE-C80185956009}"/>
              </a:ext>
            </a:extLst>
          </p:cNvPr>
          <p:cNvPicPr>
            <a:picLocks noChangeAspect="1"/>
          </p:cNvPicPr>
          <p:nvPr/>
        </p:nvPicPr>
        <p:blipFill>
          <a:blip r:embed="rId2"/>
          <a:stretch>
            <a:fillRect/>
          </a:stretch>
        </p:blipFill>
        <p:spPr>
          <a:xfrm>
            <a:off x="3773010" y="1562470"/>
            <a:ext cx="6409677" cy="3466731"/>
          </a:xfrm>
          <a:prstGeom prst="rect">
            <a:avLst/>
          </a:prstGeom>
        </p:spPr>
      </p:pic>
      <p:sp>
        <p:nvSpPr>
          <p:cNvPr id="7" name="TextBox 6">
            <a:extLst>
              <a:ext uri="{FF2B5EF4-FFF2-40B4-BE49-F238E27FC236}">
                <a16:creationId xmlns:a16="http://schemas.microsoft.com/office/drawing/2014/main" id="{5D03240F-8A02-466B-AFCE-9BD15808B9E6}"/>
              </a:ext>
            </a:extLst>
          </p:cNvPr>
          <p:cNvSpPr txBox="1"/>
          <p:nvPr/>
        </p:nvSpPr>
        <p:spPr>
          <a:xfrm>
            <a:off x="2894120" y="5309997"/>
            <a:ext cx="8744505" cy="584775"/>
          </a:xfrm>
          <a:prstGeom prst="rect">
            <a:avLst/>
          </a:prstGeom>
          <a:noFill/>
        </p:spPr>
        <p:txBody>
          <a:bodyPr wrap="square">
            <a:spAutoFit/>
          </a:bodyPr>
          <a:lstStyle/>
          <a:p>
            <a:pPr algn="just"/>
            <a:r>
              <a:rPr lang="en-US" sz="1600" b="1" i="1" dirty="0">
                <a:solidFill>
                  <a:srgbClr val="000000"/>
                </a:solidFill>
                <a:effectLst/>
                <a:latin typeface="Times New Roman" panose="02020603050405020304" pitchFamily="18" charset="0"/>
                <a:cs typeface="Times New Roman" panose="02020603050405020304" pitchFamily="18" charset="0"/>
              </a:rPr>
              <a:t>Insight: As we can see that the </a:t>
            </a:r>
            <a:r>
              <a:rPr lang="en-US" sz="1600" b="1" i="1" dirty="0" err="1">
                <a:solidFill>
                  <a:srgbClr val="000000"/>
                </a:solidFill>
                <a:effectLst/>
                <a:latin typeface="Times New Roman" panose="02020603050405020304" pitchFamily="18" charset="0"/>
                <a:cs typeface="Times New Roman" panose="02020603050405020304" pitchFamily="18" charset="0"/>
              </a:rPr>
              <a:t>canadian</a:t>
            </a:r>
            <a:r>
              <a:rPr lang="en-US" sz="1600" b="1" i="1" dirty="0">
                <a:solidFill>
                  <a:srgbClr val="000000"/>
                </a:solidFill>
                <a:effectLst/>
                <a:latin typeface="Times New Roman" panose="02020603050405020304" pitchFamily="18" charset="0"/>
                <a:cs typeface="Times New Roman" panose="02020603050405020304" pitchFamily="18" charset="0"/>
              </a:rPr>
              <a:t> whiskies has high number of sales may be </a:t>
            </a:r>
            <a:r>
              <a:rPr lang="en-US" sz="1600" b="1" i="1" dirty="0" err="1">
                <a:solidFill>
                  <a:srgbClr val="000000"/>
                </a:solidFill>
                <a:effectLst/>
                <a:latin typeface="Times New Roman" panose="02020603050405020304" pitchFamily="18" charset="0"/>
                <a:cs typeface="Times New Roman" panose="02020603050405020304" pitchFamily="18" charset="0"/>
              </a:rPr>
              <a:t>becuase</a:t>
            </a:r>
            <a:r>
              <a:rPr lang="en-US" sz="1600" b="1" i="1" dirty="0">
                <a:solidFill>
                  <a:srgbClr val="000000"/>
                </a:solidFill>
                <a:effectLst/>
                <a:latin typeface="Times New Roman" panose="02020603050405020304" pitchFamily="18" charset="0"/>
                <a:cs typeface="Times New Roman" panose="02020603050405020304" pitchFamily="18" charset="0"/>
              </a:rPr>
              <a:t> peoples like to drink it more or it can be very famous liquor brand as well.</a:t>
            </a:r>
          </a:p>
        </p:txBody>
      </p:sp>
    </p:spTree>
    <p:extLst>
      <p:ext uri="{BB962C8B-B14F-4D97-AF65-F5344CB8AC3E}">
        <p14:creationId xmlns:p14="http://schemas.microsoft.com/office/powerpoint/2010/main" val="150884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C0152-8DFC-4036-91E3-4AB56C5CBC7E}"/>
              </a:ext>
            </a:extLst>
          </p:cNvPr>
          <p:cNvSpPr>
            <a:spLocks noGrp="1"/>
          </p:cNvSpPr>
          <p:nvPr>
            <p:ph idx="1"/>
          </p:nvPr>
        </p:nvSpPr>
        <p:spPr>
          <a:xfrm>
            <a:off x="1601680" y="346231"/>
            <a:ext cx="10515600" cy="1349404"/>
          </a:xfrm>
        </p:spPr>
        <p:txBody>
          <a:bodyPr/>
          <a:lstStyle/>
          <a:p>
            <a:r>
              <a:rPr lang="en-US" sz="1600" b="1" dirty="0">
                <a:latin typeface="Times New Roman" panose="02020603050405020304" pitchFamily="18" charset="0"/>
                <a:cs typeface="Times New Roman" panose="02020603050405020304" pitchFamily="18" charset="0"/>
              </a:rPr>
              <a:t>Top 10 cities for sales of liquors</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below bar graph </a:t>
            </a:r>
            <a:r>
              <a:rPr lang="en-IE" sz="1600" dirty="0">
                <a:latin typeface="Times New Roman" panose="02020603050405020304" pitchFamily="18" charset="0"/>
                <a:cs typeface="Times New Roman" panose="02020603050405020304" pitchFamily="18" charset="0"/>
              </a:rPr>
              <a:t>to see which city has highest number of sales.</a:t>
            </a:r>
          </a:p>
          <a:p>
            <a:pPr marL="0" indent="0">
              <a:buNone/>
            </a:pPr>
            <a:endParaRPr lang="en-IN" dirty="0"/>
          </a:p>
        </p:txBody>
      </p:sp>
      <p:pic>
        <p:nvPicPr>
          <p:cNvPr id="5" name="Picture 4">
            <a:extLst>
              <a:ext uri="{FF2B5EF4-FFF2-40B4-BE49-F238E27FC236}">
                <a16:creationId xmlns:a16="http://schemas.microsoft.com/office/drawing/2014/main" id="{BB5638E2-63E4-4C79-A15A-6BAAACBA1716}"/>
              </a:ext>
            </a:extLst>
          </p:cNvPr>
          <p:cNvPicPr>
            <a:picLocks noChangeAspect="1"/>
          </p:cNvPicPr>
          <p:nvPr/>
        </p:nvPicPr>
        <p:blipFill>
          <a:blip r:embed="rId2"/>
          <a:stretch>
            <a:fillRect/>
          </a:stretch>
        </p:blipFill>
        <p:spPr>
          <a:xfrm>
            <a:off x="3852908" y="1169193"/>
            <a:ext cx="6671245" cy="4377571"/>
          </a:xfrm>
          <a:prstGeom prst="rect">
            <a:avLst/>
          </a:prstGeom>
        </p:spPr>
      </p:pic>
      <p:sp>
        <p:nvSpPr>
          <p:cNvPr id="7" name="TextBox 6">
            <a:extLst>
              <a:ext uri="{FF2B5EF4-FFF2-40B4-BE49-F238E27FC236}">
                <a16:creationId xmlns:a16="http://schemas.microsoft.com/office/drawing/2014/main" id="{2F54086F-67F0-45E0-85B0-ACE07827B53A}"/>
              </a:ext>
            </a:extLst>
          </p:cNvPr>
          <p:cNvSpPr txBox="1"/>
          <p:nvPr/>
        </p:nvSpPr>
        <p:spPr>
          <a:xfrm>
            <a:off x="5086905" y="5776049"/>
            <a:ext cx="6591345" cy="338554"/>
          </a:xfrm>
          <a:prstGeom prst="rect">
            <a:avLst/>
          </a:prstGeom>
          <a:noFill/>
        </p:spPr>
        <p:txBody>
          <a:bodyPr wrap="square">
            <a:spAutoFit/>
          </a:bodyPr>
          <a:lstStyle/>
          <a:p>
            <a:pPr algn="l"/>
            <a:r>
              <a:rPr lang="en-US" sz="1600" b="1" i="1" dirty="0">
                <a:solidFill>
                  <a:srgbClr val="000000"/>
                </a:solidFill>
                <a:effectLst/>
                <a:latin typeface="Times New Roman" panose="02020603050405020304" pitchFamily="18" charset="0"/>
                <a:cs typeface="Times New Roman" panose="02020603050405020304" pitchFamily="18" charset="0"/>
              </a:rPr>
              <a:t>Insight: The Urbandale city has highest sales of liquors.</a:t>
            </a:r>
          </a:p>
        </p:txBody>
      </p:sp>
    </p:spTree>
    <p:extLst>
      <p:ext uri="{BB962C8B-B14F-4D97-AF65-F5344CB8AC3E}">
        <p14:creationId xmlns:p14="http://schemas.microsoft.com/office/powerpoint/2010/main" val="64983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CBFBA-ED3D-47F5-BF78-B79804060682}"/>
              </a:ext>
            </a:extLst>
          </p:cNvPr>
          <p:cNvSpPr>
            <a:spLocks noGrp="1"/>
          </p:cNvSpPr>
          <p:nvPr>
            <p:ph idx="1"/>
          </p:nvPr>
        </p:nvSpPr>
        <p:spPr>
          <a:xfrm>
            <a:off x="1666415" y="454358"/>
            <a:ext cx="10515600" cy="722582"/>
          </a:xfrm>
        </p:spPr>
        <p:txBody>
          <a:bodyPr>
            <a:normAutofit/>
          </a:bodyPr>
          <a:lstStyle/>
          <a:p>
            <a:r>
              <a:rPr lang="en-US" sz="1600" b="1" dirty="0">
                <a:latin typeface="Times New Roman" panose="02020603050405020304" pitchFamily="18" charset="0"/>
                <a:cs typeface="Times New Roman" panose="02020603050405020304" pitchFamily="18" charset="0"/>
              </a:rPr>
              <a:t>Sales of liquors per month</a:t>
            </a:r>
            <a:br>
              <a:rPr lang="en-IE" sz="1600" b="1" dirty="0">
                <a:latin typeface="Times New Roman" panose="02020603050405020304" pitchFamily="18" charset="0"/>
                <a:cs typeface="Times New Roman" panose="02020603050405020304" pitchFamily="18" charset="0"/>
              </a:rPr>
            </a:br>
            <a:r>
              <a:rPr lang="en-IE" sz="1600" dirty="0">
                <a:latin typeface="Times New Roman" panose="02020603050405020304" pitchFamily="18" charset="0"/>
                <a:cs typeface="Times New Roman" panose="02020603050405020304" pitchFamily="18" charset="0"/>
              </a:rPr>
              <a:t>Created a bar graph shows the amount of liquor sold for the months respectively.</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01AD0A-4713-4FB1-BCA1-7A0659153094}"/>
              </a:ext>
            </a:extLst>
          </p:cNvPr>
          <p:cNvPicPr>
            <a:picLocks noChangeAspect="1"/>
          </p:cNvPicPr>
          <p:nvPr/>
        </p:nvPicPr>
        <p:blipFill>
          <a:blip r:embed="rId2"/>
          <a:stretch>
            <a:fillRect/>
          </a:stretch>
        </p:blipFill>
        <p:spPr>
          <a:xfrm>
            <a:off x="1575047" y="1422971"/>
            <a:ext cx="5257800" cy="3524436"/>
          </a:xfrm>
          <a:prstGeom prst="rect">
            <a:avLst/>
          </a:prstGeom>
        </p:spPr>
      </p:pic>
      <p:sp>
        <p:nvSpPr>
          <p:cNvPr id="7" name="TextBox 6">
            <a:extLst>
              <a:ext uri="{FF2B5EF4-FFF2-40B4-BE49-F238E27FC236}">
                <a16:creationId xmlns:a16="http://schemas.microsoft.com/office/drawing/2014/main" id="{BDFC44BC-2B8A-4A11-B51A-DF728019A818}"/>
              </a:ext>
            </a:extLst>
          </p:cNvPr>
          <p:cNvSpPr txBox="1"/>
          <p:nvPr/>
        </p:nvSpPr>
        <p:spPr>
          <a:xfrm>
            <a:off x="2796467" y="5364008"/>
            <a:ext cx="8824403" cy="338554"/>
          </a:xfrm>
          <a:prstGeom prst="rect">
            <a:avLst/>
          </a:prstGeom>
          <a:noFill/>
        </p:spPr>
        <p:txBody>
          <a:bodyPr wrap="square">
            <a:spAutoFit/>
          </a:bodyPr>
          <a:lstStyle/>
          <a:p>
            <a:pPr algn="l"/>
            <a:r>
              <a:rPr lang="en-US" sz="1600" b="1" i="1" dirty="0">
                <a:solidFill>
                  <a:srgbClr val="000000"/>
                </a:solidFill>
                <a:effectLst/>
                <a:latin typeface="Times New Roman" panose="02020603050405020304" pitchFamily="18" charset="0"/>
                <a:cs typeface="Times New Roman" panose="02020603050405020304" pitchFamily="18" charset="0"/>
              </a:rPr>
              <a:t>Insight: From the above plot it is cleared that the July month has highest number of sales of liquors.</a:t>
            </a:r>
          </a:p>
        </p:txBody>
      </p:sp>
      <p:pic>
        <p:nvPicPr>
          <p:cNvPr id="9" name="Picture 8">
            <a:extLst>
              <a:ext uri="{FF2B5EF4-FFF2-40B4-BE49-F238E27FC236}">
                <a16:creationId xmlns:a16="http://schemas.microsoft.com/office/drawing/2014/main" id="{AAC7EBD9-FFAD-4212-85C3-14F75EC03813}"/>
              </a:ext>
            </a:extLst>
          </p:cNvPr>
          <p:cNvPicPr>
            <a:picLocks noChangeAspect="1"/>
          </p:cNvPicPr>
          <p:nvPr/>
        </p:nvPicPr>
        <p:blipFill>
          <a:blip r:embed="rId3"/>
          <a:stretch>
            <a:fillRect/>
          </a:stretch>
        </p:blipFill>
        <p:spPr>
          <a:xfrm>
            <a:off x="6999672" y="1422971"/>
            <a:ext cx="4900475" cy="3524436"/>
          </a:xfrm>
          <a:prstGeom prst="rect">
            <a:avLst/>
          </a:prstGeom>
        </p:spPr>
      </p:pic>
    </p:spTree>
    <p:extLst>
      <p:ext uri="{BB962C8B-B14F-4D97-AF65-F5344CB8AC3E}">
        <p14:creationId xmlns:p14="http://schemas.microsoft.com/office/powerpoint/2010/main" val="353392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EE55E4-AC6F-44E7-BDB4-B0A87B24A1C8}"/>
              </a:ext>
            </a:extLst>
          </p:cNvPr>
          <p:cNvSpPr>
            <a:spLocks noGrp="1"/>
          </p:cNvSpPr>
          <p:nvPr>
            <p:ph idx="1"/>
          </p:nvPr>
        </p:nvSpPr>
        <p:spPr>
          <a:xfrm>
            <a:off x="1566169" y="253129"/>
            <a:ext cx="10515600" cy="1358283"/>
          </a:xfrm>
        </p:spPr>
        <p:txBody>
          <a:bodyPr>
            <a:normAutofit/>
          </a:bodyPr>
          <a:lstStyle/>
          <a:p>
            <a:r>
              <a:rPr lang="en-US" sz="1600" b="1" dirty="0">
                <a:latin typeface="Times New Roman" panose="02020603050405020304" pitchFamily="18" charset="0"/>
                <a:cs typeface="Times New Roman" panose="02020603050405020304" pitchFamily="18" charset="0"/>
              </a:rPr>
              <a:t>Sales of liquors with category and the volume of liquid sold.</a:t>
            </a:r>
            <a:endParaRPr lang="en-IN" sz="1600" dirty="0"/>
          </a:p>
        </p:txBody>
      </p:sp>
      <p:pic>
        <p:nvPicPr>
          <p:cNvPr id="5" name="Picture 4">
            <a:extLst>
              <a:ext uri="{FF2B5EF4-FFF2-40B4-BE49-F238E27FC236}">
                <a16:creationId xmlns:a16="http://schemas.microsoft.com/office/drawing/2014/main" id="{D623119D-B19B-4B3E-91B4-7636D8547E06}"/>
              </a:ext>
            </a:extLst>
          </p:cNvPr>
          <p:cNvPicPr>
            <a:picLocks noChangeAspect="1"/>
          </p:cNvPicPr>
          <p:nvPr/>
        </p:nvPicPr>
        <p:blipFill>
          <a:blip r:embed="rId2"/>
          <a:stretch>
            <a:fillRect/>
          </a:stretch>
        </p:blipFill>
        <p:spPr>
          <a:xfrm>
            <a:off x="3687747" y="1611412"/>
            <a:ext cx="5295900" cy="3602207"/>
          </a:xfrm>
          <a:prstGeom prst="rect">
            <a:avLst/>
          </a:prstGeom>
        </p:spPr>
      </p:pic>
      <p:sp>
        <p:nvSpPr>
          <p:cNvPr id="7" name="TextBox 6">
            <a:extLst>
              <a:ext uri="{FF2B5EF4-FFF2-40B4-BE49-F238E27FC236}">
                <a16:creationId xmlns:a16="http://schemas.microsoft.com/office/drawing/2014/main" id="{30F34F2B-9E6C-4926-BB4D-0A96476C2F44}"/>
              </a:ext>
            </a:extLst>
          </p:cNvPr>
          <p:cNvSpPr txBox="1"/>
          <p:nvPr/>
        </p:nvSpPr>
        <p:spPr>
          <a:xfrm>
            <a:off x="3687747" y="5572142"/>
            <a:ext cx="6995604" cy="369332"/>
          </a:xfrm>
          <a:prstGeom prst="rect">
            <a:avLst/>
          </a:prstGeom>
          <a:noFill/>
        </p:spPr>
        <p:txBody>
          <a:bodyPr wrap="square">
            <a:spAutoFit/>
          </a:bodyPr>
          <a:lstStyle/>
          <a:p>
            <a:pPr algn="l"/>
            <a:r>
              <a:rPr lang="en-US" sz="1600" b="1" i="1" dirty="0">
                <a:solidFill>
                  <a:srgbClr val="000000"/>
                </a:solidFill>
                <a:effectLst/>
                <a:latin typeface="Times New Roman" panose="02020603050405020304" pitchFamily="18" charset="0"/>
                <a:cs typeface="Times New Roman" panose="02020603050405020304" pitchFamily="18" charset="0"/>
              </a:rPr>
              <a:t>Insight: Canadian Whiskies has highest sale with the 36K </a:t>
            </a:r>
            <a:r>
              <a:rPr lang="en-US" sz="1600" b="1" i="1" dirty="0" err="1">
                <a:solidFill>
                  <a:srgbClr val="000000"/>
                </a:solidFill>
                <a:effectLst/>
                <a:latin typeface="Times New Roman" panose="02020603050405020304" pitchFamily="18" charset="0"/>
                <a:cs typeface="Times New Roman" panose="02020603050405020304" pitchFamily="18" charset="0"/>
              </a:rPr>
              <a:t>litre</a:t>
            </a:r>
            <a:r>
              <a:rPr lang="en-US" b="1" i="1" dirty="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93343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155</TotalTime>
  <Words>872</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Cambria</vt:lpstr>
      <vt:lpstr>Corbel</vt:lpstr>
      <vt:lpstr>Times New Roman</vt:lpstr>
      <vt:lpstr>Parallax</vt:lpstr>
      <vt:lpstr>Alcohol Sales Prediction </vt:lpstr>
      <vt:lpstr>INTRODUCTION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Discussion</vt:lpstr>
      <vt:lpstr>Conclusion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Monika Munjal</dc:creator>
  <cp:lastModifiedBy>Monika Munjal</cp:lastModifiedBy>
  <cp:revision>29</cp:revision>
  <dcterms:created xsi:type="dcterms:W3CDTF">2021-01-30T16:09:41Z</dcterms:created>
  <dcterms:modified xsi:type="dcterms:W3CDTF">2021-01-30T18:45:30Z</dcterms:modified>
</cp:coreProperties>
</file>