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73" r:id="rId15"/>
    <p:sldId id="267" r:id="rId16"/>
    <p:sldId id="268" r:id="rId17"/>
    <p:sldId id="269" r:id="rId18"/>
    <p:sldId id="270" r:id="rId19"/>
    <p:sldId id="271" r:id="rId20"/>
    <p:sldId id="272"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80"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82"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8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85"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89"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90"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
        <p:nvSpPr>
          <p:cNvPr id="91"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93"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9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101"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104"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106"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
        <p:nvSpPr>
          <p:cNvPr id="107"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109"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a:endParaRPr>
          </a:p>
        </p:txBody>
      </p:sp>
      <p:sp>
        <p:nvSpPr>
          <p:cNvPr id="111"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a:endParaRPr>
          </a:p>
        </p:txBody>
      </p:sp>
      <p:sp>
        <p:nvSpPr>
          <p:cNvPr id="112"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a:endParaRPr>
          </a:p>
        </p:txBody>
      </p:sp>
      <p:sp>
        <p:nvSpPr>
          <p:cNvPr id="113"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a:endParaRPr>
          </a:p>
        </p:txBody>
      </p:sp>
      <p:sp>
        <p:nvSpPr>
          <p:cNvPr id="114"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a:rPr>
              <a:t>Click to edit the title text format</a:t>
            </a:r>
          </a:p>
        </p:txBody>
      </p:sp>
      <p:sp>
        <p:nvSpPr>
          <p:cNvPr id="77" name="PlaceHolder 2"/>
          <p:cNvSpPr>
            <a:spLocks noGrp="1"/>
          </p:cNvSpPr>
          <p:nvPr>
            <p:ph type="body"/>
          </p:nvPr>
        </p:nvSpPr>
        <p:spPr>
          <a:xfrm>
            <a:off x="609480" y="1600200"/>
            <a:ext cx="2622960" cy="4525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78" name="PlaceHolder 3"/>
          <p:cNvSpPr>
            <a:spLocks noGrp="1"/>
          </p:cNvSpPr>
          <p:nvPr>
            <p:ph type="body"/>
          </p:nvPr>
        </p:nvSpPr>
        <p:spPr>
          <a:xfrm>
            <a:off x="3364200" y="1600200"/>
            <a:ext cx="2622960" cy="4525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99840" y="447120"/>
            <a:ext cx="11013480" cy="614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41"/>
              </a:spcBef>
            </a:pPr>
            <a:endParaRPr lang="en-IN" sz="1800" b="0" strike="noStrike" spc="-1" dirty="0">
              <a:latin typeface="Arial"/>
            </a:endParaRPr>
          </a:p>
          <a:p>
            <a:pPr algn="ctr">
              <a:lnSpc>
                <a:spcPct val="100000"/>
              </a:lnSpc>
              <a:spcBef>
                <a:spcPts val="641"/>
              </a:spcBef>
            </a:pPr>
            <a:endParaRPr lang="en-IN" sz="1800" b="0" strike="noStrike" spc="-1" dirty="0">
              <a:latin typeface="Arial"/>
            </a:endParaRPr>
          </a:p>
          <a:p>
            <a:pPr algn="ctr">
              <a:lnSpc>
                <a:spcPct val="100000"/>
              </a:lnSpc>
              <a:spcBef>
                <a:spcPts val="641"/>
              </a:spcBef>
            </a:pPr>
            <a:endParaRPr lang="en-IN" sz="1800" b="0" strike="noStrike" spc="-1" dirty="0">
              <a:latin typeface="Arial"/>
            </a:endParaRPr>
          </a:p>
          <a:p>
            <a:pPr algn="ctr">
              <a:lnSpc>
                <a:spcPct val="100000"/>
              </a:lnSpc>
              <a:spcBef>
                <a:spcPts val="641"/>
              </a:spcBef>
            </a:pPr>
            <a:endParaRPr lang="en-IN" sz="1800" b="0" strike="noStrike" spc="-1" dirty="0">
              <a:latin typeface="Arial"/>
            </a:endParaRPr>
          </a:p>
          <a:p>
            <a:pPr algn="ctr">
              <a:lnSpc>
                <a:spcPct val="100000"/>
              </a:lnSpc>
              <a:spcBef>
                <a:spcPts val="641"/>
              </a:spcBef>
            </a:pPr>
            <a:r>
              <a:rPr lang="en-IN" sz="3200" b="1" strike="noStrike" spc="-1" dirty="0" err="1">
                <a:solidFill>
                  <a:srgbClr val="808080"/>
                </a:solidFill>
                <a:latin typeface="Arial"/>
                <a:ea typeface="Arial"/>
              </a:rPr>
              <a:t>Greyatom</a:t>
            </a:r>
            <a:r>
              <a:rPr lang="en-IN" sz="3200" b="1" strike="noStrike" spc="-1" dirty="0">
                <a:solidFill>
                  <a:srgbClr val="808080"/>
                </a:solidFill>
                <a:latin typeface="Arial"/>
                <a:ea typeface="Arial"/>
              </a:rPr>
              <a:t> Hackathon</a:t>
            </a:r>
            <a:endParaRPr lang="en-IN" sz="3200" b="0" strike="noStrike" spc="-1" dirty="0">
              <a:latin typeface="Arial"/>
            </a:endParaRPr>
          </a:p>
          <a:p>
            <a:pPr algn="ctr">
              <a:lnSpc>
                <a:spcPct val="100000"/>
              </a:lnSpc>
              <a:spcBef>
                <a:spcPts val="641"/>
              </a:spcBef>
            </a:pPr>
            <a:r>
              <a:rPr lang="en-IN" sz="3200" b="1" strike="noStrike" spc="-1" dirty="0" err="1">
                <a:solidFill>
                  <a:srgbClr val="808080"/>
                </a:solidFill>
                <a:latin typeface="Arial"/>
                <a:ea typeface="Arial"/>
              </a:rPr>
              <a:t>Stayze</a:t>
            </a:r>
            <a:r>
              <a:rPr lang="en-IN" sz="3200" b="1" strike="noStrike" spc="-1" dirty="0">
                <a:solidFill>
                  <a:srgbClr val="808080"/>
                </a:solidFill>
                <a:latin typeface="Arial"/>
                <a:ea typeface="Arial"/>
              </a:rPr>
              <a:t> Rent Prediction</a:t>
            </a:r>
            <a:endParaRPr lang="en-IN" sz="3200" b="0" strike="noStrike" spc="-1" dirty="0">
              <a:latin typeface="Arial"/>
            </a:endParaRPr>
          </a:p>
          <a:p>
            <a:pPr algn="ctr">
              <a:lnSpc>
                <a:spcPct val="100000"/>
              </a:lnSpc>
              <a:spcBef>
                <a:spcPts val="641"/>
              </a:spcBef>
            </a:pPr>
            <a:r>
              <a:rPr lang="en-IN" sz="1600" b="0" strike="noStrike" spc="-1" dirty="0">
                <a:solidFill>
                  <a:srgbClr val="808080"/>
                </a:solidFill>
                <a:latin typeface="Arial"/>
                <a:ea typeface="Arial"/>
              </a:rPr>
              <a:t>Team: Soumya, Monika, </a:t>
            </a:r>
            <a:r>
              <a:rPr lang="en-IN" sz="1600" b="0" strike="noStrike" spc="-1" dirty="0" err="1">
                <a:solidFill>
                  <a:srgbClr val="808080"/>
                </a:solidFill>
                <a:latin typeface="Arial"/>
                <a:ea typeface="Arial"/>
              </a:rPr>
              <a:t>Abhineet</a:t>
            </a:r>
            <a:r>
              <a:rPr lang="en-IN" sz="1600" b="0" strike="noStrike" spc="-1" dirty="0">
                <a:solidFill>
                  <a:srgbClr val="808080"/>
                </a:solidFill>
                <a:latin typeface="Arial"/>
                <a:ea typeface="Arial"/>
              </a:rPr>
              <a:t>, </a:t>
            </a:r>
            <a:r>
              <a:rPr lang="en-IN" sz="1600" b="0" strike="noStrike" spc="-1" dirty="0" err="1">
                <a:solidFill>
                  <a:srgbClr val="808080"/>
                </a:solidFill>
                <a:latin typeface="Arial"/>
                <a:ea typeface="Arial"/>
              </a:rPr>
              <a:t>Nilay</a:t>
            </a: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3"/>
          <p:cNvPicPr/>
          <p:nvPr/>
        </p:nvPicPr>
        <p:blipFill>
          <a:blip r:embed="rId2"/>
          <a:stretch/>
        </p:blipFill>
        <p:spPr>
          <a:xfrm>
            <a:off x="407880" y="1078560"/>
            <a:ext cx="9191160" cy="2872800"/>
          </a:xfrm>
          <a:prstGeom prst="rect">
            <a:avLst/>
          </a:prstGeom>
          <a:ln>
            <a:noFill/>
          </a:ln>
        </p:spPr>
      </p:pic>
      <p:sp>
        <p:nvSpPr>
          <p:cNvPr id="145" name="CustomShape 1"/>
          <p:cNvSpPr/>
          <p:nvPr/>
        </p:nvSpPr>
        <p:spPr>
          <a:xfrm>
            <a:off x="365040" y="389520"/>
            <a:ext cx="10855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latin typeface="Arial"/>
              </a:rPr>
              <a:t>Insights: Properties which are booked for more than ‘</a:t>
            </a:r>
            <a:r>
              <a:rPr lang="en-IN" sz="1800" b="1" strike="noStrike" spc="-1" dirty="0">
                <a:latin typeface="Arial"/>
              </a:rPr>
              <a:t>8 months</a:t>
            </a:r>
            <a:r>
              <a:rPr lang="en-IN" sz="1800" b="0" strike="noStrike" spc="-1" dirty="0">
                <a:latin typeface="Arial"/>
              </a:rPr>
              <a:t>’ are most priced and is in </a:t>
            </a:r>
            <a:r>
              <a:rPr lang="en-IN" sz="1800" b="1" strike="noStrike" spc="-1" dirty="0">
                <a:latin typeface="Arial"/>
              </a:rPr>
              <a:t>Queens </a:t>
            </a:r>
            <a:r>
              <a:rPr lang="en-IN" sz="1800" b="0" strike="noStrike" spc="-1" dirty="0">
                <a:latin typeface="Arial"/>
              </a:rPr>
              <a:t>neighbourhood.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28240" y="25020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1800" b="1" strike="noStrike" spc="-1" dirty="0">
                <a:solidFill>
                  <a:srgbClr val="000000"/>
                </a:solidFill>
                <a:latin typeface="Arial"/>
              </a:rPr>
              <a:t>Name</a:t>
            </a:r>
            <a:r>
              <a:rPr lang="en-IN" sz="1800" b="0" strike="noStrike" spc="-1" dirty="0">
                <a:solidFill>
                  <a:srgbClr val="000000"/>
                </a:solidFill>
                <a:latin typeface="Arial"/>
              </a:rPr>
              <a:t> column is unstructured data, explaining about the property. Following graph gives most common words in the ‘</a:t>
            </a:r>
            <a:r>
              <a:rPr lang="en-IN" sz="1800" b="1" strike="noStrike" spc="-1" dirty="0">
                <a:solidFill>
                  <a:srgbClr val="000000"/>
                </a:solidFill>
                <a:latin typeface="Arial"/>
              </a:rPr>
              <a:t>name’</a:t>
            </a:r>
            <a:r>
              <a:rPr lang="en-IN" sz="1800" b="0" strike="noStrike" spc="-1" dirty="0">
                <a:solidFill>
                  <a:srgbClr val="000000"/>
                </a:solidFill>
                <a:latin typeface="Arial"/>
              </a:rPr>
              <a:t> column and the frequency.</a:t>
            </a:r>
            <a:endParaRPr lang="en-IN" sz="1800" b="0" strike="noStrike" spc="-1" dirty="0">
              <a:latin typeface="Arial"/>
            </a:endParaRPr>
          </a:p>
        </p:txBody>
      </p:sp>
      <p:pic>
        <p:nvPicPr>
          <p:cNvPr id="147" name="Picture 146"/>
          <p:cNvPicPr/>
          <p:nvPr/>
        </p:nvPicPr>
        <p:blipFill>
          <a:blip r:embed="rId2"/>
          <a:stretch/>
        </p:blipFill>
        <p:spPr>
          <a:xfrm>
            <a:off x="407160" y="1654200"/>
            <a:ext cx="7065000" cy="3717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11A849-E523-45ED-A05E-FE2775118088}"/>
              </a:ext>
            </a:extLst>
          </p:cNvPr>
          <p:cNvSpPr txBox="1"/>
          <p:nvPr/>
        </p:nvSpPr>
        <p:spPr>
          <a:xfrm>
            <a:off x="790769" y="317442"/>
            <a:ext cx="7644103" cy="369332"/>
          </a:xfrm>
          <a:prstGeom prst="rect">
            <a:avLst/>
          </a:prstGeom>
          <a:noFill/>
        </p:spPr>
        <p:txBody>
          <a:bodyPr wrap="square">
            <a:spAutoFit/>
          </a:bodyPr>
          <a:lstStyle/>
          <a:p>
            <a:pPr>
              <a:lnSpc>
                <a:spcPct val="100000"/>
              </a:lnSpc>
            </a:pPr>
            <a:r>
              <a:rPr lang="en-IN" sz="1800" b="0" strike="noStrike" spc="-1" dirty="0">
                <a:latin typeface="Arial"/>
              </a:rPr>
              <a:t>Insights: </a:t>
            </a:r>
            <a:r>
              <a:rPr lang="en-US" spc="-1" dirty="0">
                <a:latin typeface="Arial"/>
              </a:rPr>
              <a:t>P</a:t>
            </a:r>
            <a:r>
              <a:rPr lang="en-US" sz="1800" b="0" strike="noStrike" spc="-1" dirty="0">
                <a:latin typeface="Arial"/>
              </a:rPr>
              <a:t>rice of the house is more for 100 -150 availability.</a:t>
            </a:r>
            <a:endParaRPr lang="en-IN" sz="1800" b="0" strike="noStrike" spc="-1" dirty="0">
              <a:latin typeface="Arial"/>
            </a:endParaRPr>
          </a:p>
        </p:txBody>
      </p:sp>
      <p:pic>
        <p:nvPicPr>
          <p:cNvPr id="15" name="Picture 14">
            <a:extLst>
              <a:ext uri="{FF2B5EF4-FFF2-40B4-BE49-F238E27FC236}">
                <a16:creationId xmlns:a16="http://schemas.microsoft.com/office/drawing/2014/main" id="{66ADCC2C-75A2-4897-802F-FFE248175324}"/>
              </a:ext>
            </a:extLst>
          </p:cNvPr>
          <p:cNvPicPr>
            <a:picLocks noChangeAspect="1"/>
          </p:cNvPicPr>
          <p:nvPr/>
        </p:nvPicPr>
        <p:blipFill>
          <a:blip r:embed="rId2"/>
          <a:stretch>
            <a:fillRect/>
          </a:stretch>
        </p:blipFill>
        <p:spPr>
          <a:xfrm>
            <a:off x="1474237" y="1221749"/>
            <a:ext cx="8836090" cy="4414501"/>
          </a:xfrm>
          <a:prstGeom prst="rect">
            <a:avLst/>
          </a:prstGeom>
        </p:spPr>
      </p:pic>
    </p:spTree>
    <p:extLst>
      <p:ext uri="{BB962C8B-B14F-4D97-AF65-F5344CB8AC3E}">
        <p14:creationId xmlns:p14="http://schemas.microsoft.com/office/powerpoint/2010/main" val="341365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54520" y="211320"/>
            <a:ext cx="1160388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r>
              <a:rPr lang="en-IN" sz="3200" b="0" strike="noStrike" spc="-1">
                <a:solidFill>
                  <a:srgbClr val="000000"/>
                </a:solidFill>
                <a:latin typeface="Arial"/>
                <a:ea typeface="Arial"/>
              </a:rPr>
              <a:t>Missing Values and treating Categorical values</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1. Missing values in last_review was imputed with the earliest date i.e., 2011-03-23.</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2. Basic NLP was done on name column to remove punctuation and stopwords.</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3. reviews_per_month null values were imputed with 0.</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4. All Categorical columns were converted in Int values using Pandas.cat.codes.</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Feature engineering:</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1. DISTANCE: Latitude and Longitude columns were used to calculate distance of property from center of earth. after this Latitude and Longitude were dropped.</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2. days_last_review: last_review date was subtracted from earliest review date to get days since last review. last_review was dropped after this.</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3. Minimum_nights, is binned and created new column</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4. availability_365 is binned and created new column</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95200" y="200520"/>
            <a:ext cx="1170540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r>
              <a:rPr lang="en-IN" sz="3200" b="0" strike="noStrike" spc="-1">
                <a:solidFill>
                  <a:srgbClr val="000000"/>
                </a:solidFill>
                <a:latin typeface="Arial"/>
                <a:ea typeface="Arial"/>
              </a:rPr>
              <a:t>Feature Selection :</a:t>
            </a: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Following methods were used for feature selection :</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Correlation</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RFECV</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Best features found:</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'name', 'neighbourhood_group', 'neighbourhood', </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'room_type','minimum_nights', 'number_of_reviews',</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'reviews_per_month', 'distance',</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'calculated_host_listings_count', 'availability_365',</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'days_last_review'</a:t>
            </a:r>
            <a:endParaRPr lang="en-IN" sz="2000" b="0" strike="noStrike" spc="-1">
              <a:latin typeface="Arial"/>
            </a:endParaRPr>
          </a:p>
        </p:txBody>
      </p:sp>
      <p:pic>
        <p:nvPicPr>
          <p:cNvPr id="150" name="Picture 5"/>
          <p:cNvPicPr/>
          <p:nvPr/>
        </p:nvPicPr>
        <p:blipFill>
          <a:blip r:embed="rId2"/>
          <a:stretch/>
        </p:blipFill>
        <p:spPr>
          <a:xfrm>
            <a:off x="6337800" y="484560"/>
            <a:ext cx="5772240" cy="5595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03760" y="221040"/>
            <a:ext cx="1171512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r>
              <a:rPr lang="en-IN" sz="3200" b="0" strike="noStrike" spc="-1">
                <a:solidFill>
                  <a:srgbClr val="000000"/>
                </a:solidFill>
                <a:latin typeface="Arial"/>
                <a:ea typeface="Arial"/>
              </a:rPr>
              <a:t>Models and Approaches</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Various Vanilla models were assessed and also hyperparameter tuning were tried on the models. The models were:</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LinearRegression                </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RandomForestRegressor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Lasso</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Ridge</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DecisionTreeRegressor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XGBRegressor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StackingRegressor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GradientBoostingRegressor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SVR</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84320" y="191160"/>
            <a:ext cx="11714400" cy="649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Symbol"/>
              <a:buChar char=""/>
            </a:pPr>
            <a:r>
              <a:rPr lang="en-IN" sz="3200" b="0" strike="noStrike" spc="-1">
                <a:solidFill>
                  <a:srgbClr val="000000"/>
                </a:solidFill>
                <a:latin typeface="Arial"/>
                <a:ea typeface="Arial"/>
              </a:rPr>
              <a:t>Results of the Models:</a:t>
            </a:r>
            <a:endParaRPr lang="en-IN" sz="3200" b="0" strike="noStrike" spc="-1">
              <a:latin typeface="Arial"/>
            </a:endParaRPr>
          </a:p>
          <a:p>
            <a:pPr>
              <a:lnSpc>
                <a:spcPct val="100000"/>
              </a:lnSpc>
              <a:spcBef>
                <a:spcPts val="641"/>
              </a:spcBef>
            </a:pPr>
            <a:r>
              <a:rPr lang="en-IN" sz="2000" b="0" strike="noStrike" spc="-1">
                <a:solidFill>
                  <a:srgbClr val="000000"/>
                </a:solidFill>
                <a:latin typeface="Arial"/>
                <a:ea typeface="Arial"/>
              </a:rPr>
              <a:t>Finally from the observations above GradientBoostingRegressor was selected as the best model for the price prediction. we avoided XGBRegressor although it gave a better result as we are still unaware on how XGB really works.</a:t>
            </a:r>
            <a:endParaRPr lang="en-IN" sz="2000" b="0" strike="noStrike" spc="-1">
              <a:latin typeface="Arial"/>
            </a:endParaRPr>
          </a:p>
        </p:txBody>
      </p:sp>
      <p:pic>
        <p:nvPicPr>
          <p:cNvPr id="153" name="Picture 152"/>
          <p:cNvPicPr/>
          <p:nvPr/>
        </p:nvPicPr>
        <p:blipFill>
          <a:blip r:embed="rId2"/>
          <a:stretch/>
        </p:blipFill>
        <p:spPr>
          <a:xfrm>
            <a:off x="2036160" y="1944000"/>
            <a:ext cx="7179840" cy="4293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14560" y="200520"/>
            <a:ext cx="11734560" cy="6462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r>
              <a:rPr lang="en-IN" sz="3200" b="0" strike="noStrike" spc="-1">
                <a:solidFill>
                  <a:srgbClr val="000000"/>
                </a:solidFill>
                <a:latin typeface="Arial"/>
                <a:ea typeface="Arial"/>
              </a:rPr>
              <a:t>Insights</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 Properties in Brooklyn, Seagate are more priced than Manhattan properties. </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customers have to pay more for 'Entire home/apt'.</a:t>
            </a: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 </a:t>
            </a:r>
            <a:r>
              <a:rPr lang="en-IN" sz="1800" b="0" strike="noStrike" spc="-1">
                <a:solidFill>
                  <a:srgbClr val="000000"/>
                </a:solidFill>
                <a:latin typeface="Arial"/>
                <a:ea typeface="Arial"/>
              </a:rPr>
              <a:t>Most number of bookings are for 1 – 7 night stays</a:t>
            </a:r>
            <a:endParaRPr lang="en-IN" sz="1800" b="0" strike="noStrike" spc="-1">
              <a:latin typeface="Arial"/>
            </a:endParaRPr>
          </a:p>
          <a:p>
            <a:pPr>
              <a:lnSpc>
                <a:spcPct val="100000"/>
              </a:lnSpc>
              <a:spcBef>
                <a:spcPts val="400"/>
              </a:spcBef>
            </a:pPr>
            <a:r>
              <a:rPr lang="en-IN" sz="1800" b="0" strike="noStrike" spc="-1">
                <a:solidFill>
                  <a:srgbClr val="000000"/>
                </a:solidFill>
                <a:latin typeface="Arial"/>
                <a:ea typeface="Arial"/>
              </a:rPr>
              <a:t>- Neighbourhood group 'Brooklyn' and 'Manhatten' has got most bookings for 1-7 nights</a:t>
            </a:r>
            <a:endParaRPr lang="en-IN" sz="1800" b="0" strike="noStrike" spc="-1">
              <a:latin typeface="Arial"/>
            </a:endParaRPr>
          </a:p>
          <a:p>
            <a:pPr>
              <a:lnSpc>
                <a:spcPct val="100000"/>
              </a:lnSpc>
              <a:spcBef>
                <a:spcPts val="400"/>
              </a:spcBef>
            </a:pPr>
            <a:r>
              <a:rPr lang="en-IN" sz="1800" b="0" strike="noStrike" spc="-1">
                <a:solidFill>
                  <a:srgbClr val="000000"/>
                </a:solidFill>
                <a:latin typeface="Arial"/>
                <a:ea typeface="Arial"/>
              </a:rPr>
              <a:t>- Properties which are booked for more than ‘</a:t>
            </a:r>
            <a:r>
              <a:rPr lang="en-IN" sz="1800" b="1" strike="noStrike" spc="-1">
                <a:solidFill>
                  <a:srgbClr val="000000"/>
                </a:solidFill>
                <a:latin typeface="Arial"/>
                <a:ea typeface="Arial"/>
              </a:rPr>
              <a:t>8 months</a:t>
            </a:r>
            <a:r>
              <a:rPr lang="en-IN" sz="1800" b="0" strike="noStrike" spc="-1">
                <a:solidFill>
                  <a:srgbClr val="000000"/>
                </a:solidFill>
                <a:latin typeface="Arial"/>
                <a:ea typeface="Arial"/>
              </a:rPr>
              <a:t>’ are most priced and is in </a:t>
            </a:r>
            <a:r>
              <a:rPr lang="en-IN" sz="1800" b="1" strike="noStrike" spc="-1">
                <a:solidFill>
                  <a:srgbClr val="000000"/>
                </a:solidFill>
                <a:latin typeface="Arial"/>
                <a:ea typeface="Arial"/>
              </a:rPr>
              <a:t>Queens </a:t>
            </a:r>
            <a:r>
              <a:rPr lang="en-IN" sz="1800" b="0" strike="noStrike" spc="-1">
                <a:solidFill>
                  <a:srgbClr val="000000"/>
                </a:solidFill>
                <a:latin typeface="Arial"/>
                <a:ea typeface="Arial"/>
              </a:rPr>
              <a:t>neighbourhood</a:t>
            </a:r>
            <a:endParaRPr lang="en-IN" sz="1800" b="0" strike="noStrike" spc="-1">
              <a:latin typeface="Arial"/>
            </a:endParaRPr>
          </a:p>
          <a:p>
            <a:pPr>
              <a:lnSpc>
                <a:spcPct val="100000"/>
              </a:lnSpc>
              <a:spcBef>
                <a:spcPts val="400"/>
              </a:spcBef>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54520" y="383400"/>
            <a:ext cx="11675160" cy="6299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r>
              <a:rPr lang="en-IN" sz="3200" b="0" strike="noStrike" spc="-1">
                <a:solidFill>
                  <a:srgbClr val="000000"/>
                </a:solidFill>
                <a:latin typeface="Arial"/>
                <a:ea typeface="Arial"/>
              </a:rPr>
              <a:t>Next Steps</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If time permitted, could have tried the following :</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r>
              <a:rPr lang="en-IN" sz="2000" b="0" strike="noStrike" spc="-1">
                <a:solidFill>
                  <a:srgbClr val="000000"/>
                </a:solidFill>
                <a:latin typeface="Arial"/>
                <a:ea typeface="Arial"/>
              </a:rPr>
              <a:t>1. Do some research on the name column and extract meaningful words by using NLP. </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09480" y="274680"/>
            <a:ext cx="10972080" cy="1142280"/>
          </a:xfrm>
          <a:prstGeom prst="rect">
            <a:avLst/>
          </a:prstGeom>
          <a:noFill/>
          <a:ln>
            <a:noFill/>
          </a:ln>
        </p:spPr>
        <p:txBody>
          <a:bodyPr lIns="0" tIns="0" rIns="0" bIns="0" anchor="ctr"/>
          <a:lstStyle/>
          <a:p>
            <a:pPr algn="ctr"/>
            <a:r>
              <a:rPr lang="en-IN" sz="4400" b="0" strike="noStrike" spc="-1">
                <a:latin typeface="Arial"/>
              </a:rPr>
              <a:t>Problem Statement</a:t>
            </a:r>
          </a:p>
        </p:txBody>
      </p:sp>
      <p:sp>
        <p:nvSpPr>
          <p:cNvPr id="117" name="TextShape 2"/>
          <p:cNvSpPr txBox="1"/>
          <p:nvPr/>
        </p:nvSpPr>
        <p:spPr>
          <a:xfrm>
            <a:off x="609480" y="1604520"/>
            <a:ext cx="10972440" cy="39772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IN" sz="1600" b="0" strike="noStrike" spc="-1">
                <a:latin typeface="Arial"/>
              </a:rPr>
              <a:t>Stayze is an online market for providing lodging or primary homestays. The company does not own any real estate or properties, it acts as a broker receiving commission from each booking. The hosts rent out their property, its availability, area, type of room, price etc. and the travellers can book accordingly. The travellers put in their reviews, which is visible to others. </a:t>
            </a:r>
          </a:p>
          <a:p>
            <a:pPr marL="432000" indent="-324000">
              <a:spcBef>
                <a:spcPts val="1417"/>
              </a:spcBef>
              <a:buClr>
                <a:srgbClr val="000000"/>
              </a:buClr>
              <a:buSzPct val="45000"/>
              <a:buFont typeface="Wingdings" charset="2"/>
              <a:buChar char=""/>
            </a:pPr>
            <a:r>
              <a:rPr lang="en-IN" sz="1600" b="0" strike="noStrike" spc="-1">
                <a:latin typeface="Arial"/>
              </a:rPr>
              <a:t>Data can be used to gain business insights, make decisions, improve security, understand the customers' and providers' (hosts) behaviour and performance on the platform, guiding marketing initiatives, implementation of innovative additional services and much more.</a:t>
            </a:r>
          </a:p>
          <a:p>
            <a:pPr marL="432000" indent="-324000">
              <a:spcBef>
                <a:spcPts val="1417"/>
              </a:spcBef>
              <a:buClr>
                <a:srgbClr val="000000"/>
              </a:buClr>
              <a:buSzPct val="45000"/>
              <a:buFont typeface="Wingdings" charset="2"/>
              <a:buChar char=""/>
            </a:pPr>
            <a:r>
              <a:rPr lang="en-IN" sz="1600" b="0" strike="noStrike" spc="-1">
                <a:latin typeface="Arial"/>
              </a:rPr>
              <a:t>The stakeholders with the help of the available data want to know the ideal prices at which the properties can be rented, as it will help them decide upon the ideal investment to be done. </a:t>
            </a:r>
          </a:p>
          <a:p>
            <a:pPr marL="432000" indent="-324000">
              <a:spcBef>
                <a:spcPts val="1417"/>
              </a:spcBef>
              <a:buClr>
                <a:srgbClr val="000000"/>
              </a:buClr>
              <a:buSzPct val="45000"/>
              <a:buFont typeface="Wingdings" charset="2"/>
              <a:buChar char=""/>
            </a:pPr>
            <a:r>
              <a:rPr lang="en-IN" sz="1600" b="0" strike="noStrike" spc="-1">
                <a:latin typeface="Arial"/>
              </a:rPr>
              <a:t>Lets build Machine leaning model to predict rent.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09480" y="374760"/>
            <a:ext cx="10972080" cy="575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r>
              <a:rPr lang="en-IN" sz="3200" b="0" strike="noStrike" spc="-1">
                <a:solidFill>
                  <a:srgbClr val="000000"/>
                </a:solidFill>
                <a:latin typeface="Arial"/>
                <a:ea typeface="Arial"/>
              </a:rPr>
              <a:t>Business Insights:</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360"/>
              </a:spcBef>
            </a:pPr>
            <a:r>
              <a:rPr lang="en-IN" sz="1800" b="0" strike="noStrike" spc="-1">
                <a:solidFill>
                  <a:srgbClr val="000000"/>
                </a:solidFill>
                <a:latin typeface="Arial"/>
                <a:ea typeface="Arial"/>
              </a:rPr>
              <a:t>1. Find if any particular neighbourhood's showing higher price.</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2. Find out neighbourhood group's showing higher price of the property.</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3. Find out if particluar room types showing higher price of the property.</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4. Check skewness in the data and handle it.</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5. detect outliers in the data and handle them.</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6. do analysis to detect correleation among the columns and handle it.</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7. Which </a:t>
            </a:r>
            <a:r>
              <a:rPr lang="en-IN" sz="1800" b="1" strike="noStrike" spc="-1">
                <a:solidFill>
                  <a:srgbClr val="000000"/>
                </a:solidFill>
                <a:latin typeface="Arial"/>
                <a:ea typeface="Arial"/>
              </a:rPr>
              <a:t>neighbourhood</a:t>
            </a:r>
            <a:r>
              <a:rPr lang="en-IN" sz="1800" b="0" strike="noStrike" spc="-1">
                <a:solidFill>
                  <a:srgbClr val="000000"/>
                </a:solidFill>
                <a:latin typeface="Arial"/>
                <a:ea typeface="Arial"/>
              </a:rPr>
              <a:t> is booking most frequent in Maximum_night column.</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8. How ‘</a:t>
            </a:r>
            <a:r>
              <a:rPr lang="en-IN" sz="1800" b="1" strike="noStrike" spc="-1">
                <a:solidFill>
                  <a:srgbClr val="000000"/>
                </a:solidFill>
                <a:latin typeface="Arial"/>
                <a:ea typeface="Arial"/>
              </a:rPr>
              <a:t>minimum_nights</a:t>
            </a:r>
            <a:r>
              <a:rPr lang="en-IN" sz="1800" b="0" strike="noStrike" spc="-1">
                <a:solidFill>
                  <a:srgbClr val="000000"/>
                </a:solidFill>
                <a:latin typeface="Arial"/>
                <a:ea typeface="Arial"/>
              </a:rPr>
              <a:t>’ column is effecting the price and frequency of booking.</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   </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Evaluation Metric:</a:t>
            </a:r>
            <a:endParaRPr lang="en-IN" sz="1800" b="0" strike="noStrike" spc="-1">
              <a:latin typeface="Arial"/>
            </a:endParaRPr>
          </a:p>
          <a:p>
            <a:pPr>
              <a:lnSpc>
                <a:spcPct val="100000"/>
              </a:lnSpc>
              <a:spcBef>
                <a:spcPts val="360"/>
              </a:spcBef>
            </a:pPr>
            <a:r>
              <a:rPr lang="en-IN" sz="1800" b="0" strike="noStrike" spc="-1">
                <a:solidFill>
                  <a:srgbClr val="000000"/>
                </a:solidFill>
                <a:latin typeface="Arial"/>
                <a:ea typeface="Arial"/>
              </a:rPr>
              <a:t>Evaluation metric for this problem is root-mean-squared error (RMSE)</a:t>
            </a:r>
            <a:endParaRPr lang="en-IN" sz="1800" b="0" strike="noStrike" spc="-1">
              <a:latin typeface="Arial"/>
            </a:endParaRPr>
          </a:p>
          <a:p>
            <a:pPr>
              <a:lnSpc>
                <a:spcPct val="100000"/>
              </a:lnSpc>
              <a:spcBef>
                <a:spcPts val="360"/>
              </a:spcBef>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20000" y="252000"/>
            <a:ext cx="9360000" cy="587160"/>
          </a:xfrm>
          <a:prstGeom prst="rect">
            <a:avLst/>
          </a:prstGeom>
          <a:noFill/>
          <a:ln>
            <a:noFill/>
          </a:ln>
        </p:spPr>
        <p:txBody>
          <a:bodyPr lIns="90000" tIns="45000" rIns="90000" bIns="45000"/>
          <a:lstStyle/>
          <a:p>
            <a:r>
              <a:rPr lang="en-IN" sz="1800" b="0" strike="noStrike" spc="-1">
                <a:latin typeface="Arial"/>
              </a:rPr>
              <a:t>Data</a:t>
            </a:r>
            <a:r>
              <a:rPr lang="en-IN" sz="2200" b="0" strike="noStrike" spc="-1">
                <a:latin typeface="Arial"/>
              </a:rPr>
              <a:t> :</a:t>
            </a:r>
            <a:r>
              <a:rPr lang="en-IN" sz="1300" b="0" strike="noStrike" spc="-1">
                <a:latin typeface="Arial"/>
              </a:rPr>
              <a:t>Dataset Information: data contains 34226 bookings of the properties, 15 predictors and 1 target column(price). Features and target variable:</a:t>
            </a:r>
          </a:p>
        </p:txBody>
      </p:sp>
      <p:graphicFrame>
        <p:nvGraphicFramePr>
          <p:cNvPr id="120" name="Table 2"/>
          <p:cNvGraphicFramePr/>
          <p:nvPr/>
        </p:nvGraphicFramePr>
        <p:xfrm>
          <a:off x="738000" y="765360"/>
          <a:ext cx="5351760" cy="6116880"/>
        </p:xfrm>
        <a:graphic>
          <a:graphicData uri="http://schemas.openxmlformats.org/drawingml/2006/table">
            <a:tbl>
              <a:tblPr/>
              <a:tblGrid>
                <a:gridCol w="2675880">
                  <a:extLst>
                    <a:ext uri="{9D8B030D-6E8A-4147-A177-3AD203B41FA5}">
                      <a16:colId xmlns:a16="http://schemas.microsoft.com/office/drawing/2014/main" val="20000"/>
                    </a:ext>
                  </a:extLst>
                </a:gridCol>
                <a:gridCol w="2675880">
                  <a:extLst>
                    <a:ext uri="{9D8B030D-6E8A-4147-A177-3AD203B41FA5}">
                      <a16:colId xmlns:a16="http://schemas.microsoft.com/office/drawing/2014/main" val="20001"/>
                    </a:ext>
                  </a:extLst>
                </a:gridCol>
              </a:tblGrid>
              <a:tr h="349920">
                <a:tc>
                  <a:txBody>
                    <a:bodyPr/>
                    <a:lstStyle/>
                    <a:p>
                      <a:r>
                        <a:rPr lang="en-IN" sz="1400" b="0" strike="noStrike" spc="-1">
                          <a:latin typeface="Arial"/>
                        </a:rPr>
                        <a:t>Column name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400" b="0" strike="noStrike" spc="-1">
                          <a:latin typeface="Arial"/>
                        </a:rPr>
                        <a:t>description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r>
                        <a:rPr lang="en-IN" sz="1400" b="0" strike="noStrike" spc="-1">
                          <a:latin typeface="Arial"/>
                        </a:rPr>
                        <a:t>Id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Listing id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r>
                        <a:rPr lang="en-IN" sz="1400" b="0" strike="noStrike" spc="-1">
                          <a:latin typeface="Arial"/>
                        </a:rPr>
                        <a:t>name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Name of the listing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r>
                        <a:rPr lang="en-IN" sz="1400" b="0" strike="noStrike" spc="-1">
                          <a:latin typeface="Arial"/>
                        </a:rPr>
                        <a:t>host_id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host_id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r>
                        <a:rPr lang="en-IN" sz="1400" b="0" strike="noStrike" spc="-1">
                          <a:latin typeface="Arial"/>
                        </a:rPr>
                        <a:t>host_name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Name of the host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9920">
                <a:tc>
                  <a:txBody>
                    <a:bodyPr/>
                    <a:lstStyle/>
                    <a:p>
                      <a:r>
                        <a:rPr lang="en-IN" sz="1400" b="0" strike="noStrike" spc="-1">
                          <a:latin typeface="Arial"/>
                        </a:rPr>
                        <a:t>neighbouthood_group</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location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9920">
                <a:tc>
                  <a:txBody>
                    <a:bodyPr/>
                    <a:lstStyle/>
                    <a:p>
                      <a:r>
                        <a:rPr lang="en-IN" sz="1400" b="0" strike="noStrike" spc="-1">
                          <a:latin typeface="Arial"/>
                        </a:rPr>
                        <a:t>neighbourhood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area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49920">
                <a:tc>
                  <a:txBody>
                    <a:bodyPr/>
                    <a:lstStyle/>
                    <a:p>
                      <a:r>
                        <a:rPr lang="en-IN" sz="1400" b="0" strike="noStrike" spc="-1">
                          <a:latin typeface="Arial"/>
                        </a:rPr>
                        <a:t>latitude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Latitude coordinates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49920">
                <a:tc>
                  <a:txBody>
                    <a:bodyPr/>
                    <a:lstStyle/>
                    <a:p>
                      <a:r>
                        <a:rPr lang="en-IN" sz="1400" b="0" strike="noStrike" spc="-1">
                          <a:latin typeface="Arial"/>
                        </a:rPr>
                        <a:t>longitude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Longitide coordinates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49920">
                <a:tc>
                  <a:txBody>
                    <a:bodyPr/>
                    <a:lstStyle/>
                    <a:p>
                      <a:r>
                        <a:rPr lang="en-IN" sz="1400" b="0" strike="noStrike" spc="-1">
                          <a:latin typeface="Arial"/>
                        </a:rPr>
                        <a:t>room_type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Listing space type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r h="349920">
                <a:tc>
                  <a:txBody>
                    <a:bodyPr/>
                    <a:lstStyle/>
                    <a:p>
                      <a:r>
                        <a:rPr lang="en-IN" sz="1400" b="0" strike="noStrike" spc="-1">
                          <a:latin typeface="Arial"/>
                        </a:rPr>
                        <a:t>price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Price in dollars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0"/>
                  </a:ext>
                </a:extLst>
              </a:tr>
              <a:tr h="349920">
                <a:tc>
                  <a:txBody>
                    <a:bodyPr/>
                    <a:lstStyle/>
                    <a:p>
                      <a:r>
                        <a:rPr lang="en-IN" sz="1400" b="0" strike="noStrike" spc="-1">
                          <a:latin typeface="Arial"/>
                        </a:rPr>
                        <a:t>minimum_nights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Amount of nights minumum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11"/>
                  </a:ext>
                </a:extLst>
              </a:tr>
              <a:tr h="349920">
                <a:tc>
                  <a:txBody>
                    <a:bodyPr/>
                    <a:lstStyle/>
                    <a:p>
                      <a:r>
                        <a:rPr lang="en-IN" sz="1400" b="0" strike="noStrike" spc="-1">
                          <a:latin typeface="Arial"/>
                        </a:rPr>
                        <a:t>number_of_reviews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Number of reviews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2"/>
                  </a:ext>
                </a:extLst>
              </a:tr>
              <a:tr h="349920">
                <a:tc>
                  <a:txBody>
                    <a:bodyPr/>
                    <a:lstStyle/>
                    <a:p>
                      <a:r>
                        <a:rPr lang="en-IN" sz="1400" b="0" strike="noStrike" spc="-1">
                          <a:latin typeface="Arial"/>
                        </a:rPr>
                        <a:t>last_review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Last review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13"/>
                  </a:ext>
                </a:extLst>
              </a:tr>
              <a:tr h="349920">
                <a:tc>
                  <a:txBody>
                    <a:bodyPr/>
                    <a:lstStyle/>
                    <a:p>
                      <a:r>
                        <a:rPr lang="en-IN" sz="1400" b="0" strike="noStrike" spc="-1">
                          <a:latin typeface="Arial"/>
                        </a:rPr>
                        <a:t>reviews_per_month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Number of reviews per month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4"/>
                  </a:ext>
                </a:extLst>
              </a:tr>
              <a:tr h="349920">
                <a:tc>
                  <a:txBody>
                    <a:bodyPr/>
                    <a:lstStyle/>
                    <a:p>
                      <a:r>
                        <a:rPr lang="en-IN" sz="1400" b="0" strike="noStrike" spc="-1">
                          <a:latin typeface="Arial"/>
                        </a:rPr>
                        <a:t>Calculated_host_listing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400" b="0" strike="noStrike" spc="-1">
                          <a:latin typeface="Arial"/>
                        </a:rPr>
                        <a:t>Amount of listing per host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15"/>
                  </a:ext>
                </a:extLst>
              </a:tr>
              <a:tr h="349920">
                <a:tc>
                  <a:txBody>
                    <a:bodyPr/>
                    <a:lstStyle/>
                    <a:p>
                      <a:r>
                        <a:rPr lang="en-IN" sz="1400" b="0" strike="noStrike" spc="-1">
                          <a:latin typeface="Arial"/>
                        </a:rPr>
                        <a:t>availability_365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400" b="0" strike="noStrike" spc="-1">
                          <a:latin typeface="Arial"/>
                        </a:rPr>
                        <a:t>Number of days when listing is available for booking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60000" y="360000"/>
            <a:ext cx="11160000" cy="2394000"/>
          </a:xfrm>
          <a:prstGeom prst="rect">
            <a:avLst/>
          </a:prstGeom>
          <a:noFill/>
          <a:ln>
            <a:noFill/>
          </a:ln>
        </p:spPr>
        <p:txBody>
          <a:bodyPr lIns="90000" tIns="45000" rIns="90000" bIns="45000"/>
          <a:lstStyle/>
          <a:p>
            <a:r>
              <a:rPr lang="en-IN" sz="1800" b="1" strike="noStrike" spc="-1">
                <a:latin typeface="Arial"/>
              </a:rPr>
              <a:t>EDA</a:t>
            </a:r>
            <a:r>
              <a:rPr lang="en-IN" sz="1800" b="0" strike="noStrike" spc="-1">
                <a:latin typeface="Arial"/>
              </a:rPr>
              <a:t>:</a:t>
            </a:r>
          </a:p>
          <a:p>
            <a:r>
              <a:rPr lang="en-IN" sz="1800" b="0" strike="noStrike" spc="-1">
                <a:latin typeface="Arial"/>
              </a:rPr>
              <a:t>1. Dropped </a:t>
            </a:r>
            <a:r>
              <a:rPr lang="en-IN" sz="1800" b="1" strike="noStrike" spc="-1">
                <a:latin typeface="Arial"/>
              </a:rPr>
              <a:t>Id, host_id, host_name</a:t>
            </a:r>
            <a:endParaRPr lang="en-IN" sz="1800" b="0" strike="noStrike" spc="-1">
              <a:latin typeface="Arial"/>
            </a:endParaRPr>
          </a:p>
          <a:p>
            <a:r>
              <a:rPr lang="en-IN" sz="1800" b="1" strike="noStrike" spc="-1">
                <a:latin typeface="Arial"/>
              </a:rPr>
              <a:t>2. reviews_per_month</a:t>
            </a:r>
            <a:r>
              <a:rPr lang="en-IN" sz="1800" b="0" strike="noStrike" spc="-1">
                <a:latin typeface="Arial"/>
              </a:rPr>
              <a:t> and </a:t>
            </a:r>
            <a:r>
              <a:rPr lang="en-IN" sz="1800" b="1" strike="noStrike" spc="-1">
                <a:latin typeface="Arial"/>
              </a:rPr>
              <a:t>last_review</a:t>
            </a:r>
            <a:r>
              <a:rPr lang="en-IN" sz="1800" b="0" strike="noStrike" spc="-1">
                <a:latin typeface="Arial"/>
              </a:rPr>
              <a:t>  have null values. reviews_per_month  and is filled with ‘0’ and last_review with minimum date in that column</a:t>
            </a:r>
          </a:p>
          <a:p>
            <a:r>
              <a:rPr lang="en-IN" sz="1800" b="1" strike="noStrike" spc="-1">
                <a:latin typeface="Arial"/>
              </a:rPr>
              <a:t>3 Price column:</a:t>
            </a:r>
            <a:endParaRPr lang="en-IN" sz="1800" b="0" strike="noStrike" spc="-1">
              <a:latin typeface="Arial"/>
            </a:endParaRPr>
          </a:p>
          <a:p>
            <a:r>
              <a:rPr lang="en-IN" sz="1800" b="0" strike="noStrike" spc="-1">
                <a:latin typeface="Arial"/>
              </a:rPr>
              <a:t>- Dependant column 'price' is positively skewed, so outliers present in price column.</a:t>
            </a:r>
          </a:p>
          <a:p>
            <a:r>
              <a:rPr lang="en-IN" sz="1800" b="0" strike="noStrike" spc="-1">
                <a:latin typeface="Arial"/>
              </a:rPr>
              <a:t>- to handle outliers we have scaled the column values using log.</a:t>
            </a:r>
          </a:p>
          <a:p>
            <a:r>
              <a:rPr lang="en-IN" sz="1800" b="0" strike="noStrike" spc="-1">
                <a:latin typeface="Arial"/>
              </a:rPr>
              <a:t>- Min value for price is '0', Some properties (i think around 10) are listed with '0' price, so we have filled the '0' values with median of the groupby data of 'neighbourhood' column</a:t>
            </a:r>
          </a:p>
        </p:txBody>
      </p:sp>
      <p:sp>
        <p:nvSpPr>
          <p:cNvPr id="122" name="TextShape 2"/>
          <p:cNvSpPr txBox="1"/>
          <p:nvPr/>
        </p:nvSpPr>
        <p:spPr>
          <a:xfrm>
            <a:off x="1800000" y="6372000"/>
            <a:ext cx="2736000" cy="346320"/>
          </a:xfrm>
          <a:prstGeom prst="rect">
            <a:avLst/>
          </a:prstGeom>
          <a:noFill/>
          <a:ln>
            <a:noFill/>
          </a:ln>
        </p:spPr>
        <p:txBody>
          <a:bodyPr lIns="90000" tIns="45000" rIns="90000" bIns="45000"/>
          <a:lstStyle/>
          <a:p>
            <a:r>
              <a:rPr lang="en-IN" sz="1800" b="0" strike="noStrike" spc="-1">
                <a:latin typeface="Arial"/>
              </a:rPr>
              <a:t>Before normalization</a:t>
            </a:r>
          </a:p>
        </p:txBody>
      </p:sp>
      <p:sp>
        <p:nvSpPr>
          <p:cNvPr id="123" name="TextShape 3"/>
          <p:cNvSpPr txBox="1"/>
          <p:nvPr/>
        </p:nvSpPr>
        <p:spPr>
          <a:xfrm>
            <a:off x="6408000" y="6480000"/>
            <a:ext cx="2304000" cy="346320"/>
          </a:xfrm>
          <a:prstGeom prst="rect">
            <a:avLst/>
          </a:prstGeom>
          <a:noFill/>
          <a:ln>
            <a:noFill/>
          </a:ln>
        </p:spPr>
        <p:txBody>
          <a:bodyPr lIns="90000" tIns="45000" rIns="90000" bIns="45000"/>
          <a:lstStyle/>
          <a:p>
            <a:r>
              <a:rPr lang="en-IN" sz="1800" b="0" strike="noStrike" spc="-1">
                <a:latin typeface="Arial"/>
              </a:rPr>
              <a:t>After normalising</a:t>
            </a:r>
          </a:p>
        </p:txBody>
      </p:sp>
      <p:pic>
        <p:nvPicPr>
          <p:cNvPr id="124" name="Picture 123"/>
          <p:cNvPicPr/>
          <p:nvPr/>
        </p:nvPicPr>
        <p:blipFill>
          <a:blip r:embed="rId2"/>
          <a:stretch/>
        </p:blipFill>
        <p:spPr>
          <a:xfrm>
            <a:off x="6120000" y="3096000"/>
            <a:ext cx="2698920" cy="3456000"/>
          </a:xfrm>
          <a:prstGeom prst="rect">
            <a:avLst/>
          </a:prstGeom>
          <a:ln>
            <a:noFill/>
          </a:ln>
        </p:spPr>
      </p:pic>
      <p:pic>
        <p:nvPicPr>
          <p:cNvPr id="125" name="Picture 124"/>
          <p:cNvPicPr/>
          <p:nvPr/>
        </p:nvPicPr>
        <p:blipFill>
          <a:blip r:embed="rId3"/>
          <a:stretch/>
        </p:blipFill>
        <p:spPr>
          <a:xfrm>
            <a:off x="1008000" y="3024000"/>
            <a:ext cx="3309480" cy="3384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09480" y="163080"/>
            <a:ext cx="11330280" cy="589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IN" sz="2000" b="0" strike="noStrike" spc="-1">
                <a:solidFill>
                  <a:srgbClr val="000000"/>
                </a:solidFill>
                <a:latin typeface="Arial"/>
                <a:ea typeface="Arial"/>
              </a:rPr>
              <a:t>room_type : Bivaraite analysis of room_type vs price</a:t>
            </a: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a:p>
            <a:pPr>
              <a:lnSpc>
                <a:spcPct val="100000"/>
              </a:lnSpc>
              <a:spcBef>
                <a:spcPts val="400"/>
              </a:spcBef>
            </a:pPr>
            <a:endParaRPr lang="en-IN" sz="2000" b="0" strike="noStrike" spc="-1">
              <a:latin typeface="Arial"/>
            </a:endParaRPr>
          </a:p>
        </p:txBody>
      </p:sp>
      <p:pic>
        <p:nvPicPr>
          <p:cNvPr id="127" name="Picture 6"/>
          <p:cNvPicPr/>
          <p:nvPr/>
        </p:nvPicPr>
        <p:blipFill>
          <a:blip r:embed="rId2"/>
          <a:stretch/>
        </p:blipFill>
        <p:spPr>
          <a:xfrm>
            <a:off x="576000" y="596160"/>
            <a:ext cx="6479280" cy="2823840"/>
          </a:xfrm>
          <a:prstGeom prst="rect">
            <a:avLst/>
          </a:prstGeom>
          <a:ln>
            <a:noFill/>
          </a:ln>
        </p:spPr>
      </p:pic>
      <p:pic>
        <p:nvPicPr>
          <p:cNvPr id="128" name="Picture 4"/>
          <p:cNvPicPr/>
          <p:nvPr/>
        </p:nvPicPr>
        <p:blipFill>
          <a:blip r:embed="rId3"/>
          <a:stretch/>
        </p:blipFill>
        <p:spPr>
          <a:xfrm>
            <a:off x="560880" y="4200840"/>
            <a:ext cx="6711120" cy="2495160"/>
          </a:xfrm>
          <a:prstGeom prst="rect">
            <a:avLst/>
          </a:prstGeom>
          <a:ln>
            <a:noFill/>
          </a:ln>
        </p:spPr>
      </p:pic>
      <p:sp>
        <p:nvSpPr>
          <p:cNvPr id="129" name="TextShape 2"/>
          <p:cNvSpPr txBox="1"/>
          <p:nvPr/>
        </p:nvSpPr>
        <p:spPr>
          <a:xfrm>
            <a:off x="7207200" y="5456520"/>
            <a:ext cx="4852800" cy="735480"/>
          </a:xfrm>
          <a:prstGeom prst="rect">
            <a:avLst/>
          </a:prstGeom>
          <a:noFill/>
          <a:ln>
            <a:noFill/>
          </a:ln>
        </p:spPr>
        <p:txBody>
          <a:bodyPr lIns="90000" tIns="45000" rIns="90000" bIns="45000"/>
          <a:lstStyle/>
          <a:p>
            <a:r>
              <a:rPr lang="en-IN" sz="1600" b="0" strike="noStrike" spc="-1">
                <a:solidFill>
                  <a:srgbClr val="000000"/>
                </a:solidFill>
                <a:latin typeface="Arial"/>
                <a:ea typeface="Arial"/>
              </a:rPr>
              <a:t>Insights: Manhattan has costlier properties after that comes Brokyln and Staten Island.</a:t>
            </a:r>
            <a:endParaRPr lang="en-IN" sz="1600" b="0" strike="noStrike" spc="-1">
              <a:latin typeface="Arial"/>
            </a:endParaRPr>
          </a:p>
        </p:txBody>
      </p:sp>
      <p:sp>
        <p:nvSpPr>
          <p:cNvPr id="130" name="TextShape 3"/>
          <p:cNvSpPr txBox="1"/>
          <p:nvPr/>
        </p:nvSpPr>
        <p:spPr>
          <a:xfrm>
            <a:off x="792000" y="3672000"/>
            <a:ext cx="7087320" cy="430560"/>
          </a:xfrm>
          <a:prstGeom prst="rect">
            <a:avLst/>
          </a:prstGeom>
          <a:noFill/>
          <a:ln>
            <a:noFill/>
          </a:ln>
        </p:spPr>
        <p:txBody>
          <a:bodyPr lIns="90000" tIns="45000" rIns="90000" bIns="45000"/>
          <a:lstStyle/>
          <a:p>
            <a:r>
              <a:rPr lang="en-IN" sz="2000" b="1" strike="noStrike" spc="-1">
                <a:solidFill>
                  <a:srgbClr val="000000"/>
                </a:solidFill>
                <a:latin typeface="Arial"/>
                <a:ea typeface="Arial"/>
              </a:rPr>
              <a:t>neighbourhood_group</a:t>
            </a:r>
            <a:r>
              <a:rPr lang="en-IN" sz="2000" b="0" strike="noStrike" spc="-1">
                <a:solidFill>
                  <a:srgbClr val="000000"/>
                </a:solidFill>
                <a:latin typeface="Arial"/>
                <a:ea typeface="Arial"/>
              </a:rPr>
              <a:t> vs price</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95120" y="321840"/>
            <a:ext cx="1181484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endParaRPr lang="en-IN" sz="1800" b="0" strike="noStrike" spc="-1">
              <a:latin typeface="Arial"/>
            </a:endParaRPr>
          </a:p>
          <a:p>
            <a:pPr>
              <a:lnSpc>
                <a:spcPct val="100000"/>
              </a:lnSpc>
              <a:spcBef>
                <a:spcPts val="479"/>
              </a:spcBef>
            </a:pPr>
            <a:r>
              <a:rPr lang="en-IN" sz="2400" b="0" strike="noStrike" spc="-1">
                <a:solidFill>
                  <a:srgbClr val="000000"/>
                </a:solidFill>
                <a:latin typeface="Arial"/>
                <a:ea typeface="Arial"/>
              </a:rPr>
              <a:t>- </a:t>
            </a:r>
            <a:endParaRPr lang="en-IN" sz="2400" b="0" strike="noStrike" spc="-1">
              <a:latin typeface="Arial"/>
            </a:endParaRPr>
          </a:p>
          <a:p>
            <a:pPr>
              <a:lnSpc>
                <a:spcPct val="100000"/>
              </a:lnSpc>
              <a:spcBef>
                <a:spcPts val="479"/>
              </a:spcBef>
            </a:pPr>
            <a:endParaRPr lang="en-IN" sz="2400" b="0" strike="noStrike" spc="-1">
              <a:latin typeface="Arial"/>
            </a:endParaRPr>
          </a:p>
          <a:p>
            <a:pPr>
              <a:lnSpc>
                <a:spcPct val="100000"/>
              </a:lnSpc>
              <a:spcBef>
                <a:spcPts val="479"/>
              </a:spcBef>
            </a:pPr>
            <a:endParaRPr lang="en-IN" sz="2400" b="0" strike="noStrike" spc="-1">
              <a:latin typeface="Arial"/>
            </a:endParaRPr>
          </a:p>
        </p:txBody>
      </p:sp>
      <p:pic>
        <p:nvPicPr>
          <p:cNvPr id="132" name="Picture 131"/>
          <p:cNvPicPr/>
          <p:nvPr/>
        </p:nvPicPr>
        <p:blipFill>
          <a:blip r:embed="rId2"/>
          <a:stretch/>
        </p:blipFill>
        <p:spPr>
          <a:xfrm>
            <a:off x="683280" y="896400"/>
            <a:ext cx="6012720" cy="3891600"/>
          </a:xfrm>
          <a:prstGeom prst="rect">
            <a:avLst/>
          </a:prstGeom>
          <a:ln>
            <a:noFill/>
          </a:ln>
        </p:spPr>
      </p:pic>
      <p:sp>
        <p:nvSpPr>
          <p:cNvPr id="133" name="TextShape 2"/>
          <p:cNvSpPr txBox="1"/>
          <p:nvPr/>
        </p:nvSpPr>
        <p:spPr>
          <a:xfrm>
            <a:off x="648000" y="504000"/>
            <a:ext cx="10080000" cy="504000"/>
          </a:xfrm>
          <a:prstGeom prst="rect">
            <a:avLst/>
          </a:prstGeom>
          <a:noFill/>
          <a:ln>
            <a:noFill/>
          </a:ln>
        </p:spPr>
        <p:txBody>
          <a:bodyPr lIns="90000" tIns="45000" rIns="90000" bIns="45000"/>
          <a:lstStyle/>
          <a:p>
            <a:r>
              <a:rPr lang="en-IN" sz="1800" b="0" strike="noStrike" spc="-1">
                <a:latin typeface="Arial"/>
              </a:rPr>
              <a:t>mean price Vs grouped neighbourhood and neighbourhood_group  </a:t>
            </a:r>
          </a:p>
        </p:txBody>
      </p:sp>
      <p:sp>
        <p:nvSpPr>
          <p:cNvPr id="134" name="TextShape 3"/>
          <p:cNvSpPr txBox="1"/>
          <p:nvPr/>
        </p:nvSpPr>
        <p:spPr>
          <a:xfrm>
            <a:off x="7200000" y="1440000"/>
            <a:ext cx="4809960" cy="792000"/>
          </a:xfrm>
          <a:prstGeom prst="rect">
            <a:avLst/>
          </a:prstGeom>
          <a:noFill/>
          <a:ln>
            <a:noFill/>
          </a:ln>
        </p:spPr>
        <p:txBody>
          <a:bodyPr lIns="90000" tIns="45000" rIns="90000" bIns="45000"/>
          <a:lstStyle/>
          <a:p>
            <a:r>
              <a:rPr lang="en-IN" sz="1800" b="0" strike="noStrike" spc="-1">
                <a:latin typeface="Arial"/>
              </a:rPr>
              <a:t>Insights: Properties in Brooklyn, Seagate are more priced than Manhattan properties.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6520" y="191160"/>
            <a:ext cx="1123740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r>
              <a:rPr lang="en-IN" sz="3200" b="0" strike="noStrike" spc="-1">
                <a:solidFill>
                  <a:srgbClr val="000000"/>
                </a:solidFill>
                <a:latin typeface="Arial"/>
                <a:ea typeface="Arial"/>
              </a:rPr>
              <a:t>Outliers in Price column</a:t>
            </a: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641"/>
              </a:spcBef>
            </a:pPr>
            <a:endParaRPr lang="en-IN" sz="3200" b="0" strike="noStrike" spc="-1">
              <a:latin typeface="Arial"/>
            </a:endParaRPr>
          </a:p>
          <a:p>
            <a:pPr>
              <a:lnSpc>
                <a:spcPct val="100000"/>
              </a:lnSpc>
              <a:spcBef>
                <a:spcPts val="400"/>
              </a:spcBef>
            </a:pPr>
            <a:r>
              <a:rPr lang="en-IN" sz="2000" b="0" strike="noStrike" spc="-1">
                <a:solidFill>
                  <a:srgbClr val="000000"/>
                </a:solidFill>
                <a:latin typeface="Arial"/>
                <a:ea typeface="Arial"/>
              </a:rPr>
              <a:t>Outlier in price column were dropped.</a:t>
            </a:r>
            <a:endParaRPr lang="en-IN" sz="2000" b="0" strike="noStrike" spc="-1">
              <a:latin typeface="Arial"/>
            </a:endParaRPr>
          </a:p>
          <a:p>
            <a:pPr>
              <a:lnSpc>
                <a:spcPct val="100000"/>
              </a:lnSpc>
              <a:spcBef>
                <a:spcPts val="641"/>
              </a:spcBef>
            </a:pPr>
            <a:endParaRPr lang="en-IN" sz="2000" b="0" strike="noStrike" spc="-1">
              <a:latin typeface="Arial"/>
            </a:endParaRPr>
          </a:p>
        </p:txBody>
      </p:sp>
      <p:pic>
        <p:nvPicPr>
          <p:cNvPr id="136" name="Picture 4"/>
          <p:cNvPicPr/>
          <p:nvPr/>
        </p:nvPicPr>
        <p:blipFill>
          <a:blip r:embed="rId2"/>
          <a:stretch/>
        </p:blipFill>
        <p:spPr>
          <a:xfrm>
            <a:off x="441360" y="1437480"/>
            <a:ext cx="4594320" cy="3435840"/>
          </a:xfrm>
          <a:prstGeom prst="rect">
            <a:avLst/>
          </a:prstGeom>
          <a:ln>
            <a:noFill/>
          </a:ln>
        </p:spPr>
      </p:pic>
      <p:pic>
        <p:nvPicPr>
          <p:cNvPr id="137" name="Picture 6"/>
          <p:cNvPicPr/>
          <p:nvPr/>
        </p:nvPicPr>
        <p:blipFill>
          <a:blip r:embed="rId3"/>
          <a:stretch/>
        </p:blipFill>
        <p:spPr>
          <a:xfrm>
            <a:off x="6104160" y="1437480"/>
            <a:ext cx="4547160" cy="3852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27468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1800" b="0" strike="noStrike" spc="-1">
                <a:solidFill>
                  <a:srgbClr val="000000"/>
                </a:solidFill>
                <a:latin typeface="Arial"/>
              </a:rPr>
              <a:t>Insights from </a:t>
            </a:r>
            <a:r>
              <a:rPr lang="en-IN" sz="1800" b="1" strike="noStrike" spc="-1">
                <a:solidFill>
                  <a:srgbClr val="000000"/>
                </a:solidFill>
                <a:latin typeface="Arial"/>
              </a:rPr>
              <a:t>Minimum_nights</a:t>
            </a:r>
            <a:r>
              <a:rPr lang="en-IN" sz="1800" b="0" strike="noStrike" spc="-1">
                <a:solidFill>
                  <a:srgbClr val="000000"/>
                </a:solidFill>
                <a:latin typeface="Arial"/>
              </a:rPr>
              <a:t> column:  </a:t>
            </a:r>
            <a:endParaRPr lang="en-IN" sz="1800" b="0" strike="noStrike" spc="-1">
              <a:latin typeface="Arial"/>
            </a:endParaRPr>
          </a:p>
        </p:txBody>
      </p:sp>
      <p:sp>
        <p:nvSpPr>
          <p:cNvPr id="139" name="CustomShape 2"/>
          <p:cNvSpPr/>
          <p:nvPr/>
        </p:nvSpPr>
        <p:spPr>
          <a:xfrm>
            <a:off x="943200" y="1122480"/>
            <a:ext cx="76316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latin typeface="Arial"/>
              </a:rPr>
              <a:t>Created buckets for ‘</a:t>
            </a:r>
            <a:r>
              <a:rPr lang="en-IN" sz="1800" b="1" strike="noStrike" spc="-1">
                <a:latin typeface="Arial"/>
              </a:rPr>
              <a:t>minimum_nights</a:t>
            </a:r>
            <a:r>
              <a:rPr lang="en-IN" sz="1800" b="0" strike="noStrike" spc="-1">
                <a:latin typeface="Arial"/>
              </a:rPr>
              <a:t>’ column, to get insights. </a:t>
            </a:r>
          </a:p>
          <a:p>
            <a:pPr>
              <a:lnSpc>
                <a:spcPct val="100000"/>
              </a:lnSpc>
            </a:pPr>
            <a:r>
              <a:rPr lang="en-IN" sz="1800" b="0" strike="noStrike" spc="-1">
                <a:latin typeface="Arial"/>
              </a:rPr>
              <a:t>- Insights : Most frequent bookings are for 1 – 7 night stays.</a:t>
            </a:r>
          </a:p>
        </p:txBody>
      </p:sp>
      <p:pic>
        <p:nvPicPr>
          <p:cNvPr id="140" name="Picture 139"/>
          <p:cNvPicPr/>
          <p:nvPr/>
        </p:nvPicPr>
        <p:blipFill>
          <a:blip r:embed="rId2"/>
          <a:stretch/>
        </p:blipFill>
        <p:spPr>
          <a:xfrm>
            <a:off x="816480" y="1704600"/>
            <a:ext cx="8359560" cy="2181600"/>
          </a:xfrm>
          <a:prstGeom prst="rect">
            <a:avLst/>
          </a:prstGeom>
          <a:ln>
            <a:noFill/>
          </a:ln>
        </p:spPr>
      </p:pic>
      <p:sp>
        <p:nvSpPr>
          <p:cNvPr id="141" name="CustomShape 3"/>
          <p:cNvSpPr/>
          <p:nvPr/>
        </p:nvSpPr>
        <p:spPr>
          <a:xfrm>
            <a:off x="924840" y="3894480"/>
            <a:ext cx="99388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latin typeface="Arial"/>
              </a:rPr>
              <a:t>- Insights : neighbourhood group 'Brooklyn' and 'Manhatten' has got most bookings for 1-7 nights</a:t>
            </a:r>
          </a:p>
        </p:txBody>
      </p:sp>
      <p:pic>
        <p:nvPicPr>
          <p:cNvPr id="142" name="Picture 141"/>
          <p:cNvPicPr/>
          <p:nvPr/>
        </p:nvPicPr>
        <p:blipFill>
          <a:blip r:embed="rId3"/>
          <a:stretch/>
        </p:blipFill>
        <p:spPr>
          <a:xfrm>
            <a:off x="1006200" y="4263840"/>
            <a:ext cx="8340480" cy="2396880"/>
          </a:xfrm>
          <a:prstGeom prst="rect">
            <a:avLst/>
          </a:prstGeom>
          <a:ln>
            <a:noFill/>
          </a:ln>
        </p:spPr>
      </p:pic>
      <p:graphicFrame>
        <p:nvGraphicFramePr>
          <p:cNvPr id="143" name="Table 4"/>
          <p:cNvGraphicFramePr/>
          <p:nvPr/>
        </p:nvGraphicFramePr>
        <p:xfrm>
          <a:off x="9443880" y="434520"/>
          <a:ext cx="2457720" cy="3474720"/>
        </p:xfrm>
        <a:graphic>
          <a:graphicData uri="http://schemas.openxmlformats.org/drawingml/2006/table">
            <a:tbl>
              <a:tblPr/>
              <a:tblGrid>
                <a:gridCol w="1228680">
                  <a:extLst>
                    <a:ext uri="{9D8B030D-6E8A-4147-A177-3AD203B41FA5}">
                      <a16:colId xmlns:a16="http://schemas.microsoft.com/office/drawing/2014/main" val="20000"/>
                    </a:ext>
                  </a:extLst>
                </a:gridCol>
                <a:gridCol w="1229040">
                  <a:extLst>
                    <a:ext uri="{9D8B030D-6E8A-4147-A177-3AD203B41FA5}">
                      <a16:colId xmlns:a16="http://schemas.microsoft.com/office/drawing/2014/main" val="20001"/>
                    </a:ext>
                  </a:extLst>
                </a:gridCol>
              </a:tblGrid>
              <a:tr h="349920">
                <a:tc>
                  <a:txBody>
                    <a:bodyPr/>
                    <a:lstStyle/>
                    <a:p>
                      <a:pPr>
                        <a:lnSpc>
                          <a:spcPct val="100000"/>
                        </a:lnSpc>
                      </a:pPr>
                      <a:r>
                        <a:rPr lang="en-IN" sz="1800" b="0" strike="noStrike" spc="-1">
                          <a:latin typeface="Arial"/>
                        </a:rPr>
                        <a:t>Bins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0" strike="noStrike" spc="-1">
                          <a:latin typeface="Arial"/>
                        </a:rPr>
                        <a:t>Labels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nSpc>
                          <a:spcPct val="100000"/>
                        </a:lnSpc>
                      </a:pPr>
                      <a:r>
                        <a:rPr lang="en-IN" sz="1800" b="0" strike="noStrike" spc="-1">
                          <a:latin typeface="Arial"/>
                        </a:rPr>
                        <a:t>0 - 7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nSpc>
                          <a:spcPct val="100000"/>
                        </a:lnSpc>
                      </a:pPr>
                      <a:r>
                        <a:rPr lang="en-IN" sz="1800" b="0" strike="noStrike" spc="-1">
                          <a:latin typeface="Arial"/>
                        </a:rPr>
                        <a:t>7 - 14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nSpc>
                          <a:spcPct val="100000"/>
                        </a:lnSpc>
                      </a:pPr>
                      <a:r>
                        <a:rPr lang="en-IN" sz="1800" b="0" strike="noStrike" spc="-1">
                          <a:latin typeface="Arial"/>
                        </a:rPr>
                        <a:t>14 - 30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nSpc>
                          <a:spcPct val="100000"/>
                        </a:lnSpc>
                      </a:pPr>
                      <a:r>
                        <a:rPr lang="en-IN" sz="1800" b="0" strike="noStrike" spc="-1">
                          <a:latin typeface="Arial"/>
                        </a:rPr>
                        <a:t>30 - 60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9920">
                <a:tc>
                  <a:txBody>
                    <a:bodyPr/>
                    <a:lstStyle/>
                    <a:p>
                      <a:pPr>
                        <a:lnSpc>
                          <a:spcPct val="100000"/>
                        </a:lnSpc>
                      </a:pPr>
                      <a:r>
                        <a:rPr lang="en-IN" sz="1800" b="0" strike="noStrike" spc="-1">
                          <a:latin typeface="Arial"/>
                        </a:rPr>
                        <a:t>60 - 120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9920">
                <a:tc>
                  <a:txBody>
                    <a:bodyPr/>
                    <a:lstStyle/>
                    <a:p>
                      <a:pPr>
                        <a:lnSpc>
                          <a:spcPct val="100000"/>
                        </a:lnSpc>
                      </a:pPr>
                      <a:r>
                        <a:rPr lang="en-IN" sz="1800" b="0" strike="noStrike" spc="-1">
                          <a:latin typeface="Arial"/>
                        </a:rPr>
                        <a:t>120 - 240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861480">
                <a:tc>
                  <a:txBody>
                    <a:bodyPr/>
                    <a:lstStyle/>
                    <a:p>
                      <a:pPr>
                        <a:lnSpc>
                          <a:spcPct val="100000"/>
                        </a:lnSpc>
                      </a:pPr>
                      <a:r>
                        <a:rPr lang="en-IN" sz="1800" b="0" strike="noStrike" spc="-1">
                          <a:latin typeface="Arial"/>
                        </a:rPr>
                        <a:t>240 - max(column)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1186</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subject/>
  <dc:creator/>
  <dc:description/>
  <cp:lastModifiedBy>Monika Munjal</cp:lastModifiedBy>
  <cp:revision>35</cp:revision>
  <dcterms:created xsi:type="dcterms:W3CDTF">2020-10-09T03:31:00Z</dcterms:created>
  <dcterms:modified xsi:type="dcterms:W3CDTF">2020-10-10T15:11:10Z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1033-11.2.0.9684</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