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6" r:id="rId9"/>
    <p:sldId id="265"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December 29,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815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December 29,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0124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December 29,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990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December 29,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1878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December 29,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062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December 29,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575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December 29,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293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December 29,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1214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December 29,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577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December 29,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986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December 29,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9445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December 29,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4402083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modules/generated/sklearn.metrics.precision_score.html#:~:text=The%20precision%20is%20the%20ratio,the%20worst%20value%20is%2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lumOff val="50000"/>
            </a:schemeClr>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557F2B-B822-4E10-9585-631862A4B384}"/>
              </a:ext>
            </a:extLst>
          </p:cNvPr>
          <p:cNvSpPr>
            <a:spLocks noGrp="1"/>
          </p:cNvSpPr>
          <p:nvPr>
            <p:ph type="ctrTitle"/>
          </p:nvPr>
        </p:nvSpPr>
        <p:spPr>
          <a:xfrm>
            <a:off x="5275425" y="768485"/>
            <a:ext cx="6133656" cy="3169674"/>
          </a:xfrm>
        </p:spPr>
        <p:txBody>
          <a:bodyPr>
            <a:normAutofit/>
          </a:bodyPr>
          <a:lstStyle/>
          <a:p>
            <a:r>
              <a:rPr lang="en-IN" b="0" i="0" dirty="0">
                <a:effectLst/>
                <a:latin typeface="Roboto"/>
              </a:rPr>
              <a:t>Review Sentiment Prediction</a:t>
            </a:r>
            <a:br>
              <a:rPr lang="en-IN" b="0" i="0" dirty="0">
                <a:effectLst/>
                <a:latin typeface="Roboto"/>
              </a:rPr>
            </a:br>
            <a:br>
              <a:rPr lang="en-IN" dirty="0"/>
            </a:br>
            <a:endParaRPr lang="en-IN" dirty="0">
              <a:solidFill>
                <a:schemeClr val="bg1"/>
              </a:solidFill>
            </a:endParaRPr>
          </a:p>
        </p:txBody>
      </p:sp>
      <p:sp>
        <p:nvSpPr>
          <p:cNvPr id="3" name="Subtitle 2">
            <a:extLst>
              <a:ext uri="{FF2B5EF4-FFF2-40B4-BE49-F238E27FC236}">
                <a16:creationId xmlns:a16="http://schemas.microsoft.com/office/drawing/2014/main" id="{F8602B7F-FCCE-4B37-B32F-534304C2B763}"/>
              </a:ext>
            </a:extLst>
          </p:cNvPr>
          <p:cNvSpPr>
            <a:spLocks noGrp="1"/>
          </p:cNvSpPr>
          <p:nvPr>
            <p:ph type="subTitle" idx="1"/>
          </p:nvPr>
        </p:nvSpPr>
        <p:spPr>
          <a:xfrm>
            <a:off x="5862918" y="4793128"/>
            <a:ext cx="5462494" cy="1141157"/>
          </a:xfrm>
        </p:spPr>
        <p:txBody>
          <a:bodyPr>
            <a:normAutofit/>
          </a:bodyPr>
          <a:lstStyle/>
          <a:p>
            <a:pPr algn="r"/>
            <a:r>
              <a:rPr lang="en-US" altLang="en-US" sz="2000" b="1" dirty="0"/>
              <a:t>Presented by</a:t>
            </a:r>
          </a:p>
          <a:p>
            <a:pPr algn="r"/>
            <a:r>
              <a:rPr lang="en-US" sz="1400" dirty="0">
                <a:solidFill>
                  <a:schemeClr val="bg1"/>
                </a:solidFill>
              </a:rPr>
              <a:t>Monika Munjal</a:t>
            </a:r>
            <a:endParaRPr lang="en-IN" sz="1400" dirty="0">
              <a:solidFill>
                <a:schemeClr val="bg1"/>
              </a:solidFill>
            </a:endParaRPr>
          </a:p>
        </p:txBody>
      </p:sp>
      <p:pic>
        <p:nvPicPr>
          <p:cNvPr id="6" name="Picture 5">
            <a:extLst>
              <a:ext uri="{FF2B5EF4-FFF2-40B4-BE49-F238E27FC236}">
                <a16:creationId xmlns:a16="http://schemas.microsoft.com/office/drawing/2014/main" id="{C2456627-A6DD-4FFD-8FA5-C0B5994A0419}"/>
              </a:ext>
            </a:extLst>
          </p:cNvPr>
          <p:cNvPicPr>
            <a:picLocks noChangeAspect="1"/>
          </p:cNvPicPr>
          <p:nvPr/>
        </p:nvPicPr>
        <p:blipFill>
          <a:blip r:embed="rId2"/>
          <a:stretch>
            <a:fillRect/>
          </a:stretch>
        </p:blipFill>
        <p:spPr>
          <a:xfrm>
            <a:off x="250907" y="689175"/>
            <a:ext cx="4086087" cy="1076325"/>
          </a:xfrm>
          <a:prstGeom prst="rect">
            <a:avLst/>
          </a:prstGeom>
        </p:spPr>
      </p:pic>
      <p:pic>
        <p:nvPicPr>
          <p:cNvPr id="8" name="Picture 7">
            <a:extLst>
              <a:ext uri="{FF2B5EF4-FFF2-40B4-BE49-F238E27FC236}">
                <a16:creationId xmlns:a16="http://schemas.microsoft.com/office/drawing/2014/main" id="{98C4577E-59DE-4498-9B99-3DC36E923138}"/>
              </a:ext>
            </a:extLst>
          </p:cNvPr>
          <p:cNvPicPr>
            <a:picLocks noChangeAspect="1"/>
          </p:cNvPicPr>
          <p:nvPr/>
        </p:nvPicPr>
        <p:blipFill>
          <a:blip r:embed="rId3"/>
          <a:stretch>
            <a:fillRect/>
          </a:stretch>
        </p:blipFill>
        <p:spPr>
          <a:xfrm>
            <a:off x="167238" y="2025182"/>
            <a:ext cx="4101789" cy="3581400"/>
          </a:xfrm>
          <a:prstGeom prst="rect">
            <a:avLst/>
          </a:prstGeom>
        </p:spPr>
      </p:pic>
      <p:pic>
        <p:nvPicPr>
          <p:cNvPr id="1026" name="Picture 2" descr="GreyAtom Awards Digital Marketing Duties to Chimp&amp;z Inc">
            <a:extLst>
              <a:ext uri="{FF2B5EF4-FFF2-40B4-BE49-F238E27FC236}">
                <a16:creationId xmlns:a16="http://schemas.microsoft.com/office/drawing/2014/main" id="{0BB4C7E0-44EB-4DE6-80F5-6F646E830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7004" y="3216331"/>
            <a:ext cx="2350497" cy="48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2B62-82FA-4363-B5B3-FD6B8CD4A088}"/>
              </a:ext>
            </a:extLst>
          </p:cNvPr>
          <p:cNvSpPr>
            <a:spLocks noGrp="1"/>
          </p:cNvSpPr>
          <p:nvPr>
            <p:ph type="title"/>
          </p:nvPr>
        </p:nvSpPr>
        <p:spPr>
          <a:xfrm>
            <a:off x="1371600" y="795528"/>
            <a:ext cx="10241280" cy="890397"/>
          </a:xfrm>
        </p:spPr>
        <p:txBody>
          <a:bodyPr/>
          <a:lstStyle/>
          <a:p>
            <a:r>
              <a:rPr lang="en-US" sz="3200" dirty="0"/>
              <a:t>two</a:t>
            </a:r>
            <a:r>
              <a:rPr lang="en-US" b="0" i="0" dirty="0">
                <a:effectLst/>
                <a:latin typeface="var(--font-din)"/>
              </a:rPr>
              <a:t> </a:t>
            </a:r>
            <a:r>
              <a:rPr lang="en-US" sz="3200" dirty="0"/>
              <a:t>types of voting:</a:t>
            </a:r>
            <a:endParaRPr lang="en-IN" sz="3200" dirty="0"/>
          </a:p>
        </p:txBody>
      </p:sp>
      <p:sp>
        <p:nvSpPr>
          <p:cNvPr id="3" name="Content Placeholder 2">
            <a:extLst>
              <a:ext uri="{FF2B5EF4-FFF2-40B4-BE49-F238E27FC236}">
                <a16:creationId xmlns:a16="http://schemas.microsoft.com/office/drawing/2014/main" id="{577135A4-6A41-400B-B1BB-72F717EACC57}"/>
              </a:ext>
            </a:extLst>
          </p:cNvPr>
          <p:cNvSpPr>
            <a:spLocks noGrp="1"/>
          </p:cNvSpPr>
          <p:nvPr>
            <p:ph idx="1"/>
          </p:nvPr>
        </p:nvSpPr>
        <p:spPr/>
        <p:txBody>
          <a:bodyPr/>
          <a:lstStyle/>
          <a:p>
            <a:pPr algn="l" fontAlgn="base">
              <a:buFont typeface="+mj-lt"/>
              <a:buAutoNum type="arabicPeriod"/>
            </a:pPr>
            <a:r>
              <a:rPr lang="en-US" b="1" i="0" dirty="0">
                <a:effectLst/>
                <a:latin typeface="var(--font-din)"/>
              </a:rPr>
              <a:t>Hard Voting: </a:t>
            </a:r>
            <a:r>
              <a:rPr lang="en-US" b="0" i="0" dirty="0">
                <a:effectLst/>
                <a:latin typeface="var(--font-din)"/>
              </a:rPr>
              <a:t>In hard voting, the predicted output class is a class with the highest majority of votes </a:t>
            </a:r>
            <a:r>
              <a:rPr lang="en-US" b="0" i="0" dirty="0" err="1">
                <a:effectLst/>
                <a:latin typeface="var(--font-din)"/>
              </a:rPr>
              <a:t>i.e</a:t>
            </a:r>
            <a:r>
              <a:rPr lang="en-US" b="0" i="0" dirty="0">
                <a:effectLst/>
                <a:latin typeface="var(--font-din)"/>
              </a:rPr>
              <a:t> the class which had the highest probability of being predicted by each of the classifiers. Suppose three classifiers predicted the </a:t>
            </a:r>
            <a:r>
              <a:rPr lang="en-US" b="0" i="1" dirty="0">
                <a:effectLst/>
                <a:latin typeface="var(--font-din)"/>
              </a:rPr>
              <a:t>output class(A, A, B)</a:t>
            </a:r>
            <a:r>
              <a:rPr lang="en-US" b="0" i="0" dirty="0">
                <a:effectLst/>
                <a:latin typeface="var(--font-din)"/>
              </a:rPr>
              <a:t>, so here the majority predicted </a:t>
            </a:r>
            <a:r>
              <a:rPr lang="en-US" b="0" i="1" dirty="0">
                <a:effectLst/>
                <a:latin typeface="var(--font-din)"/>
              </a:rPr>
              <a:t>A</a:t>
            </a:r>
            <a:r>
              <a:rPr lang="en-US" b="0" i="0" dirty="0">
                <a:effectLst/>
                <a:latin typeface="var(--font-din)"/>
              </a:rPr>
              <a:t> as output. Hence </a:t>
            </a:r>
            <a:r>
              <a:rPr lang="en-US" b="0" i="1" dirty="0">
                <a:effectLst/>
                <a:latin typeface="var(--font-din)"/>
              </a:rPr>
              <a:t>A</a:t>
            </a:r>
            <a:r>
              <a:rPr lang="en-US" b="0" i="0" dirty="0">
                <a:effectLst/>
                <a:latin typeface="var(--font-din)"/>
              </a:rPr>
              <a:t> will be the final prediction.</a:t>
            </a:r>
          </a:p>
          <a:p>
            <a:pPr algn="l" fontAlgn="base">
              <a:buFont typeface="+mj-lt"/>
              <a:buAutoNum type="arabicPeriod"/>
            </a:pPr>
            <a:r>
              <a:rPr lang="en-US" b="1" i="0" dirty="0">
                <a:effectLst/>
                <a:latin typeface="var(--font-din)"/>
              </a:rPr>
              <a:t>Soft Voting: </a:t>
            </a:r>
            <a:r>
              <a:rPr lang="en-US" b="0" i="0" dirty="0">
                <a:effectLst/>
                <a:latin typeface="var(--font-din)"/>
              </a:rPr>
              <a:t>In soft voting, the output class is the prediction based on the average of probability given to that class. Suppose given some input to three models, the prediction probability for class </a:t>
            </a:r>
            <a:r>
              <a:rPr lang="en-US" b="0" i="1" dirty="0">
                <a:effectLst/>
                <a:latin typeface="var(--font-din)"/>
              </a:rPr>
              <a:t>A = (0.30, 0.47, 0.53)</a:t>
            </a:r>
            <a:r>
              <a:rPr lang="en-US" b="0" i="0" dirty="0">
                <a:effectLst/>
                <a:latin typeface="var(--font-din)"/>
              </a:rPr>
              <a:t> and </a:t>
            </a:r>
            <a:r>
              <a:rPr lang="en-US" b="0" i="1" dirty="0">
                <a:effectLst/>
                <a:latin typeface="var(--font-din)"/>
              </a:rPr>
              <a:t>B = (0.20, 0.32, 0.40)</a:t>
            </a:r>
            <a:r>
              <a:rPr lang="en-US" b="0" i="0" dirty="0">
                <a:effectLst/>
                <a:latin typeface="var(--font-din)"/>
              </a:rPr>
              <a:t>. So the average for class </a:t>
            </a:r>
            <a:r>
              <a:rPr lang="en-US" b="0" i="1" dirty="0">
                <a:effectLst/>
                <a:latin typeface="var(--font-din)"/>
              </a:rPr>
              <a:t>A is 0.4333</a:t>
            </a:r>
            <a:r>
              <a:rPr lang="en-US" b="0" i="0" dirty="0">
                <a:effectLst/>
                <a:latin typeface="var(--font-din)"/>
              </a:rPr>
              <a:t> and </a:t>
            </a:r>
            <a:r>
              <a:rPr lang="en-US" b="0" i="1" dirty="0">
                <a:effectLst/>
                <a:latin typeface="var(--font-din)"/>
              </a:rPr>
              <a:t>B is 0.3067</a:t>
            </a:r>
            <a:r>
              <a:rPr lang="en-US" b="0" i="0" dirty="0">
                <a:effectLst/>
                <a:latin typeface="var(--font-din)"/>
              </a:rPr>
              <a:t>, the winner is clearly class </a:t>
            </a:r>
            <a:r>
              <a:rPr lang="en-US" b="0" i="1" dirty="0">
                <a:effectLst/>
                <a:latin typeface="var(--font-din)"/>
              </a:rPr>
              <a:t>A</a:t>
            </a:r>
            <a:r>
              <a:rPr lang="en-US" b="0" i="0" dirty="0">
                <a:effectLst/>
                <a:latin typeface="var(--font-din)"/>
              </a:rPr>
              <a:t> because it had the highest probability averaged by each classifier.</a:t>
            </a:r>
          </a:p>
          <a:p>
            <a:endParaRPr lang="en-IN" dirty="0"/>
          </a:p>
        </p:txBody>
      </p:sp>
    </p:spTree>
    <p:extLst>
      <p:ext uri="{BB962C8B-B14F-4D97-AF65-F5344CB8AC3E}">
        <p14:creationId xmlns:p14="http://schemas.microsoft.com/office/powerpoint/2010/main" val="289695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0376-598A-4688-8B45-9A2EDB7FB739}"/>
              </a:ext>
            </a:extLst>
          </p:cNvPr>
          <p:cNvSpPr>
            <a:spLocks noGrp="1"/>
          </p:cNvSpPr>
          <p:nvPr>
            <p:ph type="title"/>
          </p:nvPr>
        </p:nvSpPr>
        <p:spPr/>
        <p:txBody>
          <a:bodyPr/>
          <a:lstStyle/>
          <a:p>
            <a:r>
              <a:rPr lang="en-IN" sz="3200" dirty="0"/>
              <a:t>Evaluation &amp; Results</a:t>
            </a:r>
          </a:p>
        </p:txBody>
      </p:sp>
      <p:sp>
        <p:nvSpPr>
          <p:cNvPr id="3" name="Content Placeholder 2">
            <a:extLst>
              <a:ext uri="{FF2B5EF4-FFF2-40B4-BE49-F238E27FC236}">
                <a16:creationId xmlns:a16="http://schemas.microsoft.com/office/drawing/2014/main" id="{4840A266-3294-4A48-B0E8-9EEF8D32A89E}"/>
              </a:ext>
            </a:extLst>
          </p:cNvPr>
          <p:cNvSpPr>
            <a:spLocks noGrp="1"/>
          </p:cNvSpPr>
          <p:nvPr>
            <p:ph idx="1"/>
          </p:nvPr>
        </p:nvSpPr>
        <p:spPr>
          <a:xfrm>
            <a:off x="1371600" y="2457450"/>
            <a:ext cx="10241280" cy="3614166"/>
          </a:xfrm>
        </p:spPr>
        <p:txBody>
          <a:bodyPr/>
          <a:lstStyle/>
          <a:p>
            <a:r>
              <a:rPr lang="en-IN" sz="1800" b="0" i="0" u="none" strike="noStrike" dirty="0">
                <a:solidFill>
                  <a:srgbClr val="233A44"/>
                </a:solidFill>
                <a:effectLst/>
                <a:latin typeface="Arial" panose="020B0604020202020204" pitchFamily="34" charset="0"/>
              </a:rPr>
              <a:t>Voting Classifier  with SMOTE</a:t>
            </a:r>
            <a:r>
              <a:rPr lang="en-IN" sz="1600" dirty="0"/>
              <a:t> </a:t>
            </a:r>
            <a:r>
              <a:rPr lang="en-US" sz="1800" b="0" i="0" u="none" strike="noStrike" dirty="0">
                <a:solidFill>
                  <a:srgbClr val="233A44"/>
                </a:solidFill>
                <a:effectLst/>
                <a:latin typeface="Calibri" panose="020F0502020204030204" pitchFamily="34" charset="0"/>
              </a:rPr>
              <a:t>model is giving the best performance among the models considered and is used for the final prediction.</a:t>
            </a:r>
          </a:p>
          <a:p>
            <a:r>
              <a:rPr lang="en-US" sz="1800" dirty="0">
                <a:solidFill>
                  <a:srgbClr val="233A44"/>
                </a:solidFill>
                <a:latin typeface="Arial" panose="020B0604020202020204" pitchFamily="34" charset="0"/>
              </a:rPr>
              <a:t>Soft Voting with below classifier has been used for final prediction:</a:t>
            </a:r>
          </a:p>
          <a:p>
            <a:pPr lvl="1"/>
            <a:r>
              <a:rPr lang="en-US" sz="1800" dirty="0">
                <a:solidFill>
                  <a:srgbClr val="233A44"/>
                </a:solidFill>
                <a:latin typeface="Arial" panose="020B0604020202020204" pitchFamily="34" charset="0"/>
              </a:rPr>
              <a:t>Random Forest Classifier</a:t>
            </a:r>
          </a:p>
          <a:p>
            <a:pPr lvl="1"/>
            <a:r>
              <a:rPr lang="en-US" sz="1800" dirty="0">
                <a:solidFill>
                  <a:srgbClr val="233A44"/>
                </a:solidFill>
                <a:latin typeface="Arial" panose="020B0604020202020204" pitchFamily="34" charset="0"/>
              </a:rPr>
              <a:t>Multinomial NB</a:t>
            </a:r>
          </a:p>
          <a:p>
            <a:pPr lvl="1"/>
            <a:r>
              <a:rPr lang="en-US" sz="1800" dirty="0">
                <a:solidFill>
                  <a:srgbClr val="233A44"/>
                </a:solidFill>
                <a:latin typeface="Arial" panose="020B0604020202020204" pitchFamily="34" charset="0"/>
              </a:rPr>
              <a:t>Logistic Regression </a:t>
            </a:r>
            <a:endParaRPr lang="en-IN" sz="1800" dirty="0">
              <a:solidFill>
                <a:srgbClr val="233A44"/>
              </a:solidFill>
              <a:latin typeface="Arial" panose="020B0604020202020204" pitchFamily="34" charset="0"/>
            </a:endParaRPr>
          </a:p>
        </p:txBody>
      </p:sp>
    </p:spTree>
    <p:extLst>
      <p:ext uri="{BB962C8B-B14F-4D97-AF65-F5344CB8AC3E}">
        <p14:creationId xmlns:p14="http://schemas.microsoft.com/office/powerpoint/2010/main" val="168739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0914_thank_you_note_with_blue_pen_on_white_background_stock_photo_Slide01">
            <a:extLst>
              <a:ext uri="{FF2B5EF4-FFF2-40B4-BE49-F238E27FC236}">
                <a16:creationId xmlns:a16="http://schemas.microsoft.com/office/drawing/2014/main" id="{8BB1081D-8515-44EC-A4A3-E0B74E8FA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762000"/>
            <a:ext cx="857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12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2CFE-DD95-45C5-B882-D272AF815D6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2FDCEF-6FA7-4E04-9740-EA657B7AC4A9}"/>
              </a:ext>
            </a:extLst>
          </p:cNvPr>
          <p:cNvSpPr>
            <a:spLocks noGrp="1"/>
          </p:cNvSpPr>
          <p:nvPr>
            <p:ph idx="1"/>
          </p:nvPr>
        </p:nvSpPr>
        <p:spPr/>
        <p:txBody>
          <a:bodyPr/>
          <a:lstStyle/>
          <a:p>
            <a:pPr algn="l"/>
            <a:r>
              <a:rPr lang="en-US" b="0" i="0" dirty="0">
                <a:effectLst/>
                <a:latin typeface="Roboto"/>
              </a:rPr>
              <a:t>The business works and depends on reviews.</a:t>
            </a:r>
          </a:p>
          <a:p>
            <a:pPr algn="l"/>
            <a:r>
              <a:rPr lang="en-US" dirty="0">
                <a:latin typeface="Roboto"/>
              </a:rPr>
              <a:t>M</a:t>
            </a:r>
            <a:r>
              <a:rPr lang="en-US" b="0" i="0" dirty="0">
                <a:effectLst/>
                <a:latin typeface="Roboto"/>
              </a:rPr>
              <a:t>arketing company wants to assess and predict the reviews that they have gathered on their products. Also, Based on the review text provided, stakeholders would like to know whether the feedback has a positive or negative sentiment.</a:t>
            </a:r>
          </a:p>
          <a:p>
            <a:pPr algn="l"/>
            <a:r>
              <a:rPr lang="en-US" b="0" i="0" dirty="0">
                <a:effectLst/>
                <a:latin typeface="Roboto"/>
              </a:rPr>
              <a:t>This will help guide decision-making for the firm, as they will want to deep dive into products and improve the feedback— thereby boosting the marketing firm’s reputation.</a:t>
            </a:r>
          </a:p>
          <a:p>
            <a:endParaRPr lang="en-IN" dirty="0"/>
          </a:p>
        </p:txBody>
      </p:sp>
    </p:spTree>
    <p:extLst>
      <p:ext uri="{BB962C8B-B14F-4D97-AF65-F5344CB8AC3E}">
        <p14:creationId xmlns:p14="http://schemas.microsoft.com/office/powerpoint/2010/main" val="313468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0B0A-221F-48C6-9473-EAB7D94744BE}"/>
              </a:ext>
            </a:extLst>
          </p:cNvPr>
          <p:cNvSpPr>
            <a:spLocks noGrp="1"/>
          </p:cNvSpPr>
          <p:nvPr>
            <p:ph type="title"/>
          </p:nvPr>
        </p:nvSpPr>
        <p:spPr>
          <a:xfrm>
            <a:off x="975360" y="690753"/>
            <a:ext cx="10241280" cy="1234440"/>
          </a:xfrm>
        </p:spPr>
        <p:txBody>
          <a:bodyPr/>
          <a:lstStyle/>
          <a:p>
            <a:r>
              <a:rPr kumimoji="0" lang="en-US" altLang="en-US" sz="3600" b="1" i="0" u="none" strike="noStrike" cap="none" normalizeH="0" baseline="0" dirty="0">
                <a:ln>
                  <a:noFill/>
                </a:ln>
                <a:solidFill>
                  <a:schemeClr val="tx1"/>
                </a:solidFill>
                <a:effectLst/>
                <a:latin typeface="Roboto"/>
              </a:rPr>
              <a:t>Data Dictionary</a:t>
            </a:r>
            <a:br>
              <a:rPr kumimoji="0" lang="en-US" altLang="en-US" sz="3600" b="1" i="0" u="none" strike="noStrike" cap="none" normalizeH="0" baseline="0" dirty="0">
                <a:ln>
                  <a:noFill/>
                </a:ln>
                <a:solidFill>
                  <a:schemeClr val="tx1"/>
                </a:solidFill>
                <a:effectLst/>
                <a:latin typeface="Roboto"/>
              </a:rPr>
            </a:br>
            <a:endParaRPr lang="en-IN" dirty="0"/>
          </a:p>
        </p:txBody>
      </p:sp>
      <p:graphicFrame>
        <p:nvGraphicFramePr>
          <p:cNvPr id="4" name="Content Placeholder 3">
            <a:extLst>
              <a:ext uri="{FF2B5EF4-FFF2-40B4-BE49-F238E27FC236}">
                <a16:creationId xmlns:a16="http://schemas.microsoft.com/office/drawing/2014/main" id="{EF1E3F61-BF48-41F7-94DC-BC3E468624DC}"/>
              </a:ext>
            </a:extLst>
          </p:cNvPr>
          <p:cNvGraphicFramePr>
            <a:graphicFrameLocks noGrp="1"/>
          </p:cNvGraphicFramePr>
          <p:nvPr>
            <p:ph idx="1"/>
            <p:extLst>
              <p:ext uri="{D42A27DB-BD31-4B8C-83A1-F6EECF244321}">
                <p14:modId xmlns:p14="http://schemas.microsoft.com/office/powerpoint/2010/main" val="4171992551"/>
              </p:ext>
            </p:extLst>
          </p:nvPr>
        </p:nvGraphicFramePr>
        <p:xfrm>
          <a:off x="1967706" y="1650365"/>
          <a:ext cx="5486400" cy="3931920"/>
        </p:xfrm>
        <a:graphic>
          <a:graphicData uri="http://schemas.openxmlformats.org/drawingml/2006/table">
            <a:tbl>
              <a:tblPr/>
              <a:tblGrid>
                <a:gridCol w="2743200">
                  <a:extLst>
                    <a:ext uri="{9D8B030D-6E8A-4147-A177-3AD203B41FA5}">
                      <a16:colId xmlns:a16="http://schemas.microsoft.com/office/drawing/2014/main" val="3901616965"/>
                    </a:ext>
                  </a:extLst>
                </a:gridCol>
                <a:gridCol w="2743200">
                  <a:extLst>
                    <a:ext uri="{9D8B030D-6E8A-4147-A177-3AD203B41FA5}">
                      <a16:colId xmlns:a16="http://schemas.microsoft.com/office/drawing/2014/main" val="2138244986"/>
                    </a:ext>
                  </a:extLst>
                </a:gridCol>
              </a:tblGrid>
              <a:tr h="0">
                <a:tc>
                  <a:txBody>
                    <a:bodyPr/>
                    <a:lstStyle/>
                    <a:p>
                      <a:r>
                        <a:rPr lang="en-IN" b="1">
                          <a:effectLst/>
                        </a:rPr>
                        <a:t>Variable</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r>
                        <a:rPr lang="en-IN" b="1">
                          <a:effectLst/>
                        </a:rPr>
                        <a:t>Description</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1114726308"/>
                  </a:ext>
                </a:extLst>
              </a:tr>
              <a:tr h="0">
                <a:tc>
                  <a:txBody>
                    <a:bodyPr/>
                    <a:lstStyle/>
                    <a:p>
                      <a:r>
                        <a:rPr lang="en-IN">
                          <a:effectLst/>
                        </a:rPr>
                        <a:t>id</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r>
                        <a:rPr lang="en-US">
                          <a:effectLst/>
                        </a:rPr>
                        <a:t>Unique identifier for each tuple</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3972665612"/>
                  </a:ext>
                </a:extLst>
              </a:tr>
              <a:tr h="0">
                <a:tc>
                  <a:txBody>
                    <a:bodyPr/>
                    <a:lstStyle/>
                    <a:p>
                      <a:r>
                        <a:rPr lang="en-IN">
                          <a:effectLst/>
                        </a:rPr>
                        <a:t>category</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r>
                        <a:rPr lang="en-US">
                          <a:effectLst/>
                        </a:rPr>
                        <a:t>The reviews have been categorized into two categories representing positive and negative reviews. 0 represents positive reviews and 1 represents negative reviews.</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3079479828"/>
                  </a:ext>
                </a:extLst>
              </a:tr>
              <a:tr h="0">
                <a:tc>
                  <a:txBody>
                    <a:bodyPr/>
                    <a:lstStyle/>
                    <a:p>
                      <a:r>
                        <a:rPr lang="en-IN">
                          <a:effectLst/>
                        </a:rPr>
                        <a:t>text</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r>
                        <a:rPr lang="en-US" dirty="0">
                          <a:effectLst/>
                        </a:rPr>
                        <a:t>Tokenized text content of the review</a:t>
                      </a:r>
                    </a:p>
                  </a:txBody>
                  <a:tcPr marL="99060" marR="99060" anchor="ctr">
                    <a:lnL w="7620" cap="flat" cmpd="sng" algn="ctr">
                      <a:solidFill>
                        <a:srgbClr val="C8CCD0"/>
                      </a:solidFill>
                      <a:prstDash val="solid"/>
                      <a:round/>
                      <a:headEnd type="none" w="med" len="med"/>
                      <a:tailEnd type="none" w="med" len="med"/>
                    </a:lnL>
                    <a:lnR w="7620" cap="flat" cmpd="sng" algn="ctr">
                      <a:solidFill>
                        <a:srgbClr val="C8CCD0"/>
                      </a:solidFill>
                      <a:prstDash val="solid"/>
                      <a:round/>
                      <a:headEnd type="none" w="med" len="med"/>
                      <a:tailEnd type="none" w="med" len="med"/>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750136211"/>
                  </a:ext>
                </a:extLst>
              </a:tr>
            </a:tbl>
          </a:graphicData>
        </a:graphic>
      </p:graphicFrame>
      <p:sp>
        <p:nvSpPr>
          <p:cNvPr id="5" name="Rectangle 1">
            <a:extLst>
              <a:ext uri="{FF2B5EF4-FFF2-40B4-BE49-F238E27FC236}">
                <a16:creationId xmlns:a16="http://schemas.microsoft.com/office/drawing/2014/main" id="{72D360FE-8C78-4845-832B-C3B12BF3CBD5}"/>
              </a:ext>
            </a:extLst>
          </p:cNvPr>
          <p:cNvSpPr>
            <a:spLocks noChangeArrowheads="1"/>
          </p:cNvSpPr>
          <p:nvPr/>
        </p:nvSpPr>
        <p:spPr bwMode="auto">
          <a:xfrm>
            <a:off x="3748881" y="221671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44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3839-62F8-459A-BF54-1772327D747E}"/>
              </a:ext>
            </a:extLst>
          </p:cNvPr>
          <p:cNvSpPr>
            <a:spLocks noGrp="1"/>
          </p:cNvSpPr>
          <p:nvPr>
            <p:ph type="title"/>
          </p:nvPr>
        </p:nvSpPr>
        <p:spPr/>
        <p:txBody>
          <a:bodyPr/>
          <a:lstStyle/>
          <a:p>
            <a:r>
              <a:rPr lang="en-IN" b="1" i="0" dirty="0">
                <a:effectLst/>
                <a:latin typeface="Roboto"/>
              </a:rPr>
              <a:t>Evaluation Metric</a:t>
            </a:r>
            <a:endParaRPr lang="en-IN" dirty="0"/>
          </a:p>
        </p:txBody>
      </p:sp>
      <p:sp>
        <p:nvSpPr>
          <p:cNvPr id="3" name="Content Placeholder 2">
            <a:extLst>
              <a:ext uri="{FF2B5EF4-FFF2-40B4-BE49-F238E27FC236}">
                <a16:creationId xmlns:a16="http://schemas.microsoft.com/office/drawing/2014/main" id="{C7D6E1B4-6B30-4166-BFE4-91E99FCEC60B}"/>
              </a:ext>
            </a:extLst>
          </p:cNvPr>
          <p:cNvSpPr>
            <a:spLocks noGrp="1"/>
          </p:cNvSpPr>
          <p:nvPr>
            <p:ph idx="1"/>
          </p:nvPr>
        </p:nvSpPr>
        <p:spPr/>
        <p:txBody>
          <a:bodyPr/>
          <a:lstStyle/>
          <a:p>
            <a:r>
              <a:rPr lang="en-US" b="0" i="0" dirty="0">
                <a:effectLst/>
                <a:latin typeface="Roboto"/>
              </a:rPr>
              <a:t>Submissions are evaluated using </a:t>
            </a:r>
            <a:r>
              <a:rPr lang="en-US" dirty="0">
                <a:latin typeface="Roboto"/>
                <a:hlinkClick r:id="rId2">
                  <a:extLst>
                    <a:ext uri="{A12FA001-AC4F-418D-AE19-62706E023703}">
                      <ahyp:hlinkClr xmlns:ahyp="http://schemas.microsoft.com/office/drawing/2018/hyperlinkcolor" val="tx"/>
                    </a:ext>
                  </a:extLst>
                </a:hlinkClick>
              </a:rPr>
              <a:t>Precision Score</a:t>
            </a:r>
            <a:r>
              <a:rPr lang="en-US" dirty="0">
                <a:latin typeface="Roboto"/>
              </a:rPr>
              <a:t>.</a:t>
            </a:r>
            <a:endParaRPr lang="en-IN" dirty="0">
              <a:latin typeface="Roboto"/>
            </a:endParaRPr>
          </a:p>
        </p:txBody>
      </p:sp>
      <p:pic>
        <p:nvPicPr>
          <p:cNvPr id="5" name="Picture 4">
            <a:extLst>
              <a:ext uri="{FF2B5EF4-FFF2-40B4-BE49-F238E27FC236}">
                <a16:creationId xmlns:a16="http://schemas.microsoft.com/office/drawing/2014/main" id="{B73E9C6E-1511-49E9-988C-E23001F4346F}"/>
              </a:ext>
            </a:extLst>
          </p:cNvPr>
          <p:cNvPicPr>
            <a:picLocks noChangeAspect="1"/>
          </p:cNvPicPr>
          <p:nvPr/>
        </p:nvPicPr>
        <p:blipFill>
          <a:blip r:embed="rId3"/>
          <a:stretch>
            <a:fillRect/>
          </a:stretch>
        </p:blipFill>
        <p:spPr>
          <a:xfrm>
            <a:off x="4014787" y="2971800"/>
            <a:ext cx="4162425" cy="914400"/>
          </a:xfrm>
          <a:prstGeom prst="rect">
            <a:avLst/>
          </a:prstGeom>
        </p:spPr>
      </p:pic>
    </p:spTree>
    <p:extLst>
      <p:ext uri="{BB962C8B-B14F-4D97-AF65-F5344CB8AC3E}">
        <p14:creationId xmlns:p14="http://schemas.microsoft.com/office/powerpoint/2010/main" val="421054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3BB5-5E5D-42ED-91F3-CC0E5EDA43D6}"/>
              </a:ext>
            </a:extLst>
          </p:cNvPr>
          <p:cNvSpPr>
            <a:spLocks noGrp="1"/>
          </p:cNvSpPr>
          <p:nvPr>
            <p:ph type="title"/>
          </p:nvPr>
        </p:nvSpPr>
        <p:spPr>
          <a:xfrm>
            <a:off x="1371600" y="786384"/>
            <a:ext cx="10241280" cy="1234440"/>
          </a:xfrm>
        </p:spPr>
        <p:txBody>
          <a:bodyPr>
            <a:normAutofit/>
          </a:bodyPr>
          <a:lstStyle/>
          <a:p>
            <a:r>
              <a:rPr lang="en-IN" b="1" i="0" dirty="0">
                <a:effectLst/>
                <a:latin typeface="-apple-system"/>
              </a:rPr>
              <a:t>Check for Class Imbalance</a:t>
            </a:r>
            <a:br>
              <a:rPr lang="en-IN" b="1" i="0" dirty="0">
                <a:effectLst/>
                <a:latin typeface="-apple-system"/>
              </a:rPr>
            </a:br>
            <a:endParaRPr lang="en-IN" dirty="0">
              <a:latin typeface="Roboto"/>
            </a:endParaRPr>
          </a:p>
        </p:txBody>
      </p:sp>
      <p:pic>
        <p:nvPicPr>
          <p:cNvPr id="5" name="Content Placeholder 4">
            <a:extLst>
              <a:ext uri="{FF2B5EF4-FFF2-40B4-BE49-F238E27FC236}">
                <a16:creationId xmlns:a16="http://schemas.microsoft.com/office/drawing/2014/main" id="{553A0400-FF00-4747-88A4-610B98909BEE}"/>
              </a:ext>
            </a:extLst>
          </p:cNvPr>
          <p:cNvPicPr>
            <a:picLocks noGrp="1" noChangeAspect="1"/>
          </p:cNvPicPr>
          <p:nvPr>
            <p:ph idx="1"/>
          </p:nvPr>
        </p:nvPicPr>
        <p:blipFill>
          <a:blip r:embed="rId2"/>
          <a:stretch>
            <a:fillRect/>
          </a:stretch>
        </p:blipFill>
        <p:spPr>
          <a:xfrm>
            <a:off x="1205865" y="2263775"/>
            <a:ext cx="5286375" cy="3162300"/>
          </a:xfrm>
        </p:spPr>
      </p:pic>
      <p:sp>
        <p:nvSpPr>
          <p:cNvPr id="9" name="TextBox 8">
            <a:extLst>
              <a:ext uri="{FF2B5EF4-FFF2-40B4-BE49-F238E27FC236}">
                <a16:creationId xmlns:a16="http://schemas.microsoft.com/office/drawing/2014/main" id="{392A3E81-627C-4EB7-BA3B-0CFA3CBF5C4C}"/>
              </a:ext>
            </a:extLst>
          </p:cNvPr>
          <p:cNvSpPr txBox="1"/>
          <p:nvPr/>
        </p:nvSpPr>
        <p:spPr>
          <a:xfrm>
            <a:off x="6606540" y="2690336"/>
            <a:ext cx="4170045" cy="1477328"/>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Roboto"/>
              </a:rPr>
              <a:t>0 represents positive reviews and 1 represents negative reviews.</a:t>
            </a:r>
            <a:endParaRPr lang="en-IN" dirty="0"/>
          </a:p>
          <a:p>
            <a:pPr marL="285750" indent="-285750">
              <a:buFont typeface="Arial" panose="020B0604020202020204" pitchFamily="34" charset="0"/>
              <a:buChar char="•"/>
            </a:pPr>
            <a:endParaRPr lang="en-US" b="0" i="0" dirty="0">
              <a:effectLst/>
              <a:latin typeface="Roboto"/>
            </a:endParaRPr>
          </a:p>
          <a:p>
            <a:pPr marL="285750" indent="-285750">
              <a:buFont typeface="Arial" panose="020B0604020202020204" pitchFamily="34" charset="0"/>
              <a:buChar char="•"/>
            </a:pPr>
            <a:r>
              <a:rPr lang="en-US" b="0" i="0" dirty="0">
                <a:effectLst/>
                <a:latin typeface="Roboto"/>
              </a:rPr>
              <a:t>Probability of 0 is 0.97 and 1 is 0.03.</a:t>
            </a:r>
            <a:br>
              <a:rPr lang="en-US" b="0" i="0" dirty="0">
                <a:effectLst/>
                <a:latin typeface="Roboto"/>
              </a:rPr>
            </a:br>
            <a:endParaRPr lang="en-IN" dirty="0"/>
          </a:p>
        </p:txBody>
      </p:sp>
    </p:spTree>
    <p:extLst>
      <p:ext uri="{BB962C8B-B14F-4D97-AF65-F5344CB8AC3E}">
        <p14:creationId xmlns:p14="http://schemas.microsoft.com/office/powerpoint/2010/main" val="184545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D5D4-7475-4688-B096-3B186DEBCCC4}"/>
              </a:ext>
            </a:extLst>
          </p:cNvPr>
          <p:cNvSpPr>
            <a:spLocks noGrp="1"/>
          </p:cNvSpPr>
          <p:nvPr>
            <p:ph type="title"/>
          </p:nvPr>
        </p:nvSpPr>
        <p:spPr/>
        <p:txBody>
          <a:bodyPr>
            <a:normAutofit fontScale="90000"/>
          </a:bodyPr>
          <a:lstStyle/>
          <a:p>
            <a:pPr algn="ctr"/>
            <a:r>
              <a:rPr lang="en-US" dirty="0"/>
              <a:t>Solution </a:t>
            </a:r>
            <a:r>
              <a:rPr lang="en-IN" dirty="0"/>
              <a:t>for Class Imbalance- </a:t>
            </a:r>
            <a:r>
              <a:rPr lang="en-US" dirty="0"/>
              <a:t>SMOTE </a:t>
            </a:r>
            <a:br>
              <a:rPr lang="en-US" dirty="0"/>
            </a:br>
            <a:endParaRPr lang="en-IN" sz="1400" dirty="0"/>
          </a:p>
        </p:txBody>
      </p:sp>
      <p:sp>
        <p:nvSpPr>
          <p:cNvPr id="3" name="Content Placeholder 2">
            <a:extLst>
              <a:ext uri="{FF2B5EF4-FFF2-40B4-BE49-F238E27FC236}">
                <a16:creationId xmlns:a16="http://schemas.microsoft.com/office/drawing/2014/main" id="{F4325AD2-BA09-4EC7-8026-BE0A40D213D2}"/>
              </a:ext>
            </a:extLst>
          </p:cNvPr>
          <p:cNvSpPr>
            <a:spLocks noGrp="1"/>
          </p:cNvSpPr>
          <p:nvPr>
            <p:ph idx="1"/>
          </p:nvPr>
        </p:nvSpPr>
        <p:spPr>
          <a:xfrm>
            <a:off x="1371600" y="2112264"/>
            <a:ext cx="3590925" cy="2926461"/>
          </a:xfrm>
        </p:spPr>
        <p:txBody>
          <a:bodyPr>
            <a:normAutofit fontScale="92500" lnSpcReduction="20000"/>
          </a:bodyPr>
          <a:lstStyle/>
          <a:p>
            <a:pPr algn="just"/>
            <a:r>
              <a:rPr lang="en-US" b="0" i="0" dirty="0">
                <a:effectLst/>
                <a:latin typeface="Roboto"/>
              </a:rPr>
              <a:t>In this technique, the minority class is over-sampled by creating synthetic examples rather than by over-sampling with replacement. It does it by generating synthetic examples in a less application-specific manner i.e. by operating in feature space rather than data space. </a:t>
            </a:r>
            <a:endParaRPr lang="en-IN" dirty="0"/>
          </a:p>
        </p:txBody>
      </p:sp>
      <p:pic>
        <p:nvPicPr>
          <p:cNvPr id="3074" name="Picture 2" descr="smote">
            <a:extLst>
              <a:ext uri="{FF2B5EF4-FFF2-40B4-BE49-F238E27FC236}">
                <a16:creationId xmlns:a16="http://schemas.microsoft.com/office/drawing/2014/main" id="{C00B0844-6E75-42B7-8C7A-62844C426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660" y="2029968"/>
            <a:ext cx="609409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4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7306-3EEE-4EEE-B9B0-CD45A5E3A89C}"/>
              </a:ext>
            </a:extLst>
          </p:cNvPr>
          <p:cNvSpPr>
            <a:spLocks noGrp="1"/>
          </p:cNvSpPr>
          <p:nvPr>
            <p:ph type="title"/>
          </p:nvPr>
        </p:nvSpPr>
        <p:spPr>
          <a:xfrm>
            <a:off x="1371600" y="795528"/>
            <a:ext cx="10241280" cy="699897"/>
          </a:xfrm>
        </p:spPr>
        <p:txBody>
          <a:bodyPr/>
          <a:lstStyle/>
          <a:p>
            <a:r>
              <a:rPr lang="en-IN" sz="3200" dirty="0"/>
              <a:t>Models</a:t>
            </a:r>
            <a:r>
              <a:rPr lang="en-IN" sz="1800" b="0" i="0" u="none" strike="noStrike" dirty="0">
                <a:solidFill>
                  <a:srgbClr val="AF7B51"/>
                </a:solidFill>
                <a:effectLst/>
                <a:latin typeface="Nunito"/>
              </a:rPr>
              <a:t> </a:t>
            </a:r>
            <a:r>
              <a:rPr lang="en-IN" sz="3200" dirty="0"/>
              <a:t>and Approaches</a:t>
            </a:r>
          </a:p>
        </p:txBody>
      </p:sp>
      <p:graphicFrame>
        <p:nvGraphicFramePr>
          <p:cNvPr id="4" name="Content Placeholder 3">
            <a:extLst>
              <a:ext uri="{FF2B5EF4-FFF2-40B4-BE49-F238E27FC236}">
                <a16:creationId xmlns:a16="http://schemas.microsoft.com/office/drawing/2014/main" id="{A78A3453-B524-4629-BF2A-08C955C01516}"/>
              </a:ext>
            </a:extLst>
          </p:cNvPr>
          <p:cNvGraphicFramePr>
            <a:graphicFrameLocks noGrp="1"/>
          </p:cNvGraphicFramePr>
          <p:nvPr>
            <p:ph idx="1"/>
            <p:extLst>
              <p:ext uri="{D42A27DB-BD31-4B8C-83A1-F6EECF244321}">
                <p14:modId xmlns:p14="http://schemas.microsoft.com/office/powerpoint/2010/main" val="4030840373"/>
              </p:ext>
            </p:extLst>
          </p:nvPr>
        </p:nvGraphicFramePr>
        <p:xfrm>
          <a:off x="2457450" y="2282822"/>
          <a:ext cx="6868639" cy="3257566"/>
        </p:xfrm>
        <a:graphic>
          <a:graphicData uri="http://schemas.openxmlformats.org/drawingml/2006/table">
            <a:tbl>
              <a:tblPr/>
              <a:tblGrid>
                <a:gridCol w="3614431">
                  <a:extLst>
                    <a:ext uri="{9D8B030D-6E8A-4147-A177-3AD203B41FA5}">
                      <a16:colId xmlns:a16="http://schemas.microsoft.com/office/drawing/2014/main" val="2432580638"/>
                    </a:ext>
                  </a:extLst>
                </a:gridCol>
                <a:gridCol w="1084736">
                  <a:extLst>
                    <a:ext uri="{9D8B030D-6E8A-4147-A177-3AD203B41FA5}">
                      <a16:colId xmlns:a16="http://schemas.microsoft.com/office/drawing/2014/main" val="2850644396"/>
                    </a:ext>
                  </a:extLst>
                </a:gridCol>
                <a:gridCol w="1084736">
                  <a:extLst>
                    <a:ext uri="{9D8B030D-6E8A-4147-A177-3AD203B41FA5}">
                      <a16:colId xmlns:a16="http://schemas.microsoft.com/office/drawing/2014/main" val="2388565516"/>
                    </a:ext>
                  </a:extLst>
                </a:gridCol>
                <a:gridCol w="1084736">
                  <a:extLst>
                    <a:ext uri="{9D8B030D-6E8A-4147-A177-3AD203B41FA5}">
                      <a16:colId xmlns:a16="http://schemas.microsoft.com/office/drawing/2014/main" val="4135112792"/>
                    </a:ext>
                  </a:extLst>
                </a:gridCol>
              </a:tblGrid>
              <a:tr h="465132">
                <a:tc>
                  <a:txBody>
                    <a:bodyPr/>
                    <a:lstStyle/>
                    <a:p>
                      <a:pPr rtl="0" fontAlgn="t">
                        <a:spcBef>
                          <a:spcPts val="0"/>
                        </a:spcBef>
                        <a:spcAft>
                          <a:spcPts val="0"/>
                        </a:spcAft>
                      </a:pPr>
                      <a:r>
                        <a:rPr lang="en-IN" sz="1400" b="1" i="0" u="none" strike="noStrike">
                          <a:solidFill>
                            <a:srgbClr val="AF7B51"/>
                          </a:solidFill>
                          <a:effectLst/>
                          <a:latin typeface="Arial" panose="020B0604020202020204" pitchFamily="34" charset="0"/>
                        </a:rPr>
                        <a:t>Models</a:t>
                      </a:r>
                      <a:endParaRPr lang="en-IN">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30480" cap="flat" cmpd="sng" algn="ctr">
                      <a:solidFill>
                        <a:srgbClr val="AF7B51"/>
                      </a:solidFill>
                      <a:prstDash val="solid"/>
                      <a:round/>
                      <a:headEnd type="none" w="med" len="med"/>
                      <a:tailEnd type="none" w="med" len="med"/>
                    </a:lnB>
                    <a:solidFill>
                      <a:srgbClr val="00796B"/>
                    </a:solidFill>
                  </a:tcPr>
                </a:tc>
                <a:tc>
                  <a:txBody>
                    <a:bodyPr/>
                    <a:lstStyle/>
                    <a:p>
                      <a:pPr rtl="0" fontAlgn="t">
                        <a:spcBef>
                          <a:spcPts val="0"/>
                        </a:spcBef>
                        <a:spcAft>
                          <a:spcPts val="0"/>
                        </a:spcAft>
                      </a:pPr>
                      <a:r>
                        <a:rPr lang="en-IN" sz="1400" b="1" i="0" u="none" strike="noStrike" dirty="0">
                          <a:solidFill>
                            <a:srgbClr val="AF7B51"/>
                          </a:solidFill>
                          <a:effectLst/>
                          <a:latin typeface="Arial" panose="020B0604020202020204" pitchFamily="34" charset="0"/>
                        </a:rPr>
                        <a:t>Precision</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30480" cap="flat" cmpd="sng" algn="ctr">
                      <a:solidFill>
                        <a:srgbClr val="AF7B51"/>
                      </a:solidFill>
                      <a:prstDash val="solid"/>
                      <a:round/>
                      <a:headEnd type="none" w="med" len="med"/>
                      <a:tailEnd type="none" w="med" len="med"/>
                    </a:lnB>
                    <a:solidFill>
                      <a:srgbClr val="00796B"/>
                    </a:solidFill>
                  </a:tcPr>
                </a:tc>
                <a:tc>
                  <a:txBody>
                    <a:bodyPr/>
                    <a:lstStyle/>
                    <a:p>
                      <a:pPr rtl="0" fontAlgn="t">
                        <a:spcBef>
                          <a:spcPts val="0"/>
                        </a:spcBef>
                        <a:spcAft>
                          <a:spcPts val="0"/>
                        </a:spcAft>
                      </a:pPr>
                      <a:r>
                        <a:rPr lang="en-US" sz="1400" b="1" i="0" u="none" strike="noStrike" kern="1200" dirty="0">
                          <a:solidFill>
                            <a:srgbClr val="AF7B51"/>
                          </a:solidFill>
                          <a:effectLst/>
                          <a:latin typeface="Arial" panose="020B0604020202020204" pitchFamily="34" charset="0"/>
                          <a:ea typeface="+mn-ea"/>
                          <a:cs typeface="+mn-cs"/>
                        </a:rPr>
                        <a:t>Recall</a:t>
                      </a:r>
                      <a:endParaRPr lang="en-IN" sz="1400" b="1" i="0" u="none" strike="noStrike" kern="1200" dirty="0">
                        <a:solidFill>
                          <a:srgbClr val="AF7B51"/>
                        </a:solidFill>
                        <a:effectLst/>
                        <a:latin typeface="Arial" panose="020B0604020202020204" pitchFamily="34" charset="0"/>
                        <a:ea typeface="+mn-ea"/>
                        <a:cs typeface="+mn-cs"/>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30480" cap="flat" cmpd="sng" algn="ctr">
                      <a:solidFill>
                        <a:srgbClr val="AF7B51"/>
                      </a:solidFill>
                      <a:prstDash val="solid"/>
                      <a:round/>
                      <a:headEnd type="none" w="med" len="med"/>
                      <a:tailEnd type="none" w="med" len="med"/>
                    </a:lnB>
                    <a:solidFill>
                      <a:srgbClr val="00796B"/>
                    </a:solidFill>
                  </a:tcPr>
                </a:tc>
                <a:tc>
                  <a:txBody>
                    <a:bodyPr/>
                    <a:lstStyle/>
                    <a:p>
                      <a:pPr rtl="0" fontAlgn="t">
                        <a:spcBef>
                          <a:spcPts val="0"/>
                        </a:spcBef>
                        <a:spcAft>
                          <a:spcPts val="0"/>
                        </a:spcAft>
                      </a:pPr>
                      <a:r>
                        <a:rPr lang="en-US" sz="1400" b="1" i="0" u="none" strike="noStrike" kern="1200" dirty="0">
                          <a:solidFill>
                            <a:srgbClr val="AF7B51"/>
                          </a:solidFill>
                          <a:effectLst/>
                          <a:latin typeface="Arial" panose="020B0604020202020204" pitchFamily="34" charset="0"/>
                          <a:ea typeface="+mn-ea"/>
                          <a:cs typeface="+mn-cs"/>
                        </a:rPr>
                        <a:t>F1-Score</a:t>
                      </a:r>
                      <a:endParaRPr lang="en-IN" sz="1400" b="1" i="0" u="none" strike="noStrike" kern="1200" dirty="0">
                        <a:solidFill>
                          <a:srgbClr val="AF7B51"/>
                        </a:solidFill>
                        <a:effectLst/>
                        <a:latin typeface="Arial" panose="020B0604020202020204" pitchFamily="34" charset="0"/>
                        <a:ea typeface="+mn-ea"/>
                        <a:cs typeface="+mn-cs"/>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30480" cap="flat" cmpd="sng" algn="ctr">
                      <a:solidFill>
                        <a:srgbClr val="AF7B51"/>
                      </a:solidFill>
                      <a:prstDash val="solid"/>
                      <a:round/>
                      <a:headEnd type="none" w="med" len="med"/>
                      <a:tailEnd type="none" w="med" len="med"/>
                    </a:lnB>
                    <a:solidFill>
                      <a:srgbClr val="00796B"/>
                    </a:solidFill>
                  </a:tcPr>
                </a:tc>
                <a:extLst>
                  <a:ext uri="{0D108BD9-81ED-4DB2-BD59-A6C34878D82A}">
                    <a16:rowId xmlns:a16="http://schemas.microsoft.com/office/drawing/2014/main" val="371224040"/>
                  </a:ext>
                </a:extLst>
              </a:tr>
              <a:tr h="442921">
                <a:tc>
                  <a:txBody>
                    <a:bodyPr/>
                    <a:lstStyle/>
                    <a:p>
                      <a:pPr rtl="0" fontAlgn="t">
                        <a:spcBef>
                          <a:spcPts val="0"/>
                        </a:spcBef>
                        <a:spcAft>
                          <a:spcPts val="0"/>
                        </a:spcAft>
                      </a:pPr>
                      <a:r>
                        <a:rPr lang="en-IN" sz="1400" dirty="0"/>
                        <a:t>Multinomial NB</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30480"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0.94</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30480"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30480"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0.95 </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30480"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extLst>
                  <a:ext uri="{0D108BD9-81ED-4DB2-BD59-A6C34878D82A}">
                    <a16:rowId xmlns:a16="http://schemas.microsoft.com/office/drawing/2014/main" val="3027727273"/>
                  </a:ext>
                </a:extLst>
              </a:tr>
              <a:tr h="465132">
                <a:tc>
                  <a:txBody>
                    <a:bodyPr/>
                    <a:lstStyle/>
                    <a:p>
                      <a:pPr rtl="0" fontAlgn="t">
                        <a:spcBef>
                          <a:spcPts val="0"/>
                        </a:spcBef>
                        <a:spcAft>
                          <a:spcPts val="0"/>
                        </a:spcAft>
                      </a:pPr>
                      <a:r>
                        <a:rPr lang="en-IN" sz="1400" dirty="0"/>
                        <a:t>Gaussian NB </a:t>
                      </a:r>
                      <a:endParaRPr lang="en-IN" sz="1400"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0.96</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0.82</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0.87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extLst>
                  <a:ext uri="{0D108BD9-81ED-4DB2-BD59-A6C34878D82A}">
                    <a16:rowId xmlns:a16="http://schemas.microsoft.com/office/drawing/2014/main" val="2111557068"/>
                  </a:ext>
                </a:extLst>
              </a:tr>
              <a:tr h="488985">
                <a:tc>
                  <a:txBody>
                    <a:bodyPr/>
                    <a:lstStyle/>
                    <a:p>
                      <a:pPr rtl="0" fontAlgn="t">
                        <a:spcBef>
                          <a:spcPts val="0"/>
                        </a:spcBef>
                        <a:spcAft>
                          <a:spcPts val="0"/>
                        </a:spcAft>
                      </a:pPr>
                      <a:r>
                        <a:rPr lang="en-IN" sz="1400" dirty="0"/>
                        <a:t>Logistic Regression</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0.96</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extLst>
                  <a:ext uri="{0D108BD9-81ED-4DB2-BD59-A6C34878D82A}">
                    <a16:rowId xmlns:a16="http://schemas.microsoft.com/office/drawing/2014/main" val="2242732597"/>
                  </a:ext>
                </a:extLst>
              </a:tr>
              <a:tr h="465132">
                <a:tc>
                  <a:txBody>
                    <a:bodyPr/>
                    <a:lstStyle/>
                    <a:p>
                      <a:pPr rtl="0" fontAlgn="t">
                        <a:spcBef>
                          <a:spcPts val="0"/>
                        </a:spcBef>
                        <a:spcAft>
                          <a:spcPts val="0"/>
                        </a:spcAft>
                      </a:pPr>
                      <a:r>
                        <a:rPr lang="en-IN" sz="1400" dirty="0"/>
                        <a:t>Decision Tree Classifier</a:t>
                      </a:r>
                      <a:endParaRPr lang="en-US"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0.96</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tc>
                  <a:txBody>
                    <a:bodyPr/>
                    <a:lstStyle/>
                    <a:p>
                      <a:pPr rtl="0" fontAlgn="t">
                        <a:spcBef>
                          <a:spcPts val="0"/>
                        </a:spcBef>
                        <a:spcAft>
                          <a:spcPts val="0"/>
                        </a:spcAft>
                      </a:pPr>
                      <a:r>
                        <a:rPr lang="en-IN" dirty="0"/>
                        <a:t>0.96</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E6EBEA"/>
                    </a:solidFill>
                  </a:tcPr>
                </a:tc>
                <a:extLst>
                  <a:ext uri="{0D108BD9-81ED-4DB2-BD59-A6C34878D82A}">
                    <a16:rowId xmlns:a16="http://schemas.microsoft.com/office/drawing/2014/main" val="3140811915"/>
                  </a:ext>
                </a:extLst>
              </a:tr>
              <a:tr h="465132">
                <a:tc>
                  <a:txBody>
                    <a:bodyPr/>
                    <a:lstStyle/>
                    <a:p>
                      <a:pPr rtl="0" fontAlgn="t">
                        <a:spcBef>
                          <a:spcPts val="0"/>
                        </a:spcBef>
                        <a:spcAft>
                          <a:spcPts val="0"/>
                        </a:spcAft>
                      </a:pPr>
                      <a:r>
                        <a:rPr lang="en-IN" sz="1400" dirty="0"/>
                        <a:t>Random Forest Classifier</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0.97</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tc>
                  <a:txBody>
                    <a:bodyPr/>
                    <a:lstStyle/>
                    <a:p>
                      <a:pPr rtl="0" fontAlgn="t">
                        <a:spcBef>
                          <a:spcPts val="0"/>
                        </a:spcBef>
                        <a:spcAft>
                          <a:spcPts val="0"/>
                        </a:spcAft>
                      </a:pPr>
                      <a:r>
                        <a:rPr lang="en-IN" dirty="0"/>
                        <a:t>0.96</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CAD6D3"/>
                    </a:solidFill>
                  </a:tcPr>
                </a:tc>
                <a:extLst>
                  <a:ext uri="{0D108BD9-81ED-4DB2-BD59-A6C34878D82A}">
                    <a16:rowId xmlns:a16="http://schemas.microsoft.com/office/drawing/2014/main" val="2320093281"/>
                  </a:ext>
                </a:extLst>
              </a:tr>
              <a:tr h="465132">
                <a:tc>
                  <a:txBody>
                    <a:bodyPr/>
                    <a:lstStyle/>
                    <a:p>
                      <a:pPr rtl="0" fontAlgn="t">
                        <a:spcBef>
                          <a:spcPts val="0"/>
                        </a:spcBef>
                        <a:spcAft>
                          <a:spcPts val="0"/>
                        </a:spcAft>
                      </a:pPr>
                      <a:r>
                        <a:rPr lang="en-IN" sz="1400" b="0" i="0" u="none" strike="noStrike" dirty="0">
                          <a:solidFill>
                            <a:srgbClr val="233A44"/>
                          </a:solidFill>
                          <a:effectLst/>
                          <a:latin typeface="Arial" panose="020B0604020202020204" pitchFamily="34" charset="0"/>
                        </a:rPr>
                        <a:t>Voting Classifier with SMOTE</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00B050"/>
                    </a:solidFill>
                  </a:tcPr>
                </a:tc>
                <a:tc>
                  <a:txBody>
                    <a:bodyPr/>
                    <a:lstStyle/>
                    <a:p>
                      <a:pPr rtl="0" fontAlgn="t">
                        <a:spcBef>
                          <a:spcPts val="0"/>
                        </a:spcBef>
                        <a:spcAft>
                          <a:spcPts val="0"/>
                        </a:spcAft>
                      </a:pPr>
                      <a:r>
                        <a:rPr lang="en-IN" dirty="0"/>
                        <a:t>0.99</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00B050"/>
                    </a:solidFill>
                  </a:tcPr>
                </a:tc>
                <a:tc>
                  <a:txBody>
                    <a:bodyPr/>
                    <a:lstStyle/>
                    <a:p>
                      <a:pPr rtl="0" fontAlgn="t">
                        <a:spcBef>
                          <a:spcPts val="0"/>
                        </a:spcBef>
                        <a:spcAft>
                          <a:spcPts val="0"/>
                        </a:spcAft>
                      </a:pPr>
                      <a:r>
                        <a:rPr lang="en-IN" dirty="0"/>
                        <a:t>0.99</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00B050"/>
                    </a:solidFill>
                  </a:tcPr>
                </a:tc>
                <a:tc>
                  <a:txBody>
                    <a:bodyPr/>
                    <a:lstStyle/>
                    <a:p>
                      <a:pPr rtl="0" fontAlgn="t">
                        <a:spcBef>
                          <a:spcPts val="0"/>
                        </a:spcBef>
                        <a:spcAft>
                          <a:spcPts val="0"/>
                        </a:spcAft>
                      </a:pPr>
                      <a:r>
                        <a:rPr lang="en-IN" dirty="0"/>
                        <a:t>0.99</a:t>
                      </a:r>
                      <a:endParaRPr lang="en-IN" dirty="0">
                        <a:effectLst/>
                      </a:endParaRPr>
                    </a:p>
                  </a:txBody>
                  <a:tcPr marL="76200" marR="76200" marT="38100" marB="38100">
                    <a:lnL w="10157" cap="flat" cmpd="sng" algn="ctr">
                      <a:solidFill>
                        <a:srgbClr val="AF7B51"/>
                      </a:solidFill>
                      <a:prstDash val="solid"/>
                      <a:round/>
                      <a:headEnd type="none" w="med" len="med"/>
                      <a:tailEnd type="none" w="med" len="med"/>
                    </a:lnL>
                    <a:lnR w="10157" cap="flat" cmpd="sng" algn="ctr">
                      <a:solidFill>
                        <a:srgbClr val="AF7B51"/>
                      </a:solidFill>
                      <a:prstDash val="solid"/>
                      <a:round/>
                      <a:headEnd type="none" w="med" len="med"/>
                      <a:tailEnd type="none" w="med" len="med"/>
                    </a:lnR>
                    <a:lnT w="10157" cap="flat" cmpd="sng" algn="ctr">
                      <a:solidFill>
                        <a:srgbClr val="AF7B51"/>
                      </a:solidFill>
                      <a:prstDash val="solid"/>
                      <a:round/>
                      <a:headEnd type="none" w="med" len="med"/>
                      <a:tailEnd type="none" w="med" len="med"/>
                    </a:lnT>
                    <a:lnB w="10157" cap="flat" cmpd="sng" algn="ctr">
                      <a:solidFill>
                        <a:srgbClr val="AF7B51"/>
                      </a:solidFill>
                      <a:prstDash val="solid"/>
                      <a:round/>
                      <a:headEnd type="none" w="med" len="med"/>
                      <a:tailEnd type="none" w="med" len="med"/>
                    </a:lnB>
                    <a:solidFill>
                      <a:srgbClr val="00B050"/>
                    </a:solidFill>
                  </a:tcPr>
                </a:tc>
                <a:extLst>
                  <a:ext uri="{0D108BD9-81ED-4DB2-BD59-A6C34878D82A}">
                    <a16:rowId xmlns:a16="http://schemas.microsoft.com/office/drawing/2014/main" val="1103312627"/>
                  </a:ext>
                </a:extLst>
              </a:tr>
            </a:tbl>
          </a:graphicData>
        </a:graphic>
      </p:graphicFrame>
      <p:sp>
        <p:nvSpPr>
          <p:cNvPr id="5" name="Rectangle 1">
            <a:extLst>
              <a:ext uri="{FF2B5EF4-FFF2-40B4-BE49-F238E27FC236}">
                <a16:creationId xmlns:a16="http://schemas.microsoft.com/office/drawing/2014/main" id="{59307A85-A923-496B-8C1B-61F9528ABDCF}"/>
              </a:ext>
            </a:extLst>
          </p:cNvPr>
          <p:cNvSpPr>
            <a:spLocks noChangeArrowheads="1"/>
          </p:cNvSpPr>
          <p:nvPr/>
        </p:nvSpPr>
        <p:spPr bwMode="auto">
          <a:xfrm>
            <a:off x="-1485901" y="-762000"/>
            <a:ext cx="190996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3811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DF2D-BC27-4B95-9037-147DBEFCB8FC}"/>
              </a:ext>
            </a:extLst>
          </p:cNvPr>
          <p:cNvSpPr>
            <a:spLocks noGrp="1"/>
          </p:cNvSpPr>
          <p:nvPr>
            <p:ph type="title"/>
          </p:nvPr>
        </p:nvSpPr>
        <p:spPr>
          <a:xfrm>
            <a:off x="1371600" y="795528"/>
            <a:ext cx="10241280" cy="737997"/>
          </a:xfrm>
        </p:spPr>
        <p:txBody>
          <a:bodyPr/>
          <a:lstStyle/>
          <a:p>
            <a:r>
              <a:rPr lang="en-IN" sz="3200" dirty="0"/>
              <a:t>Ensemble Technique</a:t>
            </a:r>
          </a:p>
        </p:txBody>
      </p:sp>
      <p:sp>
        <p:nvSpPr>
          <p:cNvPr id="3" name="Content Placeholder 2">
            <a:extLst>
              <a:ext uri="{FF2B5EF4-FFF2-40B4-BE49-F238E27FC236}">
                <a16:creationId xmlns:a16="http://schemas.microsoft.com/office/drawing/2014/main" id="{0692EA8C-EC31-4378-8440-1A9B90BA1921}"/>
              </a:ext>
            </a:extLst>
          </p:cNvPr>
          <p:cNvSpPr>
            <a:spLocks noGrp="1"/>
          </p:cNvSpPr>
          <p:nvPr>
            <p:ph idx="1"/>
          </p:nvPr>
        </p:nvSpPr>
        <p:spPr/>
        <p:txBody>
          <a:bodyPr/>
          <a:lstStyle/>
          <a:p>
            <a:pPr algn="l"/>
            <a:r>
              <a:rPr lang="en-US" b="0" i="0" dirty="0">
                <a:solidFill>
                  <a:srgbClr val="292929"/>
                </a:solidFill>
                <a:effectLst/>
                <a:latin typeface="charter"/>
              </a:rPr>
              <a:t>A collection of several models working together on a single set is called an ensemble. The method is called Ensemble Learning. It is much more useful use all different models rather than any one.</a:t>
            </a:r>
          </a:p>
          <a:p>
            <a:pPr algn="l"/>
            <a:r>
              <a:rPr lang="en-US" b="0" i="0" dirty="0">
                <a:solidFill>
                  <a:srgbClr val="292929"/>
                </a:solidFill>
                <a:effectLst/>
                <a:latin typeface="charter"/>
              </a:rPr>
              <a:t>Why ensembles?</a:t>
            </a:r>
          </a:p>
          <a:p>
            <a:pPr algn="l">
              <a:buFont typeface="+mj-lt"/>
              <a:buAutoNum type="arabicPeriod"/>
            </a:pPr>
            <a:r>
              <a:rPr lang="en-US" b="0" i="0" dirty="0">
                <a:solidFill>
                  <a:srgbClr val="292929"/>
                </a:solidFill>
                <a:effectLst/>
                <a:latin typeface="charter"/>
              </a:rPr>
              <a:t>Lower error</a:t>
            </a:r>
          </a:p>
          <a:p>
            <a:pPr algn="l">
              <a:buFont typeface="+mj-lt"/>
              <a:buAutoNum type="arabicPeriod"/>
            </a:pPr>
            <a:r>
              <a:rPr lang="en-US" b="0" i="0" dirty="0">
                <a:solidFill>
                  <a:srgbClr val="292929"/>
                </a:solidFill>
                <a:effectLst/>
                <a:latin typeface="charter"/>
              </a:rPr>
              <a:t>Less over-fitting</a:t>
            </a:r>
          </a:p>
          <a:p>
            <a:pPr algn="l">
              <a:buFont typeface="+mj-lt"/>
              <a:buAutoNum type="arabicPeriod"/>
            </a:pPr>
            <a:r>
              <a:rPr lang="en-US" b="0" i="0" dirty="0">
                <a:solidFill>
                  <a:srgbClr val="292929"/>
                </a:solidFill>
                <a:effectLst/>
                <a:latin typeface="charter"/>
              </a:rPr>
              <a:t>Taste great</a:t>
            </a:r>
          </a:p>
          <a:p>
            <a:endParaRPr lang="en-IN" dirty="0"/>
          </a:p>
        </p:txBody>
      </p:sp>
    </p:spTree>
    <p:extLst>
      <p:ext uri="{BB962C8B-B14F-4D97-AF65-F5344CB8AC3E}">
        <p14:creationId xmlns:p14="http://schemas.microsoft.com/office/powerpoint/2010/main" val="401853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A3E7-8ABD-41E2-87EA-7B8E1BD4FC84}"/>
              </a:ext>
            </a:extLst>
          </p:cNvPr>
          <p:cNvSpPr>
            <a:spLocks noGrp="1"/>
          </p:cNvSpPr>
          <p:nvPr>
            <p:ph type="title"/>
          </p:nvPr>
        </p:nvSpPr>
        <p:spPr>
          <a:xfrm>
            <a:off x="1371600" y="243078"/>
            <a:ext cx="10241280" cy="1234440"/>
          </a:xfrm>
        </p:spPr>
        <p:txBody>
          <a:bodyPr/>
          <a:lstStyle/>
          <a:p>
            <a:r>
              <a:rPr lang="en-IN" sz="3200" dirty="0"/>
              <a:t>Voting Classifier</a:t>
            </a:r>
          </a:p>
        </p:txBody>
      </p:sp>
      <p:sp>
        <p:nvSpPr>
          <p:cNvPr id="3" name="Content Placeholder 2">
            <a:extLst>
              <a:ext uri="{FF2B5EF4-FFF2-40B4-BE49-F238E27FC236}">
                <a16:creationId xmlns:a16="http://schemas.microsoft.com/office/drawing/2014/main" id="{6C1F0FD2-54EE-4FA0-BFA7-5A523028B72E}"/>
              </a:ext>
            </a:extLst>
          </p:cNvPr>
          <p:cNvSpPr>
            <a:spLocks noGrp="1"/>
          </p:cNvSpPr>
          <p:nvPr>
            <p:ph idx="1"/>
          </p:nvPr>
        </p:nvSpPr>
        <p:spPr>
          <a:xfrm>
            <a:off x="1371600" y="2112264"/>
            <a:ext cx="4724400" cy="3959352"/>
          </a:xfrm>
        </p:spPr>
        <p:txBody>
          <a:bodyPr/>
          <a:lstStyle/>
          <a:p>
            <a:pPr algn="just"/>
            <a:r>
              <a:rPr lang="en-US" b="0" i="0" dirty="0">
                <a:solidFill>
                  <a:srgbClr val="292929"/>
                </a:solidFill>
                <a:effectLst/>
                <a:latin typeface="charter"/>
              </a:rPr>
              <a:t>Voting is one of the simplest way of combining the predictions from multiple machine learning algorithms. Voting classifier isn’t an actual classifier but a wrapper for set of different ones that are trained and valuated in parallel in order to exploit the different peculiarities of each algorithm.</a:t>
            </a:r>
            <a:endParaRPr lang="en-IN" dirty="0"/>
          </a:p>
        </p:txBody>
      </p:sp>
      <p:pic>
        <p:nvPicPr>
          <p:cNvPr id="5" name="Picture 4">
            <a:extLst>
              <a:ext uri="{FF2B5EF4-FFF2-40B4-BE49-F238E27FC236}">
                <a16:creationId xmlns:a16="http://schemas.microsoft.com/office/drawing/2014/main" id="{DBFBA53B-442A-4756-B629-FAEB852E3EAD}"/>
              </a:ext>
            </a:extLst>
          </p:cNvPr>
          <p:cNvPicPr>
            <a:picLocks noChangeAspect="1"/>
          </p:cNvPicPr>
          <p:nvPr/>
        </p:nvPicPr>
        <p:blipFill>
          <a:blip r:embed="rId2"/>
          <a:stretch>
            <a:fillRect/>
          </a:stretch>
        </p:blipFill>
        <p:spPr>
          <a:xfrm>
            <a:off x="6715125" y="2264664"/>
            <a:ext cx="4362450" cy="2907411"/>
          </a:xfrm>
          <a:prstGeom prst="rect">
            <a:avLst/>
          </a:prstGeom>
        </p:spPr>
      </p:pic>
    </p:spTree>
    <p:extLst>
      <p:ext uri="{BB962C8B-B14F-4D97-AF65-F5344CB8AC3E}">
        <p14:creationId xmlns:p14="http://schemas.microsoft.com/office/powerpoint/2010/main" val="191152235"/>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13B35"/>
      </a:dk2>
      <a:lt2>
        <a:srgbClr val="E8E7E2"/>
      </a:lt2>
      <a:accent1>
        <a:srgbClr val="969CC6"/>
      </a:accent1>
      <a:accent2>
        <a:srgbClr val="7F9EBA"/>
      </a:accent2>
      <a:accent3>
        <a:srgbClr val="83ABAD"/>
      </a:accent3>
      <a:accent4>
        <a:srgbClr val="76AD99"/>
      </a:accent4>
      <a:accent5>
        <a:srgbClr val="84AE8D"/>
      </a:accent5>
      <a:accent6>
        <a:srgbClr val="84B078"/>
      </a:accent6>
      <a:hlink>
        <a:srgbClr val="8A845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182</TotalTime>
  <Words>565</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Avenir Next LT Pro</vt:lpstr>
      <vt:lpstr>Calibri</vt:lpstr>
      <vt:lpstr>charter</vt:lpstr>
      <vt:lpstr>Nunito</vt:lpstr>
      <vt:lpstr>Roboto</vt:lpstr>
      <vt:lpstr>var(--font-din)</vt:lpstr>
      <vt:lpstr>GradientRiseVTI</vt:lpstr>
      <vt:lpstr>Review Sentiment Prediction  </vt:lpstr>
      <vt:lpstr>Problem Statement</vt:lpstr>
      <vt:lpstr>Data Dictionary </vt:lpstr>
      <vt:lpstr>Evaluation Metric</vt:lpstr>
      <vt:lpstr>Check for Class Imbalance </vt:lpstr>
      <vt:lpstr>Solution for Class Imbalance- SMOTE  </vt:lpstr>
      <vt:lpstr>Models and Approaches</vt:lpstr>
      <vt:lpstr>Ensemble Technique</vt:lpstr>
      <vt:lpstr>Voting Classifier</vt:lpstr>
      <vt:lpstr>two types of voting:</vt:lpstr>
      <vt:lpstr>Evaluation &amp;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Sentiment Prediction  </dc:title>
  <dc:creator>Monika Munjal</dc:creator>
  <cp:lastModifiedBy>Monika Munjal</cp:lastModifiedBy>
  <cp:revision>14</cp:revision>
  <dcterms:created xsi:type="dcterms:W3CDTF">2020-12-29T06:41:38Z</dcterms:created>
  <dcterms:modified xsi:type="dcterms:W3CDTF">2020-12-29T09:46:17Z</dcterms:modified>
</cp:coreProperties>
</file>