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8" d="100"/>
          <a:sy n="98"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C8BF-5B53-BE67-B0E2-CCE3159EECBD}"/>
              </a:ext>
            </a:extLst>
          </p:cNvPr>
          <p:cNvSpPr>
            <a:spLocks noGrp="1"/>
          </p:cNvSpPr>
          <p:nvPr>
            <p:ph type="ctrTitle"/>
          </p:nvPr>
        </p:nvSpPr>
        <p:spPr>
          <a:xfrm>
            <a:off x="1154955" y="1019963"/>
            <a:ext cx="8825658" cy="2677648"/>
          </a:xfrm>
        </p:spPr>
        <p:txBody>
          <a:bodyPr/>
          <a:lstStyle/>
          <a:p>
            <a:r>
              <a:rPr lang="en-US" b="0" i="0" dirty="0" err="1">
                <a:solidFill>
                  <a:schemeClr val="accent1">
                    <a:lumMod val="60000"/>
                    <a:lumOff val="40000"/>
                  </a:schemeClr>
                </a:solidFill>
                <a:effectLst/>
                <a:latin typeface="Wanted Sans Variable"/>
              </a:rPr>
              <a:t>DS_Dominos</a:t>
            </a:r>
            <a:r>
              <a:rPr lang="en-US" b="0" i="0" dirty="0">
                <a:solidFill>
                  <a:schemeClr val="accent1">
                    <a:lumMod val="60000"/>
                    <a:lumOff val="40000"/>
                  </a:schemeClr>
                </a:solidFill>
                <a:effectLst/>
                <a:latin typeface="Wanted Sans Variable"/>
              </a:rPr>
              <a:t> - Predictive Purchase Order System</a:t>
            </a:r>
            <a:endParaRPr lang="en-IN"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BEA167D8-20CD-832E-BEFA-28D8185F80DD}"/>
              </a:ext>
            </a:extLst>
          </p:cNvPr>
          <p:cNvSpPr>
            <a:spLocks noGrp="1"/>
          </p:cNvSpPr>
          <p:nvPr>
            <p:ph type="subTitle" idx="1"/>
          </p:nvPr>
        </p:nvSpPr>
        <p:spPr/>
        <p:txBody>
          <a:bodyPr/>
          <a:lstStyle/>
          <a:p>
            <a:r>
              <a:rPr lang="en-IN" dirty="0"/>
              <a:t>By, </a:t>
            </a:r>
          </a:p>
          <a:p>
            <a:r>
              <a:rPr lang="en-IN" dirty="0"/>
              <a:t>Monika </a:t>
            </a:r>
          </a:p>
        </p:txBody>
      </p:sp>
    </p:spTree>
    <p:extLst>
      <p:ext uri="{BB962C8B-B14F-4D97-AF65-F5344CB8AC3E}">
        <p14:creationId xmlns:p14="http://schemas.microsoft.com/office/powerpoint/2010/main" val="300060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FBA9-00A0-44F1-55E9-B60598E080CF}"/>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29681060-94B5-274B-117D-3317D5C9D87F}"/>
              </a:ext>
            </a:extLst>
          </p:cNvPr>
          <p:cNvSpPr>
            <a:spLocks noGrp="1"/>
          </p:cNvSpPr>
          <p:nvPr>
            <p:ph idx="1"/>
          </p:nvPr>
        </p:nvSpPr>
        <p:spPr/>
        <p:txBody>
          <a:bodyPr/>
          <a:lstStyle/>
          <a:p>
            <a:r>
              <a:rPr lang="en-US" b="0" i="0" dirty="0">
                <a:solidFill>
                  <a:schemeClr val="accent1">
                    <a:lumMod val="60000"/>
                    <a:lumOff val="40000"/>
                  </a:schemeClr>
                </a:solidFill>
                <a:effectLst/>
                <a:latin typeface="-apple-system"/>
              </a:rPr>
              <a:t>The project delivers highly accurate pizza sales forecasts, providing precise predictions for the upcoming week. These forecasts enable better planning and optimized inventory management. Based on the predicted sales, a comprehensive purchase order is generated, detailing the exact quantities of each ingredient required. This ensures that the necessary ingredients are stocked efficiently, minimizing waste and avoiding shortages. The result supports seamless operations by aligning supply with demand, improving both supply chain efficiency and overall business performance.</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224107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FE31-4570-BE84-A899-B4FF90E48FB6}"/>
              </a:ext>
            </a:extLst>
          </p:cNvPr>
          <p:cNvSpPr>
            <a:spLocks noGrp="1"/>
          </p:cNvSpPr>
          <p:nvPr>
            <p:ph type="title"/>
          </p:nvPr>
        </p:nvSpPr>
        <p:spPr/>
        <p:txBody>
          <a:bodyPr/>
          <a:lstStyle/>
          <a:p>
            <a:r>
              <a:rPr lang="en-IN" b="1" dirty="0"/>
              <a:t>Problem Statement</a:t>
            </a:r>
            <a:endParaRPr lang="en-IN" dirty="0"/>
          </a:p>
        </p:txBody>
      </p:sp>
      <p:sp>
        <p:nvSpPr>
          <p:cNvPr id="3" name="Content Placeholder 2">
            <a:extLst>
              <a:ext uri="{FF2B5EF4-FFF2-40B4-BE49-F238E27FC236}">
                <a16:creationId xmlns:a16="http://schemas.microsoft.com/office/drawing/2014/main" id="{C4FBFF20-3B94-1B36-C146-E1625E6023D7}"/>
              </a:ext>
            </a:extLst>
          </p:cNvPr>
          <p:cNvSpPr>
            <a:spLocks noGrp="1"/>
          </p:cNvSpPr>
          <p:nvPr>
            <p:ph idx="1"/>
          </p:nvPr>
        </p:nvSpPr>
        <p:spPr/>
        <p:txBody>
          <a:bodyPr/>
          <a:lstStyle/>
          <a:p>
            <a:r>
              <a:rPr lang="en-US" sz="1800" dirty="0"/>
              <a:t>Dominos wants to optimize the process of ordering ingredients by predicting future sales and creating a purchase order. </a:t>
            </a:r>
          </a:p>
          <a:p>
            <a:r>
              <a:rPr lang="en-US" sz="1800" dirty="0"/>
              <a:t>By accurately forecasting sales, Dominos can ensure that it has the right amount of ingredients in stock, minimizing waste and preventing stock outs. </a:t>
            </a:r>
          </a:p>
          <a:p>
            <a:r>
              <a:rPr lang="en-US" sz="1800" dirty="0"/>
              <a:t> project aims to leverage historical sales data and ingredient information to develop a predictive model and generate an efficient purchase order system for next one week.</a:t>
            </a:r>
            <a:endParaRPr lang="en-IN" sz="1800" dirty="0"/>
          </a:p>
          <a:p>
            <a:pPr marL="0" indent="0">
              <a:buNone/>
            </a:pPr>
            <a:endParaRPr lang="en-IN" dirty="0"/>
          </a:p>
        </p:txBody>
      </p:sp>
    </p:spTree>
    <p:extLst>
      <p:ext uri="{BB962C8B-B14F-4D97-AF65-F5344CB8AC3E}">
        <p14:creationId xmlns:p14="http://schemas.microsoft.com/office/powerpoint/2010/main" val="103225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5B02-39C6-AEC5-6817-1FC0A2B8C494}"/>
              </a:ext>
            </a:extLst>
          </p:cNvPr>
          <p:cNvSpPr>
            <a:spLocks noGrp="1"/>
          </p:cNvSpPr>
          <p:nvPr>
            <p:ph type="title"/>
          </p:nvPr>
        </p:nvSpPr>
        <p:spPr/>
        <p:txBody>
          <a:bodyPr/>
          <a:lstStyle/>
          <a:p>
            <a:r>
              <a:rPr lang="en-IN" dirty="0"/>
              <a:t>BUSINESS USE CASE</a:t>
            </a:r>
          </a:p>
        </p:txBody>
      </p:sp>
      <p:sp>
        <p:nvSpPr>
          <p:cNvPr id="3" name="Content Placeholder 2">
            <a:extLst>
              <a:ext uri="{FF2B5EF4-FFF2-40B4-BE49-F238E27FC236}">
                <a16:creationId xmlns:a16="http://schemas.microsoft.com/office/drawing/2014/main" id="{7B46B858-7EB1-5DF6-EFA7-DE7A384F6532}"/>
              </a:ext>
            </a:extLst>
          </p:cNvPr>
          <p:cNvSpPr>
            <a:spLocks noGrp="1"/>
          </p:cNvSpPr>
          <p:nvPr>
            <p:ph idx="1"/>
          </p:nvPr>
        </p:nvSpPr>
        <p:spPr/>
        <p:txBody>
          <a:bodyPr/>
          <a:lstStyle/>
          <a:p>
            <a:pPr algn="l">
              <a:buFont typeface="Arial" panose="020B0604020202020204" pitchFamily="34" charset="0"/>
              <a:buChar char="•"/>
            </a:pPr>
            <a:r>
              <a:rPr lang="en-US" b="1" i="0" dirty="0">
                <a:solidFill>
                  <a:schemeClr val="accent1">
                    <a:lumMod val="60000"/>
                    <a:lumOff val="40000"/>
                  </a:schemeClr>
                </a:solidFill>
                <a:effectLst/>
                <a:latin typeface="-apple-system"/>
              </a:rPr>
              <a:t>Inventory Management</a:t>
            </a:r>
            <a:r>
              <a:rPr lang="en-US" b="0" i="0" dirty="0">
                <a:solidFill>
                  <a:schemeClr val="accent1">
                    <a:lumMod val="60000"/>
                    <a:lumOff val="40000"/>
                  </a:schemeClr>
                </a:solidFill>
                <a:effectLst/>
                <a:latin typeface="-apple-system"/>
              </a:rPr>
              <a:t>: Ensuring optimal stock levels to meet future demand without overstocking.</a:t>
            </a:r>
          </a:p>
          <a:p>
            <a:pPr algn="l">
              <a:buFont typeface="Arial" panose="020B0604020202020204" pitchFamily="34" charset="0"/>
              <a:buChar char="•"/>
            </a:pPr>
            <a:r>
              <a:rPr lang="en-US" b="1" i="0" dirty="0">
                <a:solidFill>
                  <a:schemeClr val="accent1">
                    <a:lumMod val="60000"/>
                    <a:lumOff val="40000"/>
                  </a:schemeClr>
                </a:solidFill>
                <a:effectLst/>
                <a:latin typeface="-apple-system"/>
              </a:rPr>
              <a:t>Cost Reduction</a:t>
            </a:r>
            <a:r>
              <a:rPr lang="en-US" b="0" i="0" dirty="0">
                <a:solidFill>
                  <a:schemeClr val="accent1">
                    <a:lumMod val="60000"/>
                    <a:lumOff val="40000"/>
                  </a:schemeClr>
                </a:solidFill>
                <a:effectLst/>
                <a:latin typeface="-apple-system"/>
              </a:rPr>
              <a:t>: Minimizing waste and reducing costs associated with expired or excess inventory.</a:t>
            </a:r>
          </a:p>
          <a:p>
            <a:pPr algn="l">
              <a:buFont typeface="Arial" panose="020B0604020202020204" pitchFamily="34" charset="0"/>
              <a:buChar char="•"/>
            </a:pPr>
            <a:r>
              <a:rPr lang="en-US" b="1" i="0" dirty="0">
                <a:solidFill>
                  <a:schemeClr val="accent1">
                    <a:lumMod val="60000"/>
                    <a:lumOff val="40000"/>
                  </a:schemeClr>
                </a:solidFill>
                <a:effectLst/>
                <a:latin typeface="-apple-system"/>
              </a:rPr>
              <a:t>Sales Forecasting</a:t>
            </a:r>
            <a:r>
              <a:rPr lang="en-US" b="0" i="0" dirty="0">
                <a:solidFill>
                  <a:schemeClr val="accent1">
                    <a:lumMod val="60000"/>
                    <a:lumOff val="40000"/>
                  </a:schemeClr>
                </a:solidFill>
                <a:effectLst/>
                <a:latin typeface="-apple-system"/>
              </a:rPr>
              <a:t>: Accurately predicting sales trends to inform business strategies and promotions.</a:t>
            </a:r>
          </a:p>
          <a:p>
            <a:pPr algn="l">
              <a:buFont typeface="Arial" panose="020B0604020202020204" pitchFamily="34" charset="0"/>
              <a:buChar char="•"/>
            </a:pPr>
            <a:r>
              <a:rPr lang="en-US" b="1" i="0" dirty="0">
                <a:solidFill>
                  <a:schemeClr val="accent1">
                    <a:lumMod val="60000"/>
                    <a:lumOff val="40000"/>
                  </a:schemeClr>
                </a:solidFill>
                <a:effectLst/>
                <a:latin typeface="-apple-system"/>
              </a:rPr>
              <a:t>Supply Chain Optimization</a:t>
            </a:r>
            <a:r>
              <a:rPr lang="en-US" b="0" i="0" dirty="0">
                <a:solidFill>
                  <a:schemeClr val="accent1">
                    <a:lumMod val="60000"/>
                    <a:lumOff val="40000"/>
                  </a:schemeClr>
                </a:solidFill>
                <a:effectLst/>
                <a:latin typeface="-apple-system"/>
              </a:rPr>
              <a:t>: Streamlining the ordering process to align with predicted sales and avoid disruptions.</a:t>
            </a:r>
          </a:p>
          <a:p>
            <a:endParaRPr lang="en-IN" dirty="0"/>
          </a:p>
        </p:txBody>
      </p:sp>
    </p:spTree>
    <p:extLst>
      <p:ext uri="{BB962C8B-B14F-4D97-AF65-F5344CB8AC3E}">
        <p14:creationId xmlns:p14="http://schemas.microsoft.com/office/powerpoint/2010/main" val="167152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EFFCA-5DAD-25E6-CA14-BA17DBE9D343}"/>
              </a:ext>
            </a:extLst>
          </p:cNvPr>
          <p:cNvSpPr>
            <a:spLocks noGrp="1"/>
          </p:cNvSpPr>
          <p:nvPr>
            <p:ph idx="1"/>
          </p:nvPr>
        </p:nvSpPr>
        <p:spPr>
          <a:xfrm>
            <a:off x="1154953" y="992221"/>
            <a:ext cx="9282825" cy="5632315"/>
          </a:xfrm>
        </p:spPr>
        <p:txBody>
          <a:bodyPr>
            <a:normAutofit/>
          </a:bodyPr>
          <a:lstStyle/>
          <a:p>
            <a:pPr marL="0" indent="0" algn="l">
              <a:buNone/>
            </a:pPr>
            <a:r>
              <a:rPr lang="en-US" sz="2400" b="1" i="0" dirty="0">
                <a:solidFill>
                  <a:schemeClr val="accent1">
                    <a:lumMod val="60000"/>
                    <a:lumOff val="40000"/>
                  </a:schemeClr>
                </a:solidFill>
                <a:effectLst/>
                <a:latin typeface="-apple-system"/>
              </a:rPr>
              <a:t>Data Preprocessing</a:t>
            </a:r>
          </a:p>
          <a:p>
            <a:pPr marL="0" indent="0" algn="l">
              <a:buNone/>
            </a:pPr>
            <a:r>
              <a:rPr lang="en-US" sz="2400" b="1" i="0" dirty="0">
                <a:solidFill>
                  <a:schemeClr val="accent1">
                    <a:lumMod val="60000"/>
                    <a:lumOff val="40000"/>
                  </a:schemeClr>
                </a:solidFill>
                <a:effectLst/>
                <a:latin typeface="-apple-system"/>
              </a:rPr>
              <a:t>Data Cleaning</a:t>
            </a:r>
            <a:r>
              <a:rPr lang="en-US" sz="2400" b="0" i="0" dirty="0">
                <a:solidFill>
                  <a:schemeClr val="accent1">
                    <a:lumMod val="60000"/>
                    <a:lumOff val="40000"/>
                  </a:schemeClr>
                </a:solidFill>
                <a:effectLst/>
                <a:latin typeface="-apple-system"/>
              </a:rPr>
              <a:t> </a:t>
            </a:r>
            <a:r>
              <a:rPr lang="en-US" sz="2400" b="1" i="0" dirty="0">
                <a:solidFill>
                  <a:schemeClr val="accent1">
                    <a:lumMod val="60000"/>
                    <a:lumOff val="40000"/>
                  </a:schemeClr>
                </a:solidFill>
                <a:effectLst/>
                <a:latin typeface="-apple-system"/>
              </a:rPr>
              <a:t>ensures the dataset's accuracy and consistency through:</a:t>
            </a:r>
          </a:p>
          <a:p>
            <a:pPr algn="l">
              <a:buFont typeface="Arial" panose="020B0604020202020204" pitchFamily="34" charset="0"/>
              <a:buChar char="•"/>
            </a:pPr>
            <a:r>
              <a:rPr lang="en-US" b="1" i="0" dirty="0">
                <a:solidFill>
                  <a:schemeClr val="accent1">
                    <a:lumMod val="60000"/>
                    <a:lumOff val="40000"/>
                  </a:schemeClr>
                </a:solidFill>
                <a:effectLst/>
                <a:latin typeface="-apple-system"/>
              </a:rPr>
              <a:t>Handling Missing Data</a:t>
            </a:r>
            <a:r>
              <a:rPr lang="en-US" b="0" i="0" dirty="0">
                <a:solidFill>
                  <a:schemeClr val="accent1">
                    <a:lumMod val="60000"/>
                    <a:lumOff val="40000"/>
                  </a:schemeClr>
                </a:solidFill>
                <a:effectLst/>
                <a:latin typeface="-apple-system"/>
              </a:rPr>
              <a:t>:</a:t>
            </a:r>
          </a:p>
          <a:p>
            <a:pPr marL="742950" lvl="1" indent="-285750" algn="l">
              <a:buFont typeface="Arial" panose="020B0604020202020204" pitchFamily="34" charset="0"/>
              <a:buChar char="•"/>
            </a:pPr>
            <a:r>
              <a:rPr lang="en-US" b="0" i="0" dirty="0">
                <a:solidFill>
                  <a:schemeClr val="accent1">
                    <a:lumMod val="60000"/>
                    <a:lumOff val="40000"/>
                  </a:schemeClr>
                </a:solidFill>
                <a:effectLst/>
                <a:latin typeface="-apple-system"/>
              </a:rPr>
              <a:t>Detected missing values.</a:t>
            </a:r>
          </a:p>
          <a:p>
            <a:pPr marL="742950" lvl="1" indent="-285750" algn="l">
              <a:buFont typeface="Arial" panose="020B0604020202020204" pitchFamily="34" charset="0"/>
              <a:buChar char="•"/>
            </a:pPr>
            <a:r>
              <a:rPr lang="en-US" b="0" i="0" dirty="0">
                <a:solidFill>
                  <a:schemeClr val="accent1">
                    <a:lumMod val="60000"/>
                    <a:lumOff val="40000"/>
                  </a:schemeClr>
                </a:solidFill>
                <a:effectLst/>
                <a:latin typeface="-apple-system"/>
              </a:rPr>
              <a:t>Replaced missing values using mean, median, mode, or placeholders.</a:t>
            </a:r>
          </a:p>
          <a:p>
            <a:pPr marL="742950" lvl="1" indent="-285750" algn="l">
              <a:buFont typeface="Arial" panose="020B0604020202020204" pitchFamily="34" charset="0"/>
              <a:buChar char="•"/>
            </a:pPr>
            <a:r>
              <a:rPr lang="en-US" b="0" i="0" dirty="0">
                <a:solidFill>
                  <a:schemeClr val="accent1">
                    <a:lumMod val="60000"/>
                    <a:lumOff val="40000"/>
                  </a:schemeClr>
                </a:solidFill>
                <a:effectLst/>
                <a:latin typeface="-apple-system"/>
              </a:rPr>
              <a:t>Removed columns or rows with excessive missing data if necessary.</a:t>
            </a:r>
          </a:p>
          <a:p>
            <a:pPr algn="l">
              <a:buFont typeface="Arial" panose="020B0604020202020204" pitchFamily="34" charset="0"/>
              <a:buChar char="•"/>
            </a:pPr>
            <a:r>
              <a:rPr lang="en-US" b="1" i="0" dirty="0">
                <a:solidFill>
                  <a:schemeClr val="accent1">
                    <a:lumMod val="60000"/>
                    <a:lumOff val="40000"/>
                  </a:schemeClr>
                </a:solidFill>
                <a:effectLst/>
                <a:latin typeface="-apple-system"/>
              </a:rPr>
              <a:t>Removing Inconsistent Data</a:t>
            </a:r>
            <a:r>
              <a:rPr lang="en-US" b="0" i="0" dirty="0">
                <a:solidFill>
                  <a:schemeClr val="accent1">
                    <a:lumMod val="60000"/>
                    <a:lumOff val="40000"/>
                  </a:schemeClr>
                </a:solidFill>
                <a:effectLst/>
                <a:latin typeface="-apple-system"/>
              </a:rPr>
              <a:t>:</a:t>
            </a:r>
          </a:p>
          <a:p>
            <a:pPr marL="742950" lvl="1" indent="-285750" algn="l">
              <a:buFont typeface="Arial" panose="020B0604020202020204" pitchFamily="34" charset="0"/>
              <a:buChar char="•"/>
            </a:pPr>
            <a:r>
              <a:rPr lang="en-US" b="0" i="0" dirty="0">
                <a:solidFill>
                  <a:schemeClr val="accent1">
                    <a:lumMod val="60000"/>
                    <a:lumOff val="40000"/>
                  </a:schemeClr>
                </a:solidFill>
                <a:effectLst/>
                <a:latin typeface="-apple-system"/>
              </a:rPr>
              <a:t>Checked for format consistency and valid ranges.</a:t>
            </a:r>
          </a:p>
          <a:p>
            <a:pPr marL="742950" lvl="1" indent="-285750" algn="l">
              <a:buFont typeface="Arial" panose="020B0604020202020204" pitchFamily="34" charset="0"/>
              <a:buChar char="•"/>
            </a:pPr>
            <a:r>
              <a:rPr lang="en-US" b="0" i="0" dirty="0">
                <a:solidFill>
                  <a:schemeClr val="accent1">
                    <a:lumMod val="60000"/>
                    <a:lumOff val="40000"/>
                  </a:schemeClr>
                </a:solidFill>
                <a:effectLst/>
                <a:latin typeface="-apple-system"/>
              </a:rPr>
              <a:t>Fixed inconsistencies, such as standardizing text and correcting typos.</a:t>
            </a:r>
          </a:p>
          <a:p>
            <a:pPr algn="l">
              <a:buFont typeface="Arial" panose="020B0604020202020204" pitchFamily="34" charset="0"/>
              <a:buChar char="•"/>
            </a:pPr>
            <a:r>
              <a:rPr lang="en-US" b="1" i="0" dirty="0">
                <a:solidFill>
                  <a:schemeClr val="accent1">
                    <a:lumMod val="60000"/>
                    <a:lumOff val="40000"/>
                  </a:schemeClr>
                </a:solidFill>
                <a:effectLst/>
                <a:latin typeface="-apple-system"/>
              </a:rPr>
              <a:t>Handling Outliers</a:t>
            </a:r>
            <a:r>
              <a:rPr lang="en-US" b="0" i="0" dirty="0">
                <a:solidFill>
                  <a:schemeClr val="accent1">
                    <a:lumMod val="60000"/>
                    <a:lumOff val="40000"/>
                  </a:schemeClr>
                </a:solidFill>
                <a:effectLst/>
                <a:latin typeface="-apple-system"/>
              </a:rPr>
              <a:t>:</a:t>
            </a:r>
          </a:p>
          <a:p>
            <a:pPr marL="742950" lvl="1" indent="-285750" algn="l">
              <a:buFont typeface="Arial" panose="020B0604020202020204" pitchFamily="34" charset="0"/>
              <a:buChar char="•"/>
            </a:pPr>
            <a:r>
              <a:rPr lang="en-US" b="0" i="0" dirty="0">
                <a:solidFill>
                  <a:schemeClr val="accent1">
                    <a:lumMod val="60000"/>
                    <a:lumOff val="40000"/>
                  </a:schemeClr>
                </a:solidFill>
                <a:effectLst/>
                <a:latin typeface="-apple-system"/>
              </a:rPr>
              <a:t>Identified outliers using statistical methods or visualizations.</a:t>
            </a:r>
          </a:p>
          <a:p>
            <a:pPr marL="742950" lvl="1" indent="-285750" algn="l">
              <a:buFont typeface="Arial" panose="020B0604020202020204" pitchFamily="34" charset="0"/>
              <a:buChar char="•"/>
            </a:pPr>
            <a:r>
              <a:rPr lang="en-US" b="0" i="0" dirty="0">
                <a:solidFill>
                  <a:schemeClr val="accent1">
                    <a:lumMod val="60000"/>
                    <a:lumOff val="40000"/>
                  </a:schemeClr>
                </a:solidFill>
                <a:effectLst/>
                <a:latin typeface="-apple-system"/>
              </a:rPr>
              <a:t>Removed, transformed, or categorized outliers based on their impact.</a:t>
            </a:r>
          </a:p>
          <a:p>
            <a:endParaRPr lang="en-IN" dirty="0"/>
          </a:p>
        </p:txBody>
      </p:sp>
    </p:spTree>
    <p:extLst>
      <p:ext uri="{BB962C8B-B14F-4D97-AF65-F5344CB8AC3E}">
        <p14:creationId xmlns:p14="http://schemas.microsoft.com/office/powerpoint/2010/main" val="167395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2202-40C2-7B63-9680-0678AD3C8253}"/>
              </a:ext>
            </a:extLst>
          </p:cNvPr>
          <p:cNvSpPr>
            <a:spLocks noGrp="1"/>
          </p:cNvSpPr>
          <p:nvPr>
            <p:ph type="title"/>
          </p:nvPr>
        </p:nvSpPr>
        <p:spPr/>
        <p:txBody>
          <a:bodyPr/>
          <a:lstStyle/>
          <a:p>
            <a:r>
              <a:rPr lang="en-IN" dirty="0"/>
              <a:t>EDA</a:t>
            </a:r>
          </a:p>
        </p:txBody>
      </p:sp>
      <p:pic>
        <p:nvPicPr>
          <p:cNvPr id="4" name="Content Placeholder 3">
            <a:extLst>
              <a:ext uri="{FF2B5EF4-FFF2-40B4-BE49-F238E27FC236}">
                <a16:creationId xmlns:a16="http://schemas.microsoft.com/office/drawing/2014/main" id="{F7ADFE2E-BA93-485D-2236-44E029D90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604" y="2154467"/>
            <a:ext cx="8472792" cy="4391301"/>
          </a:xfrm>
          <a:prstGeom prst="rect">
            <a:avLst/>
          </a:prstGeom>
        </p:spPr>
      </p:pic>
    </p:spTree>
    <p:extLst>
      <p:ext uri="{BB962C8B-B14F-4D97-AF65-F5344CB8AC3E}">
        <p14:creationId xmlns:p14="http://schemas.microsoft.com/office/powerpoint/2010/main" val="328527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3503-3169-52CE-C202-A7FB86FDF209}"/>
              </a:ext>
            </a:extLst>
          </p:cNvPr>
          <p:cNvSpPr>
            <a:spLocks noGrp="1"/>
          </p:cNvSpPr>
          <p:nvPr>
            <p:ph type="title"/>
          </p:nvPr>
        </p:nvSpPr>
        <p:spPr/>
        <p:txBody>
          <a:bodyPr/>
          <a:lstStyle/>
          <a:p>
            <a:r>
              <a:rPr lang="en-IN" dirty="0"/>
              <a:t>ACF and PACF</a:t>
            </a:r>
          </a:p>
        </p:txBody>
      </p:sp>
      <p:pic>
        <p:nvPicPr>
          <p:cNvPr id="4" name="Content Placeholder 3">
            <a:extLst>
              <a:ext uri="{FF2B5EF4-FFF2-40B4-BE49-F238E27FC236}">
                <a16:creationId xmlns:a16="http://schemas.microsoft.com/office/drawing/2014/main" id="{CFC2566A-7EEF-1A1A-6BDF-4C60304D2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5559" y="1942018"/>
            <a:ext cx="7701694" cy="4799250"/>
          </a:xfrm>
          <a:prstGeom prst="rect">
            <a:avLst/>
          </a:prstGeom>
        </p:spPr>
      </p:pic>
    </p:spTree>
    <p:extLst>
      <p:ext uri="{BB962C8B-B14F-4D97-AF65-F5344CB8AC3E}">
        <p14:creationId xmlns:p14="http://schemas.microsoft.com/office/powerpoint/2010/main" val="112325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EA60-2C2D-E44F-CAD2-459B112BFFEC}"/>
              </a:ext>
            </a:extLst>
          </p:cNvPr>
          <p:cNvSpPr>
            <a:spLocks noGrp="1"/>
          </p:cNvSpPr>
          <p:nvPr>
            <p:ph type="title"/>
          </p:nvPr>
        </p:nvSpPr>
        <p:spPr>
          <a:xfrm>
            <a:off x="1368963" y="1051489"/>
            <a:ext cx="8761413" cy="706964"/>
          </a:xfrm>
        </p:spPr>
        <p:txBody>
          <a:bodyPr/>
          <a:lstStyle/>
          <a:p>
            <a:r>
              <a:rPr lang="en-US" dirty="0"/>
              <a:t>Arima model evaluation</a:t>
            </a:r>
            <a:br>
              <a:rPr lang="en-IN" dirty="0"/>
            </a:br>
            <a:endParaRPr lang="en-IN" dirty="0"/>
          </a:p>
        </p:txBody>
      </p:sp>
      <p:pic>
        <p:nvPicPr>
          <p:cNvPr id="4" name="Content Placeholder 3">
            <a:extLst>
              <a:ext uri="{FF2B5EF4-FFF2-40B4-BE49-F238E27FC236}">
                <a16:creationId xmlns:a16="http://schemas.microsoft.com/office/drawing/2014/main" id="{1FE6D01D-821D-9190-F333-F37950696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291" y="1942018"/>
            <a:ext cx="8491085" cy="4526875"/>
          </a:xfrm>
          <a:prstGeom prst="rect">
            <a:avLst/>
          </a:prstGeom>
        </p:spPr>
      </p:pic>
    </p:spTree>
    <p:extLst>
      <p:ext uri="{BB962C8B-B14F-4D97-AF65-F5344CB8AC3E}">
        <p14:creationId xmlns:p14="http://schemas.microsoft.com/office/powerpoint/2010/main" val="22767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55C6-FDC3-3B6B-220B-FB39E48006D1}"/>
              </a:ext>
            </a:extLst>
          </p:cNvPr>
          <p:cNvSpPr>
            <a:spLocks noGrp="1"/>
          </p:cNvSpPr>
          <p:nvPr>
            <p:ph type="title"/>
          </p:nvPr>
        </p:nvSpPr>
        <p:spPr/>
        <p:txBody>
          <a:bodyPr/>
          <a:lstStyle/>
          <a:p>
            <a:r>
              <a:rPr lang="en-US" dirty="0" err="1"/>
              <a:t>Sarimax</a:t>
            </a:r>
            <a:r>
              <a:rPr lang="en-US" dirty="0"/>
              <a:t> model </a:t>
            </a:r>
            <a:br>
              <a:rPr lang="en-IN" dirty="0"/>
            </a:br>
            <a:endParaRPr lang="en-IN" dirty="0"/>
          </a:p>
        </p:txBody>
      </p:sp>
      <p:pic>
        <p:nvPicPr>
          <p:cNvPr id="4" name="Content Placeholder 3">
            <a:extLst>
              <a:ext uri="{FF2B5EF4-FFF2-40B4-BE49-F238E27FC236}">
                <a16:creationId xmlns:a16="http://schemas.microsoft.com/office/drawing/2014/main" id="{27396023-8B7A-01CD-B0D5-1535C3F3A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691" y="2078205"/>
            <a:ext cx="8710043" cy="4643608"/>
          </a:xfrm>
          <a:prstGeom prst="rect">
            <a:avLst/>
          </a:prstGeom>
        </p:spPr>
      </p:pic>
    </p:spTree>
    <p:extLst>
      <p:ext uri="{BB962C8B-B14F-4D97-AF65-F5344CB8AC3E}">
        <p14:creationId xmlns:p14="http://schemas.microsoft.com/office/powerpoint/2010/main" val="228896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141C-DC21-FA96-3E38-4135612A326A}"/>
              </a:ext>
            </a:extLst>
          </p:cNvPr>
          <p:cNvSpPr>
            <a:spLocks noGrp="1"/>
          </p:cNvSpPr>
          <p:nvPr>
            <p:ph type="title"/>
          </p:nvPr>
        </p:nvSpPr>
        <p:spPr/>
        <p:txBody>
          <a:bodyPr/>
          <a:lstStyle/>
          <a:p>
            <a:r>
              <a:rPr lang="en-US" dirty="0"/>
              <a:t>Prophet model</a:t>
            </a:r>
            <a:br>
              <a:rPr lang="en-IN" dirty="0"/>
            </a:br>
            <a:endParaRPr lang="en-IN" dirty="0"/>
          </a:p>
        </p:txBody>
      </p:sp>
      <p:pic>
        <p:nvPicPr>
          <p:cNvPr id="4" name="Content Placeholder 3">
            <a:extLst>
              <a:ext uri="{FF2B5EF4-FFF2-40B4-BE49-F238E27FC236}">
                <a16:creationId xmlns:a16="http://schemas.microsoft.com/office/drawing/2014/main" id="{FDDABE66-2A39-0C00-0611-99BF114F1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715" y="2000385"/>
            <a:ext cx="8132323" cy="4335606"/>
          </a:xfrm>
          <a:prstGeom prst="rect">
            <a:avLst/>
          </a:prstGeom>
        </p:spPr>
      </p:pic>
    </p:spTree>
    <p:extLst>
      <p:ext uri="{BB962C8B-B14F-4D97-AF65-F5344CB8AC3E}">
        <p14:creationId xmlns:p14="http://schemas.microsoft.com/office/powerpoint/2010/main" val="2083149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22</TotalTime>
  <Words>340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Century Gothic</vt:lpstr>
      <vt:lpstr>Wanted Sans Variable</vt:lpstr>
      <vt:lpstr>Wingdings 3</vt:lpstr>
      <vt:lpstr>Ion Boardroom</vt:lpstr>
      <vt:lpstr>DS_Dominos - Predictive Purchase Order System</vt:lpstr>
      <vt:lpstr>Problem Statement</vt:lpstr>
      <vt:lpstr>BUSINESS USE CASE</vt:lpstr>
      <vt:lpstr>PowerPoint Presentation</vt:lpstr>
      <vt:lpstr>EDA</vt:lpstr>
      <vt:lpstr>ACF and PACF</vt:lpstr>
      <vt:lpstr>Arima model evaluation </vt:lpstr>
      <vt:lpstr>Sarimax model  </vt:lpstr>
      <vt:lpstr>Prophet model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arockiya2014@gmail.com</dc:creator>
  <cp:lastModifiedBy>arockiya2014@gmail.com</cp:lastModifiedBy>
  <cp:revision>1</cp:revision>
  <dcterms:created xsi:type="dcterms:W3CDTF">2024-12-28T07:55:37Z</dcterms:created>
  <dcterms:modified xsi:type="dcterms:W3CDTF">2024-12-28T08:18:36Z</dcterms:modified>
</cp:coreProperties>
</file>