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1" r:id="rId6"/>
    <p:sldId id="260" r:id="rId7"/>
    <p:sldId id="262" r:id="rId8"/>
    <p:sldId id="261" r:id="rId9"/>
    <p:sldId id="269" r:id="rId10"/>
    <p:sldId id="263" r:id="rId11"/>
    <p:sldId id="264" r:id="rId12"/>
    <p:sldId id="265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2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71726\Desktop\moni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[moni.csv]moni!PivotTable1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moni!$B$3:$B$4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moni!$A$5:$A$15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moni!$B$5:$B$15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6E-4D97-A2EE-D0F57CFBCAA2}"/>
            </c:ext>
          </c:extLst>
        </c:ser>
        <c:ser>
          <c:idx val="1"/>
          <c:order val="1"/>
          <c:tx>
            <c:strRef>
              <c:f>moni!$C$3:$C$4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moni!$A$5:$A$15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moni!$C$5:$C$15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6E-4D97-A2EE-D0F57CFBCAA2}"/>
            </c:ext>
          </c:extLst>
        </c:ser>
        <c:ser>
          <c:idx val="2"/>
          <c:order val="2"/>
          <c:tx>
            <c:strRef>
              <c:f>moni!$D$3:$D$4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moni!$A$5:$A$15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moni!$D$5:$D$15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6E-4D97-A2EE-D0F57CFBCAA2}"/>
            </c:ext>
          </c:extLst>
        </c:ser>
        <c:ser>
          <c:idx val="3"/>
          <c:order val="3"/>
          <c:tx>
            <c:strRef>
              <c:f>moni!$E$3:$E$4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moni!$A$5:$A$15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moni!$E$5:$E$15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6E-4D97-A2EE-D0F57CFBCAA2}"/>
            </c:ext>
          </c:extLst>
        </c:ser>
        <c:ser>
          <c:idx val="4"/>
          <c:order val="4"/>
          <c:tx>
            <c:strRef>
              <c:f>moni!$F$3:$F$4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moni!$A$5:$A$15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moni!$F$5:$F$15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B6E-4D97-A2EE-D0F57CFBC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530559"/>
        <c:axId val="506531519"/>
      </c:barChart>
      <c:catAx>
        <c:axId val="506530559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531519"/>
        <c:crosses val="autoZero"/>
        <c:auto val="1"/>
        <c:lblAlgn val="ctr"/>
        <c:lblOffset val="100"/>
        <c:noMultiLvlLbl val="0"/>
      </c:catAx>
      <c:valAx>
        <c:axId val="506531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53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8518" y="332448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NAME:MONIKA M</a:t>
            </a:r>
          </a:p>
          <a:p>
            <a:r>
              <a:rPr lang="en-US" sz="2400" dirty="0"/>
              <a:t>REGISTER NO:22CCA020</a:t>
            </a:r>
          </a:p>
          <a:p>
            <a:r>
              <a:rPr lang="en-US" sz="2400" dirty="0"/>
              <a:t>DEPARTMENT:BCOM(COMPUTER APPLICATION)</a:t>
            </a:r>
          </a:p>
          <a:p>
            <a:r>
              <a:rPr lang="en-US" sz="2400" dirty="0"/>
              <a:t>COLLEGE:MOHAMED SATHAK COLLAGE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2A100E7-2564-6969-A2D8-DFEA2503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10134600" cy="1477328"/>
          </a:xfrm>
        </p:spPr>
        <p:txBody>
          <a:bodyPr/>
          <a:lstStyle/>
          <a:p>
            <a:r>
              <a:rPr lang="en-US" dirty="0"/>
              <a:t>THE“WOW”IN OUR SOLUTION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28B29A-59AD-158E-2135-BD6E7E465CEB}"/>
              </a:ext>
            </a:extLst>
          </p:cNvPr>
          <p:cNvSpPr txBox="1"/>
          <p:nvPr/>
        </p:nvSpPr>
        <p:spPr>
          <a:xfrm>
            <a:off x="1371600" y="1310105"/>
            <a:ext cx="77438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FF0000"/>
                </a:solidFill>
                <a:effectLst/>
                <a:latin typeface="inherit"/>
              </a:rPr>
              <a:t>PERFORMANCE ANALYSIS FORMULA</a:t>
            </a:r>
          </a:p>
          <a:p>
            <a:pPr algn="l" fontAlgn="base">
              <a:buFont typeface="+mj-lt"/>
              <a:buAutoNum type="arabicPeriod"/>
            </a:pPr>
            <a:endParaRPr lang="en-US" dirty="0">
              <a:solidFill>
                <a:srgbClr val="3C4043"/>
              </a:solidFill>
              <a:latin typeface="inherit"/>
            </a:endParaRPr>
          </a:p>
          <a:p>
            <a:pPr algn="l" fontAlgn="base"/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=IFS(G5&gt;=3,”VERY HIGH”,G5&gt;=4,”</a:t>
            </a:r>
          </a:p>
          <a:p>
            <a:pPr algn="l" fontAlgn="base"/>
            <a:r>
              <a:rPr lang="en-US" dirty="0">
                <a:solidFill>
                  <a:srgbClr val="3C4043"/>
                </a:solidFill>
                <a:latin typeface="inherit"/>
              </a:rPr>
              <a:t>HEIGHT”,G5&gt;=3,”MED”,TRUE,”LOW”)</a:t>
            </a:r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FFDF6-225E-7B8D-1002-E45D33C75C38}"/>
              </a:ext>
            </a:extLst>
          </p:cNvPr>
          <p:cNvSpPr txBox="1"/>
          <p:nvPr/>
        </p:nvSpPr>
        <p:spPr>
          <a:xfrm>
            <a:off x="485775" y="1219200"/>
            <a:ext cx="899874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Data collection </a:t>
            </a:r>
          </a:p>
          <a:p>
            <a:r>
              <a:rPr lang="en-US" sz="1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tep 1: Define the Problem and Objectives- Identify the goals of the analysis (e.g., employee turnover, performance, engagement)- Determine the key questions to answer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Step 2: Choose a Dataset- Search for relevant employee datasets on Kaggle (e.g., HR Analytics, Employee Attrition)- Select a dataset that aligns with your objectives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+mj-lt"/>
              </a:rPr>
              <a:t>Step 3: Import and Explore the Data- Import the dataset into a Kaggle notebook or Excel- Explore the data using summary statistics, visualizations, and data profiling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Feature collection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- HR systems (e.g., Workday, BambooHR)- Performance management tools (e.g., Lattice, 15Five)- Employee engagement surveys (e.g., Culture Amp, SurveyMonkey)- Time-off and attendance systems (e.g., ADP, Namely)- Training and development platforms (e.g., Udemy, LinkedIn Learning)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3335" rIns="0" bIns="0" rtlCol="0">
            <a:spAutoFit/>
          </a:bodyPr>
          <a:lstStyle/>
          <a:p>
            <a:r>
              <a:rPr lang="en-US" dirty="0"/>
              <a:t>       RESULTS    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1D0B4B-58B5-1AC6-08DA-B8E36C12C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82972"/>
              </p:ext>
            </p:extLst>
          </p:nvPr>
        </p:nvGraphicFramePr>
        <p:xfrm>
          <a:off x="357325" y="1219200"/>
          <a:ext cx="6338750" cy="4942269"/>
        </p:xfrm>
        <a:graphic>
          <a:graphicData uri="http://schemas.openxmlformats.org/drawingml/2006/table">
            <a:tbl>
              <a:tblPr/>
              <a:tblGrid>
                <a:gridCol w="576250">
                  <a:extLst>
                    <a:ext uri="{9D8B030D-6E8A-4147-A177-3AD203B41FA5}">
                      <a16:colId xmlns:a16="http://schemas.microsoft.com/office/drawing/2014/main" val="2715873383"/>
                    </a:ext>
                  </a:extLst>
                </a:gridCol>
                <a:gridCol w="576250">
                  <a:extLst>
                    <a:ext uri="{9D8B030D-6E8A-4147-A177-3AD203B41FA5}">
                      <a16:colId xmlns:a16="http://schemas.microsoft.com/office/drawing/2014/main" val="492621115"/>
                    </a:ext>
                  </a:extLst>
                </a:gridCol>
                <a:gridCol w="576250">
                  <a:extLst>
                    <a:ext uri="{9D8B030D-6E8A-4147-A177-3AD203B41FA5}">
                      <a16:colId xmlns:a16="http://schemas.microsoft.com/office/drawing/2014/main" val="3237280306"/>
                    </a:ext>
                  </a:extLst>
                </a:gridCol>
                <a:gridCol w="576250">
                  <a:extLst>
                    <a:ext uri="{9D8B030D-6E8A-4147-A177-3AD203B41FA5}">
                      <a16:colId xmlns:a16="http://schemas.microsoft.com/office/drawing/2014/main" val="3525694468"/>
                    </a:ext>
                  </a:extLst>
                </a:gridCol>
                <a:gridCol w="576250">
                  <a:extLst>
                    <a:ext uri="{9D8B030D-6E8A-4147-A177-3AD203B41FA5}">
                      <a16:colId xmlns:a16="http://schemas.microsoft.com/office/drawing/2014/main" val="1190998810"/>
                    </a:ext>
                  </a:extLst>
                </a:gridCol>
                <a:gridCol w="576250">
                  <a:extLst>
                    <a:ext uri="{9D8B030D-6E8A-4147-A177-3AD203B41FA5}">
                      <a16:colId xmlns:a16="http://schemas.microsoft.com/office/drawing/2014/main" val="506976186"/>
                    </a:ext>
                  </a:extLst>
                </a:gridCol>
                <a:gridCol w="576250">
                  <a:extLst>
                    <a:ext uri="{9D8B030D-6E8A-4147-A177-3AD203B41FA5}">
                      <a16:colId xmlns:a16="http://schemas.microsoft.com/office/drawing/2014/main" val="4098808498"/>
                    </a:ext>
                  </a:extLst>
                </a:gridCol>
                <a:gridCol w="576250">
                  <a:extLst>
                    <a:ext uri="{9D8B030D-6E8A-4147-A177-3AD203B41FA5}">
                      <a16:colId xmlns:a16="http://schemas.microsoft.com/office/drawing/2014/main" val="1472653047"/>
                    </a:ext>
                  </a:extLst>
                </a:gridCol>
                <a:gridCol w="576250">
                  <a:extLst>
                    <a:ext uri="{9D8B030D-6E8A-4147-A177-3AD203B41FA5}">
                      <a16:colId xmlns:a16="http://schemas.microsoft.com/office/drawing/2014/main" val="2156326960"/>
                    </a:ext>
                  </a:extLst>
                </a:gridCol>
                <a:gridCol w="576250">
                  <a:extLst>
                    <a:ext uri="{9D8B030D-6E8A-4147-A177-3AD203B41FA5}">
                      <a16:colId xmlns:a16="http://schemas.microsoft.com/office/drawing/2014/main" val="611728952"/>
                    </a:ext>
                  </a:extLst>
                </a:gridCol>
                <a:gridCol w="576250">
                  <a:extLst>
                    <a:ext uri="{9D8B030D-6E8A-4147-A177-3AD203B41FA5}">
                      <a16:colId xmlns:a16="http://schemas.microsoft.com/office/drawing/2014/main" val="3085095639"/>
                    </a:ext>
                  </a:extLst>
                </a:gridCol>
              </a:tblGrid>
              <a:tr h="167219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555749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583313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859513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429906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047157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769314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831757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12100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643810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729858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822707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326934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19081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629909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258673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91679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03081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356302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474834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169230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188775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442302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320961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005474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26560"/>
                  </a:ext>
                </a:extLst>
              </a:tr>
              <a:tr h="191002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73478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D7CFD32-5730-B967-3D83-39AEB7218A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478265"/>
              </p:ext>
            </p:extLst>
          </p:nvPr>
        </p:nvGraphicFramePr>
        <p:xfrm>
          <a:off x="1524000" y="1525214"/>
          <a:ext cx="6629400" cy="3884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79E6-DDE3-0E9F-3E02-CBB37936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49E1A-862B-567B-3B10-C6E3C38E564E}"/>
              </a:ext>
            </a:extLst>
          </p:cNvPr>
          <p:cNvSpPr txBox="1"/>
          <p:nvPr/>
        </p:nvSpPr>
        <p:spPr>
          <a:xfrm>
            <a:off x="755333" y="1862772"/>
            <a:ext cx="5493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“Data analysis is not just about number its about numbers its about telling a story that drives action and improves employee lives."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65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C61CC9-3E45-A892-5B28-840072DC59CE}"/>
              </a:ext>
            </a:extLst>
          </p:cNvPr>
          <p:cNvSpPr txBox="1"/>
          <p:nvPr/>
        </p:nvSpPr>
        <p:spPr>
          <a:xfrm>
            <a:off x="1219200" y="1447800"/>
            <a:ext cx="79350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Context: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Describe the broader field or situation where the problem exists.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 Description: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Clearly define the specific issue or challenge.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Explain who or what is affected and how they are impacted.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Current Solutions: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Mention any existing efforts or solutions and their limitations.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Gap or Need: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Highlight any gaps or shortcomings in current solutions that need addressing.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Proposed Approach: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Briefly describe the proposed solution or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Expected Outcome: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State the desired results or benefits of addressing the problem.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95C2-B50B-9E19-A251-A6EF6A0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ORGANISATION STRUCTURE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24EF63-5CBA-EE9B-E10A-57887F4324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447799"/>
            <a:ext cx="7626668" cy="476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1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BD6DAC-6AEC-C2F2-173E-A75C28F0BEEF}"/>
              </a:ext>
            </a:extLst>
          </p:cNvPr>
          <p:cNvSpPr txBox="1"/>
          <p:nvPr/>
        </p:nvSpPr>
        <p:spPr>
          <a:xfrm>
            <a:off x="720725" y="1828800"/>
            <a:ext cx="7937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RetailX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Mobile Application Development project aims to create a user-friendly mobile app to enhance customer engagement and streamline the shopping experience for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RetailX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leading retail company.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project addresses the need for a modern, integrated platform that supports online shopping, personalized promotions, and customer feedback, aiming to boost sales and customer satisfaction.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3171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9A702E-F524-EE52-F7E9-310886D80DA7}"/>
              </a:ext>
            </a:extLst>
          </p:cNvPr>
          <p:cNvSpPr txBox="1"/>
          <p:nvPr/>
        </p:nvSpPr>
        <p:spPr>
          <a:xfrm>
            <a:off x="3200400" y="990600"/>
            <a:ext cx="52578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Informed Decision-Making: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Provides managers and executives with data-driven insights to make strategic decisions about promotions, resource allocation, and organizational improvements.</a:t>
            </a:r>
          </a:p>
          <a:p>
            <a:r>
              <a:rPr lang="en-US" b="1" dirty="0"/>
              <a:t>2. Targeted Training and Development: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Identifies specific skill gaps and areas for improvement, allowing HR and training teams to create effective, targeted training programs.</a:t>
            </a:r>
          </a:p>
          <a:p>
            <a:r>
              <a:rPr lang="en-US" b="1" dirty="0"/>
              <a:t>3. Enhanced Employee Engagement: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Offers employees clear feedback on their performance, which boosts motivation, engagement, and alignment with the organization’s goals.</a:t>
            </a:r>
          </a:p>
          <a:p>
            <a:r>
              <a:rPr lang="en-US" b="1" dirty="0"/>
              <a:t>4. Optimized Compensation and Rewards: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Ensures that compensation strategies are fair and performance-based, helping to retain high performers and motivate the workforce.</a:t>
            </a:r>
          </a:p>
          <a:p>
            <a:r>
              <a:rPr lang="en-US" b="1" dirty="0"/>
              <a:t>5. Organizational Improvement and Growth: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Supports continuous improvement by identifying areas where the organization can invest in development and drive overall growth.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33391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2BDFA400-14A2-DFDF-5F01-FE624D63952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1191" y="474345"/>
            <a:ext cx="10515409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 Consumers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Individuals who use a product or service for personal needs or enjoyment.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mobile app designed for fitness tracking will have individual users who track their workouts, set goals, and monitor progress.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Employees or representatives of organizations who use a product or service as part of their work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customer relationship management (CRM) system will have business users such as sales representatives and customer service agents who use the system to manage customer interactions and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Administrators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responsible for managing and maintaining the product or service, often including system settings, user access, and data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a web-based application, administrators might manage user accounts, configure system settings, and oversee data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Stakeholders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Individuals or groups who have a vested interest in the success of the product or service but may not directly use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Investors, project sponsors, or executives who are interested in the outcomes but do not interact with the product daily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FD8FF65-BB40-7AEC-44DF-FBB886D3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1000"/>
            <a:ext cx="6483668" cy="738664"/>
          </a:xfrm>
        </p:spPr>
        <p:txBody>
          <a:bodyPr/>
          <a:lstStyle/>
          <a:p>
            <a:r>
              <a:rPr lang="en-US" dirty="0"/>
              <a:t>DATASET DESCRIPTION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F48A24-CE38-4C36-A2ED-CDED4A99326A}"/>
              </a:ext>
            </a:extLst>
          </p:cNvPr>
          <p:cNvSpPr txBox="1"/>
          <p:nvPr/>
        </p:nvSpPr>
        <p:spPr>
          <a:xfrm>
            <a:off x="1447799" y="1447800"/>
            <a:ext cx="77033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 Employee ID</a:t>
            </a:r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First Name</a:t>
            </a:r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Last Name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Gender</a:t>
            </a:r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Performance Score</a:t>
            </a:r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Current Employee Rating</a:t>
            </a:r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824</Words>
  <Application>Microsoft Office PowerPoint</Application>
  <PresentationFormat>Widescreen</PresentationFormat>
  <Paragraphs>99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 Narrow</vt:lpstr>
      <vt:lpstr>Arial</vt:lpstr>
      <vt:lpstr>Calibri</vt:lpstr>
      <vt:lpstr>inherit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ORGANISATION STRUCTURE</vt:lpstr>
      <vt:lpstr>PROJECT OVERVIEW</vt:lpstr>
      <vt:lpstr>OUR SOLUTION AND ITS VALUE PROPOSITION</vt:lpstr>
      <vt:lpstr>WHO ARE THE END USERS?</vt:lpstr>
      <vt:lpstr>DATASET DESCRIPTION</vt:lpstr>
      <vt:lpstr>THE“WOW”IN OUR SOLUTION</vt:lpstr>
      <vt:lpstr>PowerPoint Presentation</vt:lpstr>
      <vt:lpstr>       RESULTS   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Keerthika M(UST,IN)</cp:lastModifiedBy>
  <cp:revision>14</cp:revision>
  <dcterms:created xsi:type="dcterms:W3CDTF">2024-03-29T15:07:22Z</dcterms:created>
  <dcterms:modified xsi:type="dcterms:W3CDTF">2024-09-07T22:00:21Z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