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89F8-B30D-48F4-B69E-A6BC2EE138A9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7384-1213-42CE-BD08-69284C0BC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038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89F8-B30D-48F4-B69E-A6BC2EE138A9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7384-1213-42CE-BD08-69284C0BC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80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89F8-B30D-48F4-B69E-A6BC2EE138A9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7384-1213-42CE-BD08-69284C0BC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4378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89F8-B30D-48F4-B69E-A6BC2EE138A9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7384-1213-42CE-BD08-69284C0BC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203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89F8-B30D-48F4-B69E-A6BC2EE138A9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7384-1213-42CE-BD08-69284C0BC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0091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89F8-B30D-48F4-B69E-A6BC2EE138A9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7384-1213-42CE-BD08-69284C0BC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150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89F8-B30D-48F4-B69E-A6BC2EE138A9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7384-1213-42CE-BD08-69284C0BC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4449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89F8-B30D-48F4-B69E-A6BC2EE138A9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7384-1213-42CE-BD08-69284C0BC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6022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89F8-B30D-48F4-B69E-A6BC2EE138A9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7384-1213-42CE-BD08-69284C0BC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399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89F8-B30D-48F4-B69E-A6BC2EE138A9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87D7384-1213-42CE-BD08-69284C0BC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598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89F8-B30D-48F4-B69E-A6BC2EE138A9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7384-1213-42CE-BD08-69284C0BC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34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89F8-B30D-48F4-B69E-A6BC2EE138A9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7384-1213-42CE-BD08-69284C0BC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387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89F8-B30D-48F4-B69E-A6BC2EE138A9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7384-1213-42CE-BD08-69284C0BC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798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89F8-B30D-48F4-B69E-A6BC2EE138A9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7384-1213-42CE-BD08-69284C0BC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518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89F8-B30D-48F4-B69E-A6BC2EE138A9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7384-1213-42CE-BD08-69284C0BC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60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89F8-B30D-48F4-B69E-A6BC2EE138A9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7384-1213-42CE-BD08-69284C0BC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68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89F8-B30D-48F4-B69E-A6BC2EE138A9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7384-1213-42CE-BD08-69284C0BC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344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6089F8-B30D-48F4-B69E-A6BC2EE138A9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7D7384-1213-42CE-BD08-69284C0BC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37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06A8-3948-4488-A86C-76A4851E5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591" y="1380068"/>
            <a:ext cx="8886432" cy="2616199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Predictive Analysis On </a:t>
            </a:r>
            <a:br>
              <a:rPr lang="en-AU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Employee Turnover Rate</a:t>
            </a:r>
            <a:br>
              <a:rPr lang="en-AU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A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E1A15-6C06-413B-A84B-242B93589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7388" y="4637712"/>
            <a:ext cx="6987645" cy="1388534"/>
          </a:xfrm>
        </p:spPr>
        <p:txBody>
          <a:bodyPr>
            <a:normAutofit lnSpcReduction="10000"/>
          </a:bodyPr>
          <a:lstStyle/>
          <a:p>
            <a:r>
              <a:rPr lang="en-AU" dirty="0"/>
              <a:t>Team Members</a:t>
            </a:r>
            <a:r>
              <a:rPr lang="en-AU" b="1" dirty="0"/>
              <a:t>:</a:t>
            </a:r>
          </a:p>
          <a:p>
            <a:r>
              <a:rPr lang="en-AU" sz="2400" b="1" dirty="0"/>
              <a:t>Monika Vurigity</a:t>
            </a:r>
          </a:p>
          <a:p>
            <a:r>
              <a:rPr lang="en-AU" sz="2400" b="1" dirty="0"/>
              <a:t>Shamini Puthooppallil Baby</a:t>
            </a:r>
          </a:p>
        </p:txBody>
      </p:sp>
    </p:spTree>
    <p:extLst>
      <p:ext uri="{BB962C8B-B14F-4D97-AF65-F5344CB8AC3E}">
        <p14:creationId xmlns:p14="http://schemas.microsoft.com/office/powerpoint/2010/main" val="402757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totalrewardssoftware.com/wp-content/uploads/2017/04/Employee-turnover.png">
            <a:extLst>
              <a:ext uri="{FF2B5EF4-FFF2-40B4-BE49-F238E27FC236}">
                <a16:creationId xmlns:a16="http://schemas.microsoft.com/office/drawing/2014/main" id="{22453A53-3D25-4BF7-B893-4725A308E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012" y="821814"/>
            <a:ext cx="5303976" cy="2664247"/>
          </a:xfrm>
          <a:prstGeom prst="rect">
            <a:avLst/>
          </a:prstGeom>
          <a:noFill/>
          <a:effectLst>
            <a:reflection blurRad="1028700" stA="0" endPos="3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8C308C-C720-4CDC-B853-4CB3730B163A}"/>
              </a:ext>
            </a:extLst>
          </p:cNvPr>
          <p:cNvSpPr txBox="1"/>
          <p:nvPr/>
        </p:nvSpPr>
        <p:spPr>
          <a:xfrm>
            <a:off x="2391508" y="3458716"/>
            <a:ext cx="948162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i="1" dirty="0">
                <a:solidFill>
                  <a:srgbClr val="C00000"/>
                </a:solidFill>
              </a:rPr>
              <a:t>PROBLRM STAETEMENT: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Employee turnover is a problem faced by  all organisations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Prediction of turnover can contribute productivity of employer.</a:t>
            </a:r>
          </a:p>
          <a:p>
            <a:endParaRPr lang="en-AU" u="sng" dirty="0"/>
          </a:p>
          <a:p>
            <a:pPr lvl="5"/>
            <a:r>
              <a:rPr lang="en-AU" sz="2400" b="1" i="1" dirty="0">
                <a:solidFill>
                  <a:srgbClr val="C00000"/>
                </a:solidFill>
              </a:rPr>
              <a:t>INITIAL QUERIES:</a:t>
            </a:r>
          </a:p>
          <a:p>
            <a:pPr marL="2628900" lvl="5" indent="-342900">
              <a:buFont typeface="Arial" panose="020B0604020202020204" pitchFamily="34" charset="0"/>
              <a:buChar char="•"/>
            </a:pPr>
            <a:r>
              <a:rPr lang="en-AU" sz="2400" dirty="0"/>
              <a:t>What are the reasons behind Turnover?</a:t>
            </a:r>
          </a:p>
          <a:p>
            <a:pPr marL="2628900" lvl="5" indent="-342900">
              <a:buFont typeface="Arial" panose="020B0604020202020204" pitchFamily="34" charset="0"/>
              <a:buChar char="•"/>
            </a:pPr>
            <a:r>
              <a:rPr lang="en-AU" sz="2400" dirty="0"/>
              <a:t>Why its important for Organizational Development?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AU" sz="2400" dirty="0"/>
              <a:t> How can we reduce turnover rate?</a:t>
            </a:r>
            <a:endParaRPr lang="en-AU" dirty="0"/>
          </a:p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72C653-B86F-4DFB-844D-8D72D9B019B5}"/>
              </a:ext>
            </a:extLst>
          </p:cNvPr>
          <p:cNvSpPr txBox="1"/>
          <p:nvPr/>
        </p:nvSpPr>
        <p:spPr>
          <a:xfrm>
            <a:off x="4276579" y="150262"/>
            <a:ext cx="45124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>
                <a:solidFill>
                  <a:schemeClr val="accent1">
                    <a:lumMod val="50000"/>
                  </a:schemeClr>
                </a:solidFill>
              </a:rPr>
              <a:t>RESEARCH GOAL</a:t>
            </a:r>
          </a:p>
        </p:txBody>
      </p:sp>
      <p:pic>
        <p:nvPicPr>
          <p:cNvPr id="10" name="Picture 6" descr="Related image">
            <a:extLst>
              <a:ext uri="{FF2B5EF4-FFF2-40B4-BE49-F238E27FC236}">
                <a16:creationId xmlns:a16="http://schemas.microsoft.com/office/drawing/2014/main" id="{C112A8C5-9A1B-49D4-BC99-F37448A44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189" y="4907738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79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39DA85-600F-4F3B-B8DF-641FD6F7CC92}"/>
              </a:ext>
            </a:extLst>
          </p:cNvPr>
          <p:cNvSpPr txBox="1"/>
          <p:nvPr/>
        </p:nvSpPr>
        <p:spPr>
          <a:xfrm>
            <a:off x="4529797" y="407962"/>
            <a:ext cx="5318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>
                <a:solidFill>
                  <a:schemeClr val="accent1">
                    <a:lumMod val="50000"/>
                  </a:schemeClr>
                </a:solidFill>
              </a:rPr>
              <a:t>METHODOLOGIES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DAF511-7CC6-4719-9B32-236B0F274B3B}"/>
              </a:ext>
            </a:extLst>
          </p:cNvPr>
          <p:cNvSpPr/>
          <p:nvPr/>
        </p:nvSpPr>
        <p:spPr>
          <a:xfrm>
            <a:off x="3047999" y="1115848"/>
            <a:ext cx="796700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AU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000" b="1" dirty="0"/>
              <a:t>Data Retrieval:</a:t>
            </a:r>
          </a:p>
          <a:p>
            <a:r>
              <a:rPr lang="en-AU" b="1" dirty="0"/>
              <a:t>               </a:t>
            </a:r>
            <a:r>
              <a:rPr lang="en-AU" dirty="0"/>
              <a:t>Cloud storage Electronic Employee records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000" b="1" dirty="0"/>
              <a:t>Data preparation and exploration: </a:t>
            </a:r>
          </a:p>
          <a:p>
            <a:r>
              <a:rPr lang="en-AU" dirty="0"/>
              <a:t>                Cleansed raw data </a:t>
            </a:r>
            <a:endParaRPr lang="en-AU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000" b="1" dirty="0"/>
              <a:t>Data modelling:</a:t>
            </a:r>
          </a:p>
          <a:p>
            <a:r>
              <a:rPr lang="en-AU" sz="2000" dirty="0"/>
              <a:t>            Finalised the target value and features(RFE)</a:t>
            </a:r>
            <a:endParaRPr lang="en-AU" sz="2000" b="1" dirty="0"/>
          </a:p>
          <a:p>
            <a:r>
              <a:rPr lang="en-AU" sz="2000" b="1" dirty="0"/>
              <a:t>                                                           </a:t>
            </a:r>
            <a:r>
              <a:rPr lang="en-AU" sz="2000" b="1" dirty="0">
                <a:solidFill>
                  <a:srgbClr val="C00000"/>
                </a:solidFill>
              </a:rPr>
              <a:t>Classification</a:t>
            </a:r>
          </a:p>
          <a:p>
            <a:endParaRPr lang="en-AU" sz="2000" b="1" dirty="0"/>
          </a:p>
          <a:p>
            <a:endParaRPr lang="en-AU" sz="2000" b="1" dirty="0"/>
          </a:p>
          <a:p>
            <a:r>
              <a:rPr lang="en-AU" sz="2000" b="1" dirty="0">
                <a:solidFill>
                  <a:srgbClr val="C00000"/>
                </a:solidFill>
              </a:rPr>
              <a:t>     K Nearest neighbour                                                    Decision Tree</a:t>
            </a:r>
          </a:p>
          <a:p>
            <a:r>
              <a:rPr lang="en-AU" sz="2000" b="1" dirty="0"/>
              <a:t>    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70D5FC-9A65-43D3-8D68-B73B752D26FC}"/>
              </a:ext>
            </a:extLst>
          </p:cNvPr>
          <p:cNvCxnSpPr>
            <a:cxnSpLocks/>
          </p:cNvCxnSpPr>
          <p:nvPr/>
        </p:nvCxnSpPr>
        <p:spPr>
          <a:xfrm flipH="1">
            <a:off x="5447135" y="3559267"/>
            <a:ext cx="764345" cy="6435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1667E2-58F8-4EA2-9A12-1E1820A23C3B}"/>
              </a:ext>
            </a:extLst>
          </p:cNvPr>
          <p:cNvCxnSpPr>
            <a:cxnSpLocks/>
          </p:cNvCxnSpPr>
          <p:nvPr/>
        </p:nvCxnSpPr>
        <p:spPr>
          <a:xfrm>
            <a:off x="7605403" y="3559267"/>
            <a:ext cx="731520" cy="6435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62BF9CD-0334-462A-B8EA-3DDDF9E80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507769"/>
              </p:ext>
            </p:extLst>
          </p:nvPr>
        </p:nvGraphicFramePr>
        <p:xfrm>
          <a:off x="3296527" y="4821475"/>
          <a:ext cx="7469945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72321">
                  <a:extLst>
                    <a:ext uri="{9D8B030D-6E8A-4147-A177-3AD203B41FA5}">
                      <a16:colId xmlns:a16="http://schemas.microsoft.com/office/drawing/2014/main" val="3142012419"/>
                    </a:ext>
                  </a:extLst>
                </a:gridCol>
                <a:gridCol w="2397624">
                  <a:extLst>
                    <a:ext uri="{9D8B030D-6E8A-4147-A177-3AD203B41FA5}">
                      <a16:colId xmlns:a16="http://schemas.microsoft.com/office/drawing/2014/main" val="1925441080"/>
                    </a:ext>
                  </a:extLst>
                </a:gridCol>
              </a:tblGrid>
              <a:tr h="203924"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Neighbours=5</a:t>
                      </a:r>
                    </a:p>
                    <a:p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metric= '</a:t>
                      </a:r>
                      <a:r>
                        <a:rPr lang="en-AU" b="1" dirty="0" err="1">
                          <a:solidFill>
                            <a:schemeClr val="tx1"/>
                          </a:solidFill>
                        </a:rPr>
                        <a:t>manhattan</a:t>
                      </a:r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Criterion=‘</a:t>
                      </a:r>
                      <a:r>
                        <a:rPr lang="en-A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gini</a:t>
                      </a:r>
                      <a:endParaRPr lang="en-A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endParaRPr lang="en-A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981781"/>
                  </a:ext>
                </a:extLst>
              </a:tr>
              <a:tr h="363270"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Leaf size=40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>
                          <a:solidFill>
                            <a:schemeClr val="tx1"/>
                          </a:solidFill>
                        </a:rPr>
                        <a:t>weights= 'distance'</a:t>
                      </a:r>
                    </a:p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Maximum leaf nodes=90</a:t>
                      </a:r>
                    </a:p>
                    <a:p>
                      <a:pPr marL="0" algn="l" defTabSz="457200" rtl="0" eaLnBrk="1" latinLnBrk="0" hangingPunct="1"/>
                      <a:endParaRPr lang="en-A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782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09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25CBA2-15AB-434F-A504-59688C95925A}"/>
              </a:ext>
            </a:extLst>
          </p:cNvPr>
          <p:cNvSpPr/>
          <p:nvPr/>
        </p:nvSpPr>
        <p:spPr>
          <a:xfrm>
            <a:off x="4037295" y="446543"/>
            <a:ext cx="24609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b="1" dirty="0">
                <a:solidFill>
                  <a:schemeClr val="accent1">
                    <a:lumMod val="50000"/>
                  </a:schemeClr>
                </a:solidFill>
              </a:rPr>
              <a:t>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463DAB-DC12-4C85-AB67-82FBBC603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655" y="2276287"/>
            <a:ext cx="3552825" cy="2647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72FB8B-4B41-4FF5-9411-98254FE1E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02" y="2276287"/>
            <a:ext cx="3552825" cy="2647950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90350B2-7F21-4992-8ACD-E0B1D7035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218390"/>
              </p:ext>
            </p:extLst>
          </p:nvPr>
        </p:nvGraphicFramePr>
        <p:xfrm>
          <a:off x="2524836" y="1385300"/>
          <a:ext cx="8434316" cy="76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3300">
                  <a:extLst>
                    <a:ext uri="{9D8B030D-6E8A-4147-A177-3AD203B41FA5}">
                      <a16:colId xmlns:a16="http://schemas.microsoft.com/office/drawing/2014/main" val="2603693804"/>
                    </a:ext>
                  </a:extLst>
                </a:gridCol>
                <a:gridCol w="3481016">
                  <a:extLst>
                    <a:ext uri="{9D8B030D-6E8A-4147-A177-3AD203B41FA5}">
                      <a16:colId xmlns:a16="http://schemas.microsoft.com/office/drawing/2014/main" val="2826564552"/>
                    </a:ext>
                  </a:extLst>
                </a:gridCol>
              </a:tblGrid>
              <a:tr h="653759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AU" sz="2400" b="1" u="sng" kern="1200" dirty="0">
                          <a:solidFill>
                            <a:srgbClr val="C00000"/>
                          </a:solidFill>
                          <a:latin typeface="Aharoni" panose="020B0604020202020204" pitchFamily="2" charset="-79"/>
                          <a:ea typeface="+mn-ea"/>
                          <a:cs typeface="Aharoni" panose="020B0604020202020204" pitchFamily="2" charset="-79"/>
                        </a:rPr>
                        <a:t>K Nearest Neighbour Classifier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b="1" kern="1200" dirty="0">
                          <a:solidFill>
                            <a:srgbClr val="C00000"/>
                          </a:solidFill>
                          <a:latin typeface="Aharoni" panose="020B0604020202020204" pitchFamily="2" charset="-79"/>
                          <a:ea typeface="+mn-ea"/>
                          <a:cs typeface="Aharoni" panose="020B0604020202020204" pitchFamily="2" charset="-79"/>
                        </a:rPr>
                        <a:t>Accuracy=95.51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u="sng" dirty="0">
                          <a:solidFill>
                            <a:srgbClr val="C00000"/>
                          </a:solidFill>
                          <a:latin typeface="Aharoni" panose="020B0604020202020204" pitchFamily="2" charset="-79"/>
                          <a:cs typeface="Aharoni" panose="020B0604020202020204" pitchFamily="2" charset="-79"/>
                        </a:rPr>
                        <a:t>Decision Tree Classifier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b="1" dirty="0">
                          <a:solidFill>
                            <a:srgbClr val="C00000"/>
                          </a:solidFill>
                          <a:latin typeface="Aharoni" panose="020B0604020202020204" pitchFamily="2" charset="-79"/>
                          <a:cs typeface="Aharoni" panose="020B0604020202020204" pitchFamily="2" charset="-79"/>
                        </a:rPr>
                        <a:t>Accuracy=</a:t>
                      </a:r>
                      <a:r>
                        <a:rPr lang="en-AU" sz="2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Aharoni" panose="020B0604020202020204" pitchFamily="2" charset="-79"/>
                          <a:ea typeface="+mn-ea"/>
                          <a:cs typeface="Aharoni" panose="020B0604020202020204" pitchFamily="2" charset="-79"/>
                        </a:rPr>
                        <a:t>98.13</a:t>
                      </a:r>
                      <a:endParaRPr lang="en-AU" sz="2000" b="1" dirty="0">
                        <a:solidFill>
                          <a:srgbClr val="C00000"/>
                        </a:solidFill>
                        <a:latin typeface="Aharoni" panose="020B0604020202020204" pitchFamily="2" charset="-79"/>
                        <a:cs typeface="Aharoni" panose="020B0604020202020204" pitchFamily="2" charset="-79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6085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57E4276-C29E-49C6-9E94-385279BE9C85}"/>
              </a:ext>
            </a:extLst>
          </p:cNvPr>
          <p:cNvSpPr txBox="1"/>
          <p:nvPr/>
        </p:nvSpPr>
        <p:spPr>
          <a:xfrm>
            <a:off x="2524836" y="4924237"/>
            <a:ext cx="84343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>
                <a:solidFill>
                  <a:srgbClr val="C00000"/>
                </a:solidFill>
                <a:latin typeface="Arial Black" panose="020B0A04020102020204" pitchFamily="34" charset="0"/>
                <a:cs typeface="Aparajita" panose="020B0502040204020203" pitchFamily="18" charset="0"/>
              </a:rPr>
              <a:t>Outcomes: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of Employees  can accurately predictable from the given factors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prediction can contribute major percentage of organizational productivity</a:t>
            </a:r>
          </a:p>
          <a:p>
            <a:endParaRPr lang="en-A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09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thank you images">
            <a:extLst>
              <a:ext uri="{FF2B5EF4-FFF2-40B4-BE49-F238E27FC236}">
                <a16:creationId xmlns:a16="http://schemas.microsoft.com/office/drawing/2014/main" id="{545771BE-5352-4A41-96AC-A125D8E8F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409"/>
                    </a14:imgEffect>
                    <a14:imgEffect>
                      <a14:saturation sat="3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9699" y="476320"/>
            <a:ext cx="10029741" cy="5651524"/>
          </a:xfrm>
          <a:prstGeom prst="rect">
            <a:avLst/>
          </a:prstGeom>
          <a:solidFill>
            <a:schemeClr val="dk1">
              <a:alpha val="1000"/>
            </a:schemeClr>
          </a:solidFill>
          <a:effectLst>
            <a:reflection stA="45000" endPos="65000" dist="50800" dir="5400000" sy="-100000" algn="bl" rotWithShape="0"/>
            <a:softEdge rad="342900"/>
          </a:effectLst>
        </p:spPr>
      </p:pic>
    </p:spTree>
    <p:extLst>
      <p:ext uri="{BB962C8B-B14F-4D97-AF65-F5344CB8AC3E}">
        <p14:creationId xmlns:p14="http://schemas.microsoft.com/office/powerpoint/2010/main" val="2805233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4173</TotalTime>
  <Words>158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Aharoni</vt:lpstr>
      <vt:lpstr>Aparajita</vt:lpstr>
      <vt:lpstr>Arial</vt:lpstr>
      <vt:lpstr>Arial Black</vt:lpstr>
      <vt:lpstr>Corbel</vt:lpstr>
      <vt:lpstr>Times New Roman</vt:lpstr>
      <vt:lpstr>Wingdings</vt:lpstr>
      <vt:lpstr>Parallax</vt:lpstr>
      <vt:lpstr>Predictive Analysis On  Employee Turnover Rate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 On  Employee Turnover Rate</dc:title>
  <dc:creator>shamini puthooppallil baby</dc:creator>
  <cp:lastModifiedBy>shamini puthooppallil baby</cp:lastModifiedBy>
  <cp:revision>23</cp:revision>
  <dcterms:created xsi:type="dcterms:W3CDTF">2018-05-17T07:11:38Z</dcterms:created>
  <dcterms:modified xsi:type="dcterms:W3CDTF">2018-05-22T12:44:20Z</dcterms:modified>
</cp:coreProperties>
</file>