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21"/>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Picture Placeholder 2"/>
          <p:cNvSpPr/>
          <p:nvPr>
            <p:ph type="pic" sz="half" idx="21"/>
          </p:nvPr>
        </p:nvSpPr>
        <p:spPr>
          <a:xfrm>
            <a:off x="1792288" y="612775"/>
            <a:ext cx="5486401" cy="4114800"/>
          </a:xfrm>
          <a:prstGeom prst="rect">
            <a:avLst/>
          </a:prstGeom>
        </p:spPr>
        <p:txBody>
          <a:bodyPr lIns="91439" rIns="91439">
            <a:noAutofit/>
          </a:bodyPr>
          <a:lstStyle/>
          <a:p>
            <a:pPr/>
          </a:p>
        </p:txBody>
      </p:sp>
      <p:sp>
        <p:nvSpPr>
          <p:cNvPr id="84"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4" name="Title 1"/>
          <p:cNvSpPr txBox="1"/>
          <p:nvPr>
            <p:ph type="ctrTitle"/>
          </p:nvPr>
        </p:nvSpPr>
        <p:spPr>
          <a:xfrm>
            <a:off x="772997" y="2130425"/>
            <a:ext cx="7685204" cy="1913675"/>
          </a:xfrm>
          <a:prstGeom prst="rect">
            <a:avLst/>
          </a:prstGeom>
        </p:spPr>
        <p:txBody>
          <a:bodyPr/>
          <a:lstStyle>
            <a:lvl1pPr>
              <a:defRPr b="1" sz="3600">
                <a:latin typeface="Times New Roman"/>
                <a:ea typeface="Times New Roman"/>
                <a:cs typeface="Times New Roman"/>
                <a:sym typeface="Times New Roman"/>
              </a:defRPr>
            </a:lvl1pPr>
          </a:lstStyle>
          <a:p>
            <a:pPr/>
            <a:r>
              <a:t>Cloud-Based Digital Signage Solution with AWS Elemental MediaLive</a:t>
            </a:r>
          </a:p>
        </p:txBody>
      </p:sp>
      <p:sp>
        <p:nvSpPr>
          <p:cNvPr id="95" name="Subtitle 2"/>
          <p:cNvSpPr txBox="1"/>
          <p:nvPr>
            <p:ph type="subTitle" sz="quarter" idx="1"/>
          </p:nvPr>
        </p:nvSpPr>
        <p:spPr>
          <a:xfrm>
            <a:off x="2743200" y="5852390"/>
            <a:ext cx="6400800" cy="1752601"/>
          </a:xfrm>
          <a:prstGeom prst="rect">
            <a:avLst/>
          </a:prstGeom>
        </p:spPr>
        <p:txBody>
          <a:bodyPr/>
          <a:lstStyle/>
          <a:p>
            <a:pPr>
              <a:spcBef>
                <a:spcPts val="400"/>
              </a:spcBef>
              <a:defRPr sz="2000">
                <a:solidFill>
                  <a:srgbClr val="000000"/>
                </a:solidFill>
              </a:defRPr>
            </a:pPr>
            <a:r>
              <a:t>                                                2210030430: Akasapu Monika</a:t>
            </a:r>
          </a:p>
          <a:p>
            <a:pPr>
              <a:spcBef>
                <a:spcPts val="400"/>
              </a:spcBef>
              <a:defRPr sz="2000">
                <a:solidFill>
                  <a:srgbClr val="000000"/>
                </a:solidFill>
              </a:defRPr>
            </a:pPr>
            <a:r>
              <a:t>                               		  Guide Name: Ms. P. Sree Lakshmi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1" name="THANK YOU"/>
          <p:cNvSpPr txBox="1"/>
          <p:nvPr/>
        </p:nvSpPr>
        <p:spPr>
          <a:xfrm>
            <a:off x="2794171" y="2846918"/>
            <a:ext cx="3894793" cy="85036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b="1" sz="6000"/>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7" name="Title 1"/>
          <p:cNvSpPr txBox="1"/>
          <p:nvPr>
            <p:ph type="title"/>
          </p:nvPr>
        </p:nvSpPr>
        <p:spPr>
          <a:xfrm>
            <a:off x="216816" y="413183"/>
            <a:ext cx="8229601" cy="1143001"/>
          </a:xfrm>
          <a:prstGeom prst="rect">
            <a:avLst/>
          </a:prstGeom>
        </p:spPr>
        <p:txBody>
          <a:bodyPr/>
          <a:lstStyle>
            <a:lvl1pPr>
              <a:defRPr b="1" sz="4000">
                <a:latin typeface="Times New Roman"/>
                <a:ea typeface="Times New Roman"/>
                <a:cs typeface="Times New Roman"/>
                <a:sym typeface="Times New Roman"/>
              </a:defRPr>
            </a:lvl1pPr>
          </a:lstStyle>
          <a:p>
            <a:pPr/>
            <a:r>
              <a:t>Introduction</a:t>
            </a:r>
          </a:p>
        </p:txBody>
      </p:sp>
      <p:sp>
        <p:nvSpPr>
          <p:cNvPr id="98" name="Content Placeholder 2"/>
          <p:cNvSpPr txBox="1"/>
          <p:nvPr>
            <p:ph type="body" idx="1"/>
          </p:nvPr>
        </p:nvSpPr>
        <p:spPr>
          <a:xfrm>
            <a:off x="457199" y="1868054"/>
            <a:ext cx="7989218" cy="4209474"/>
          </a:xfrm>
          <a:prstGeom prst="rect">
            <a:avLst/>
          </a:prstGeom>
        </p:spPr>
        <p:txBody>
          <a:bodyPr/>
          <a:lstStyle/>
          <a:p>
            <a:pPr algn="just">
              <a:lnSpc>
                <a:spcPct val="80000"/>
              </a:lnSpc>
              <a:spcBef>
                <a:spcPts val="400"/>
              </a:spcBef>
              <a:defRPr sz="2000"/>
            </a:pPr>
            <a:r>
              <a:t>A Cloud-Based Digital Signage Solution using AWS Elemental Media-Live provides a scalable and efficient way to manage and stream dynamic content to digital screens remotely. By leveraging AWS services like Media-Live for real-time video encoding, Media Store/S3 for content storage, Media-Package for adaptive streaming, and Cloud-Front for global distribution, this solution ensures seamless content delivery with minimal latency. </a:t>
            </a:r>
            <a:endParaRPr sz="3800"/>
          </a:p>
          <a:p>
            <a:pPr marL="0" indent="0" algn="just">
              <a:lnSpc>
                <a:spcPct val="80000"/>
              </a:lnSpc>
              <a:spcBef>
                <a:spcPts val="400"/>
              </a:spcBef>
              <a:buSzTx/>
              <a:buNone/>
              <a:defRPr sz="3800"/>
            </a:pPr>
          </a:p>
          <a:p>
            <a:pPr algn="just">
              <a:lnSpc>
                <a:spcPct val="80000"/>
              </a:lnSpc>
              <a:spcBef>
                <a:spcPts val="400"/>
              </a:spcBef>
              <a:defRPr sz="2000"/>
            </a:pPr>
            <a:r>
              <a:t>A web-based dashboard allows users to schedule, update, and manage signage content in real-time, while automation through AWS Lambda and API Gateway enhances flexibility. Ideal for businesses, retail stores, and public information displays, this cloud-native approach eliminates the need for on-premises infrastructure, making digital signage more accessible and cost-effective.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0" name="Title 1"/>
          <p:cNvSpPr txBox="1"/>
          <p:nvPr>
            <p:ph type="title"/>
          </p:nvPr>
        </p:nvSpPr>
        <p:spPr>
          <a:xfrm>
            <a:off x="217054" y="71438"/>
            <a:ext cx="8229601" cy="1143001"/>
          </a:xfrm>
          <a:prstGeom prst="rect">
            <a:avLst/>
          </a:prstGeom>
        </p:spPr>
        <p:txBody>
          <a:bodyPr/>
          <a:lstStyle>
            <a:lvl1pPr>
              <a:defRPr b="1" sz="4000">
                <a:latin typeface="Times New Roman"/>
                <a:ea typeface="Times New Roman"/>
                <a:cs typeface="Times New Roman"/>
                <a:sym typeface="Times New Roman"/>
              </a:defRPr>
            </a:lvl1pPr>
          </a:lstStyle>
          <a:p>
            <a:pPr/>
            <a:r>
              <a:t>AWS Services </a:t>
            </a:r>
          </a:p>
        </p:txBody>
      </p:sp>
      <p:sp>
        <p:nvSpPr>
          <p:cNvPr id="101" name="Rectangle 3"/>
          <p:cNvSpPr txBox="1"/>
          <p:nvPr/>
        </p:nvSpPr>
        <p:spPr>
          <a:xfrm>
            <a:off x="544482" y="1446181"/>
            <a:ext cx="8369070" cy="358585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defTabSz="914400">
              <a:buSzPct val="100000"/>
              <a:buChar char="•"/>
              <a:defRPr b="1" sz="2000">
                <a:latin typeface="Times New Roman"/>
                <a:ea typeface="Times New Roman"/>
                <a:cs typeface="Times New Roman"/>
                <a:sym typeface="Times New Roman"/>
              </a:defRPr>
            </a:pPr>
            <a:r>
              <a:t>AWS Elemental MediaLive</a:t>
            </a:r>
            <a:r>
              <a:rPr b="0"/>
              <a:t> – Real-time video encoding and live streaming.</a:t>
            </a:r>
            <a:endParaRPr b="0"/>
          </a:p>
          <a:p>
            <a:pPr defTabSz="914400">
              <a:buSzPct val="100000"/>
              <a:buChar char="•"/>
              <a:defRPr sz="2000">
                <a:latin typeface="Times New Roman"/>
                <a:ea typeface="Times New Roman"/>
                <a:cs typeface="Times New Roman"/>
                <a:sym typeface="Times New Roman"/>
              </a:defRPr>
            </a:pPr>
          </a:p>
          <a:p>
            <a:pPr defTabSz="914400">
              <a:buSzPct val="100000"/>
              <a:buChar char="•"/>
              <a:defRPr b="1" sz="2000">
                <a:latin typeface="Times New Roman"/>
                <a:ea typeface="Times New Roman"/>
                <a:cs typeface="Times New Roman"/>
                <a:sym typeface="Times New Roman"/>
              </a:defRPr>
            </a:pPr>
            <a:r>
              <a:t>AWS Elemental MediaStore / Amazon S3</a:t>
            </a:r>
            <a:r>
              <a:rPr b="0"/>
              <a:t> – Storage for video  content.</a:t>
            </a:r>
            <a:endParaRPr b="0"/>
          </a:p>
          <a:p>
            <a:pPr defTabSz="914400">
              <a:defRPr sz="2000">
                <a:latin typeface="Times New Roman"/>
                <a:ea typeface="Times New Roman"/>
                <a:cs typeface="Times New Roman"/>
                <a:sym typeface="Times New Roman"/>
              </a:defRPr>
            </a:pPr>
          </a:p>
          <a:p>
            <a:pPr defTabSz="914400">
              <a:buSzPct val="100000"/>
              <a:buChar char="•"/>
              <a:defRPr b="1" sz="2000">
                <a:latin typeface="Times New Roman"/>
                <a:ea typeface="Times New Roman"/>
                <a:cs typeface="Times New Roman"/>
                <a:sym typeface="Times New Roman"/>
              </a:defRPr>
            </a:pPr>
            <a:r>
              <a:t>AWS Elemental MediaPackage</a:t>
            </a:r>
            <a:r>
              <a:rPr b="0"/>
              <a:t> – Adaptive bitrate streaming for  various devices.</a:t>
            </a:r>
            <a:endParaRPr b="0"/>
          </a:p>
          <a:p>
            <a:pPr defTabSz="914400">
              <a:defRPr sz="2000">
                <a:latin typeface="Times New Roman"/>
                <a:ea typeface="Times New Roman"/>
                <a:cs typeface="Times New Roman"/>
                <a:sym typeface="Times New Roman"/>
              </a:defRPr>
            </a:pPr>
          </a:p>
          <a:p>
            <a:pPr defTabSz="914400">
              <a:defRPr b="1" sz="2000">
                <a:latin typeface="Times New Roman"/>
                <a:ea typeface="Times New Roman"/>
                <a:cs typeface="Times New Roman"/>
                <a:sym typeface="Times New Roman"/>
              </a:defRPr>
            </a:pPr>
            <a:r>
              <a:t>Amazon CloudFront</a:t>
            </a:r>
            <a:r>
              <a:rPr b="0"/>
              <a:t> – Content delivery with low latency and high scalability.</a:t>
            </a:r>
            <a:endParaRPr b="0"/>
          </a:p>
          <a:p>
            <a:pPr defTabSz="914400">
              <a:defRPr sz="2000">
                <a:latin typeface="Times New Roman"/>
                <a:ea typeface="Times New Roman"/>
                <a:cs typeface="Times New Roman"/>
                <a:sym typeface="Times New Roman"/>
              </a:defRPr>
            </a:pPr>
          </a:p>
          <a:p>
            <a:pPr defTabSz="914400">
              <a:buSzPct val="100000"/>
              <a:buChar char="•"/>
              <a:defRPr b="1" sz="2000">
                <a:latin typeface="Times New Roman"/>
                <a:ea typeface="Times New Roman"/>
                <a:cs typeface="Times New Roman"/>
                <a:sym typeface="Times New Roman"/>
              </a:defRPr>
            </a:pPr>
            <a:r>
              <a:t>AWS Lambda</a:t>
            </a:r>
            <a:r>
              <a:rPr b="0"/>
              <a:t> – Automates content scheduling and management </a:t>
            </a:r>
            <a:endParaRPr b="0"/>
          </a:p>
          <a:p>
            <a:pPr defTabSz="914400">
              <a:buSzPct val="100000"/>
              <a:buChar char="•"/>
              <a:defRPr sz="2000">
                <a:latin typeface="Times New Roman"/>
                <a:ea typeface="Times New Roman"/>
                <a:cs typeface="Times New Roman"/>
                <a:sym typeface="Times New Roman"/>
              </a:defRPr>
            </a:pPr>
          </a:p>
          <a:p>
            <a:pPr defTabSz="914400">
              <a:buSzPct val="100000"/>
              <a:buChar char="•"/>
              <a:defRPr b="1" sz="2000">
                <a:latin typeface="Times New Roman"/>
                <a:ea typeface="Times New Roman"/>
                <a:cs typeface="Times New Roman"/>
                <a:sym typeface="Times New Roman"/>
              </a:defRPr>
            </a:pPr>
            <a:r>
              <a:t>Amazon API Gateway </a:t>
            </a:r>
            <a:r>
              <a:rPr b="0"/>
              <a:t>– Enables secure API access for content control.</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3" name="Title 1"/>
          <p:cNvSpPr txBox="1"/>
          <p:nvPr>
            <p:ph type="title"/>
          </p:nvPr>
        </p:nvSpPr>
        <p:spPr>
          <a:xfrm>
            <a:off x="457200" y="274638"/>
            <a:ext cx="8470490" cy="1143001"/>
          </a:xfrm>
          <a:prstGeom prst="rect">
            <a:avLst/>
          </a:prstGeom>
        </p:spPr>
        <p:txBody>
          <a:bodyPr/>
          <a:lstStyle>
            <a:lvl1pPr defTabSz="438911">
              <a:defRPr b="1" sz="3839">
                <a:latin typeface="Times New Roman"/>
                <a:ea typeface="Times New Roman"/>
                <a:cs typeface="Times New Roman"/>
                <a:sym typeface="Times New Roman"/>
              </a:defRPr>
            </a:lvl1pPr>
          </a:lstStyle>
          <a:p>
            <a:pPr/>
            <a:r>
              <a:t>Project Purpose and Expected Outcome</a:t>
            </a:r>
          </a:p>
        </p:txBody>
      </p:sp>
      <p:sp>
        <p:nvSpPr>
          <p:cNvPr id="104" name="Content Placeholder 2"/>
          <p:cNvSpPr txBox="1"/>
          <p:nvPr>
            <p:ph type="body" idx="1"/>
          </p:nvPr>
        </p:nvSpPr>
        <p:spPr>
          <a:xfrm>
            <a:off x="457200" y="1527877"/>
            <a:ext cx="8732982" cy="4525963"/>
          </a:xfrm>
          <a:prstGeom prst="rect">
            <a:avLst/>
          </a:prstGeom>
        </p:spPr>
        <p:txBody>
          <a:bodyPr/>
          <a:lstStyle/>
          <a:p>
            <a:pPr>
              <a:spcBef>
                <a:spcPts val="400"/>
              </a:spcBef>
              <a:defRPr b="1" sz="2000">
                <a:latin typeface="Times New Roman"/>
                <a:ea typeface="Times New Roman"/>
                <a:cs typeface="Times New Roman"/>
                <a:sym typeface="Times New Roman"/>
              </a:defRPr>
            </a:pPr>
            <a:r>
              <a:t>Purpose:</a:t>
            </a:r>
            <a:br/>
            <a:r>
              <a:rPr b="0"/>
              <a:t>The primary goal of this project is to develop a scalable, cloud-based digital signage solution that enables remote content management and real-time streaming to multiple display endpoints. By leveraging AWS Elemental MediaLive and other AWS services, the solution aims to eliminate the need for on-premises infrastructure, reducing operational costs while improving content delivery efficiency.</a:t>
            </a:r>
            <a:endParaRPr b="0"/>
          </a:p>
          <a:p>
            <a:pPr marL="0" indent="0">
              <a:buSzTx/>
              <a:buNone/>
              <a:defRPr sz="2000">
                <a:latin typeface="Times New Roman"/>
                <a:ea typeface="Times New Roman"/>
                <a:cs typeface="Times New Roman"/>
                <a:sym typeface="Times New Roman"/>
              </a:defRPr>
            </a:pPr>
          </a:p>
          <a:p>
            <a:pPr>
              <a:spcBef>
                <a:spcPts val="400"/>
              </a:spcBef>
              <a:defRPr b="1" sz="2000">
                <a:latin typeface="Times New Roman"/>
                <a:ea typeface="Times New Roman"/>
                <a:cs typeface="Times New Roman"/>
                <a:sym typeface="Times New Roman"/>
              </a:defRPr>
            </a:pPr>
            <a:r>
              <a:t>Expected Outcome:</a:t>
            </a:r>
            <a:br/>
            <a:r>
              <a:rPr b="0"/>
              <a:t> A secure and scalable deployment solution for web applications.</a:t>
            </a:r>
            <a:br>
              <a:rPr b="0"/>
            </a:br>
            <a:r>
              <a:rPr b="0"/>
              <a:t> Reduced operational complexity and cost-effective application management.</a:t>
            </a:r>
            <a:br>
              <a:rPr b="0"/>
            </a:br>
            <a:r>
              <a:rPr b="0"/>
              <a:t> Real-time performance monitoring and automated scaling for optimal efficiency.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6" name="Title 1"/>
          <p:cNvSpPr txBox="1"/>
          <p:nvPr>
            <p:ph type="title"/>
          </p:nvPr>
        </p:nvSpPr>
        <p:spPr>
          <a:prstGeom prst="rect">
            <a:avLst/>
          </a:prstGeom>
        </p:spPr>
        <p:txBody>
          <a:bodyPr/>
          <a:lstStyle>
            <a:lvl1pPr>
              <a:defRPr b="1" sz="4000">
                <a:latin typeface="Times New Roman"/>
                <a:ea typeface="Times New Roman"/>
                <a:cs typeface="Times New Roman"/>
                <a:sym typeface="Times New Roman"/>
              </a:defRPr>
            </a:lvl1pPr>
          </a:lstStyle>
          <a:p>
            <a:pPr/>
            <a:r>
              <a:t>Architecture and Workflow</a:t>
            </a:r>
          </a:p>
        </p:txBody>
      </p:sp>
      <p:sp>
        <p:nvSpPr>
          <p:cNvPr id="107" name="Rectangle 2"/>
          <p:cNvSpPr txBox="1"/>
          <p:nvPr>
            <p:ph type="body" idx="1"/>
          </p:nvPr>
        </p:nvSpPr>
        <p:spPr>
          <a:xfrm>
            <a:off x="546754" y="1508689"/>
            <a:ext cx="8031637" cy="4708983"/>
          </a:xfrm>
          <a:prstGeom prst="rect">
            <a:avLst/>
          </a:prstGeom>
        </p:spPr>
        <p:txBody>
          <a:bodyPr anchor="ctr"/>
          <a:lstStyle/>
          <a:p>
            <a:pPr marL="0" indent="0" defTabSz="914400">
              <a:spcBef>
                <a:spcPts val="0"/>
              </a:spcBef>
              <a:buFontTx/>
              <a:defRPr b="1" sz="2000">
                <a:latin typeface="Times New Roman"/>
                <a:ea typeface="Times New Roman"/>
                <a:cs typeface="Times New Roman"/>
                <a:sym typeface="Times New Roman"/>
              </a:defRPr>
            </a:pPr>
            <a:r>
              <a:t>Content Ingestion &amp; Storage </a:t>
            </a:r>
            <a:r>
              <a:rPr b="0"/>
              <a:t>– Users upload videos to Amazon S3 for VOD or stream live content using AWS Elemental MediaLive, which encodes the video into multiple resolutions.</a:t>
            </a:r>
            <a:endParaRPr b="0"/>
          </a:p>
          <a:p>
            <a:pPr marL="0" indent="0" defTabSz="914400">
              <a:spcBef>
                <a:spcPts val="0"/>
              </a:spcBef>
              <a:buSzTx/>
              <a:buNone/>
              <a:defRPr sz="2000">
                <a:latin typeface="Times New Roman"/>
                <a:ea typeface="Times New Roman"/>
                <a:cs typeface="Times New Roman"/>
                <a:sym typeface="Times New Roman"/>
              </a:defRPr>
            </a:pPr>
          </a:p>
          <a:p>
            <a:pPr marL="0" indent="0" defTabSz="914400">
              <a:spcBef>
                <a:spcPts val="0"/>
              </a:spcBef>
              <a:buFontTx/>
              <a:defRPr b="1" sz="2000">
                <a:latin typeface="Times New Roman"/>
                <a:ea typeface="Times New Roman"/>
                <a:cs typeface="Times New Roman"/>
                <a:sym typeface="Times New Roman"/>
              </a:defRPr>
            </a:pPr>
            <a:r>
              <a:t>Processing &amp; Packaging </a:t>
            </a:r>
            <a:r>
              <a:rPr b="0"/>
              <a:t>– AWS Elemental MediaPackage converts the video into adaptive bitrate formats (HLS, DASH) for seamless playback across devices.</a:t>
            </a:r>
            <a:endParaRPr b="0"/>
          </a:p>
          <a:p>
            <a:pPr marL="0" indent="0" defTabSz="914400">
              <a:spcBef>
                <a:spcPts val="0"/>
              </a:spcBef>
              <a:buSzTx/>
              <a:buNone/>
              <a:defRPr sz="2000">
                <a:latin typeface="Times New Roman"/>
                <a:ea typeface="Times New Roman"/>
                <a:cs typeface="Times New Roman"/>
                <a:sym typeface="Times New Roman"/>
              </a:defRPr>
            </a:pPr>
          </a:p>
          <a:p>
            <a:pPr marL="0" indent="0" defTabSz="914400">
              <a:spcBef>
                <a:spcPts val="0"/>
              </a:spcBef>
              <a:buFontTx/>
              <a:defRPr b="1" sz="2000">
                <a:latin typeface="Times New Roman"/>
                <a:ea typeface="Times New Roman"/>
                <a:cs typeface="Times New Roman"/>
                <a:sym typeface="Times New Roman"/>
              </a:defRPr>
            </a:pPr>
            <a:r>
              <a:t>Content Distribution &amp; Playback </a:t>
            </a:r>
            <a:r>
              <a:rPr b="0"/>
              <a:t>– Amazon CloudFront delivers the video globally with low latency, and digital signage players fetch and display content via a web-based video player.</a:t>
            </a:r>
            <a:endParaRPr b="0"/>
          </a:p>
          <a:p>
            <a:pPr marL="0" indent="0" defTabSz="914400">
              <a:spcBef>
                <a:spcPts val="0"/>
              </a:spcBef>
              <a:buSzTx/>
              <a:buNone/>
              <a:defRPr sz="2000">
                <a:latin typeface="Times New Roman"/>
                <a:ea typeface="Times New Roman"/>
                <a:cs typeface="Times New Roman"/>
                <a:sym typeface="Times New Roman"/>
              </a:defRPr>
            </a:pPr>
          </a:p>
          <a:p>
            <a:pPr marL="0" indent="0" defTabSz="914400">
              <a:spcBef>
                <a:spcPts val="0"/>
              </a:spcBef>
              <a:buFontTx/>
              <a:defRPr b="1" sz="2000">
                <a:latin typeface="Times New Roman"/>
                <a:ea typeface="Times New Roman"/>
                <a:cs typeface="Times New Roman"/>
                <a:sym typeface="Times New Roman"/>
              </a:defRPr>
            </a:pPr>
            <a:r>
              <a:t>Content Management &amp; Automation </a:t>
            </a:r>
            <a:r>
              <a:rPr b="0"/>
              <a:t>– A web dashboard allows remote scheduling and content updates, automated using AWS Lambda and API Gateway, with DynamoDB/RDS storing metadata.</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09" name="Title 1"/>
          <p:cNvSpPr txBox="1"/>
          <p:nvPr>
            <p:ph type="title"/>
          </p:nvPr>
        </p:nvSpPr>
        <p:spPr>
          <a:xfrm>
            <a:off x="383308" y="-131204"/>
            <a:ext cx="8229601" cy="1143001"/>
          </a:xfrm>
          <a:prstGeom prst="rect">
            <a:avLst/>
          </a:prstGeom>
        </p:spPr>
        <p:txBody>
          <a:bodyPr/>
          <a:lstStyle>
            <a:lvl1pPr>
              <a:defRPr b="1" sz="4000">
                <a:latin typeface="Times New Roman"/>
                <a:ea typeface="Times New Roman"/>
                <a:cs typeface="Times New Roman"/>
                <a:sym typeface="Times New Roman"/>
              </a:defRPr>
            </a:lvl1pPr>
          </a:lstStyle>
          <a:p>
            <a:pPr/>
            <a:r>
              <a:t>AWS Infrastructure Setup</a:t>
            </a:r>
          </a:p>
        </p:txBody>
      </p:sp>
      <p:sp>
        <p:nvSpPr>
          <p:cNvPr id="110" name="Rectangle 1"/>
          <p:cNvSpPr txBox="1"/>
          <p:nvPr>
            <p:ph type="body" idx="1"/>
          </p:nvPr>
        </p:nvSpPr>
        <p:spPr>
          <a:xfrm>
            <a:off x="457200" y="1011795"/>
            <a:ext cx="8328581" cy="5632313"/>
          </a:xfrm>
          <a:prstGeom prst="rect">
            <a:avLst/>
          </a:prstGeom>
        </p:spPr>
        <p:txBody>
          <a:bodyPr anchor="ctr"/>
          <a:lstStyle/>
          <a:p>
            <a:pPr marL="0" indent="0" defTabSz="914400">
              <a:spcBef>
                <a:spcPts val="0"/>
              </a:spcBef>
              <a:buFontTx/>
              <a:defRPr b="1" sz="2000">
                <a:latin typeface="Times New Roman"/>
                <a:ea typeface="Times New Roman"/>
                <a:cs typeface="Times New Roman"/>
                <a:sym typeface="Times New Roman"/>
              </a:defRPr>
            </a:pPr>
            <a:r>
              <a:t>Set Up MediaLive for Live Streaming </a:t>
            </a:r>
            <a:r>
              <a:rPr b="0"/>
              <a:t>– Configure AWS Elemental MediaLive to ingest live video, encode it in multiple resolutions, and send output to MediaPackage.</a:t>
            </a:r>
            <a:endParaRPr b="0"/>
          </a:p>
          <a:p>
            <a:pPr marL="0" indent="0" defTabSz="914400">
              <a:spcBef>
                <a:spcPts val="0"/>
              </a:spcBef>
              <a:buSzTx/>
              <a:buNone/>
              <a:defRPr sz="2000">
                <a:latin typeface="Times New Roman"/>
                <a:ea typeface="Times New Roman"/>
                <a:cs typeface="Times New Roman"/>
                <a:sym typeface="Times New Roman"/>
              </a:defRPr>
            </a:pPr>
          </a:p>
          <a:p>
            <a:pPr marL="0" indent="0" defTabSz="914400">
              <a:spcBef>
                <a:spcPts val="0"/>
              </a:spcBef>
              <a:buFontTx/>
              <a:defRPr b="1" sz="2000">
                <a:latin typeface="Times New Roman"/>
                <a:ea typeface="Times New Roman"/>
                <a:cs typeface="Times New Roman"/>
                <a:sym typeface="Times New Roman"/>
              </a:defRPr>
            </a:pPr>
            <a:r>
              <a:t>Configure MediaPackage for Adaptive Streaming </a:t>
            </a:r>
            <a:r>
              <a:rPr b="0"/>
              <a:t>– Set up AWS Elemental MediaPackage to package video into HLS/DASH formats for seamless playback.</a:t>
            </a:r>
            <a:endParaRPr b="0"/>
          </a:p>
          <a:p>
            <a:pPr marL="0" indent="0" defTabSz="914400">
              <a:spcBef>
                <a:spcPts val="0"/>
              </a:spcBef>
              <a:buSzTx/>
              <a:buNone/>
              <a:defRPr sz="2000">
                <a:latin typeface="Times New Roman"/>
                <a:ea typeface="Times New Roman"/>
                <a:cs typeface="Times New Roman"/>
                <a:sym typeface="Times New Roman"/>
              </a:defRPr>
            </a:pPr>
          </a:p>
          <a:p>
            <a:pPr marL="0" indent="0" defTabSz="914400">
              <a:spcBef>
                <a:spcPts val="0"/>
              </a:spcBef>
              <a:buFontTx/>
              <a:defRPr b="1" sz="2000">
                <a:latin typeface="Times New Roman"/>
                <a:ea typeface="Times New Roman"/>
                <a:cs typeface="Times New Roman"/>
                <a:sym typeface="Times New Roman"/>
              </a:defRPr>
            </a:pPr>
            <a:r>
              <a:t>Enable CloudFront for Content Delivery </a:t>
            </a:r>
            <a:r>
              <a:rPr b="0"/>
              <a:t>– Deploy Amazon CloudFront as a CDN to distribute video streams globally with low latency and caching.</a:t>
            </a:r>
            <a:endParaRPr b="0"/>
          </a:p>
          <a:p>
            <a:pPr marL="0" indent="0" defTabSz="914400">
              <a:spcBef>
                <a:spcPts val="0"/>
              </a:spcBef>
              <a:buFontTx/>
              <a:defRPr sz="2000">
                <a:latin typeface="Times New Roman"/>
                <a:ea typeface="Times New Roman"/>
                <a:cs typeface="Times New Roman"/>
                <a:sym typeface="Times New Roman"/>
              </a:defRPr>
            </a:pPr>
          </a:p>
          <a:p>
            <a:pPr marL="0" indent="0" defTabSz="914400">
              <a:spcBef>
                <a:spcPts val="0"/>
              </a:spcBef>
              <a:buFontTx/>
              <a:defRPr b="1" sz="2000">
                <a:latin typeface="Times New Roman"/>
                <a:ea typeface="Times New Roman"/>
                <a:cs typeface="Times New Roman"/>
                <a:sym typeface="Times New Roman"/>
              </a:defRPr>
            </a:pPr>
            <a:r>
              <a:t>Set Up S3 &amp; DynamoDB for Content &amp; Metadata Storage </a:t>
            </a:r>
            <a:r>
              <a:rPr b="0"/>
              <a:t>– Use Amazon S3 to store on-demand video content and Amazon DynamoDB/RDS to manage schedules, user preferences, and metadata.</a:t>
            </a:r>
            <a:endParaRPr b="0"/>
          </a:p>
          <a:p>
            <a:pPr marL="0" indent="0" defTabSz="914400">
              <a:spcBef>
                <a:spcPts val="0"/>
              </a:spcBef>
              <a:buSzTx/>
              <a:buNone/>
              <a:defRPr sz="2000">
                <a:latin typeface="Times New Roman"/>
                <a:ea typeface="Times New Roman"/>
                <a:cs typeface="Times New Roman"/>
                <a:sym typeface="Times New Roman"/>
              </a:defRPr>
            </a:pPr>
          </a:p>
          <a:p>
            <a:pPr marL="0" indent="0" defTabSz="914400">
              <a:spcBef>
                <a:spcPts val="0"/>
              </a:spcBef>
              <a:buFontTx/>
              <a:defRPr b="1" sz="2000">
                <a:latin typeface="Times New Roman"/>
                <a:ea typeface="Times New Roman"/>
                <a:cs typeface="Times New Roman"/>
                <a:sym typeface="Times New Roman"/>
              </a:defRPr>
            </a:pPr>
            <a:r>
              <a:t>Implement Automation &amp; Control </a:t>
            </a:r>
            <a:r>
              <a:rPr b="0"/>
              <a:t>– Use AWS Lambda and API Gateway to automate content scheduling, trigger video updates, and integrate AWS IoT Core for remote signage management.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2" name="Title 1"/>
          <p:cNvSpPr txBox="1"/>
          <p:nvPr>
            <p:ph type="title"/>
          </p:nvPr>
        </p:nvSpPr>
        <p:spPr>
          <a:prstGeom prst="rect">
            <a:avLst/>
          </a:prstGeom>
        </p:spPr>
        <p:txBody>
          <a:bodyPr/>
          <a:lstStyle>
            <a:lvl1pPr defTabSz="416052">
              <a:defRPr b="1" sz="3640">
                <a:latin typeface="Times New Roman"/>
                <a:ea typeface="Times New Roman"/>
                <a:cs typeface="Times New Roman"/>
                <a:sym typeface="Times New Roman"/>
              </a:defRPr>
            </a:lvl1pPr>
          </a:lstStyle>
          <a:p>
            <a:pPr/>
            <a:r>
              <a:t>Security Policies, IAM Roles, and Access Controls</a:t>
            </a:r>
          </a:p>
        </p:txBody>
      </p:sp>
      <p:sp>
        <p:nvSpPr>
          <p:cNvPr id="113" name="Rectangle 2"/>
          <p:cNvSpPr txBox="1"/>
          <p:nvPr>
            <p:ph type="body" idx="1"/>
          </p:nvPr>
        </p:nvSpPr>
        <p:spPr>
          <a:xfrm>
            <a:off x="457200" y="1662578"/>
            <a:ext cx="8229600" cy="4401206"/>
          </a:xfrm>
          <a:prstGeom prst="rect">
            <a:avLst/>
          </a:prstGeom>
        </p:spPr>
        <p:txBody>
          <a:bodyPr anchor="ctr"/>
          <a:lstStyle/>
          <a:p>
            <a:pPr marL="0" indent="0" defTabSz="914400">
              <a:spcBef>
                <a:spcPts val="0"/>
              </a:spcBef>
              <a:buFontTx/>
              <a:defRPr b="1" sz="2000">
                <a:latin typeface="Times New Roman"/>
                <a:ea typeface="Times New Roman"/>
                <a:cs typeface="Times New Roman"/>
                <a:sym typeface="Times New Roman"/>
              </a:defRPr>
            </a:pPr>
            <a:r>
              <a:t>IAM Roles &amp; Least Privilege Access </a:t>
            </a:r>
            <a:r>
              <a:rPr b="0"/>
              <a:t>– Define IAM roles for MediaLive, MediaPackage, Lambda, and CloudFront, granting only the necessary permissions to reduce security risks.</a:t>
            </a:r>
            <a:endParaRPr b="0"/>
          </a:p>
          <a:p>
            <a:pPr marL="0" indent="0" defTabSz="914400">
              <a:spcBef>
                <a:spcPts val="0"/>
              </a:spcBef>
              <a:buSzTx/>
              <a:buNone/>
              <a:defRPr sz="2000">
                <a:latin typeface="Times New Roman"/>
                <a:ea typeface="Times New Roman"/>
                <a:cs typeface="Times New Roman"/>
                <a:sym typeface="Times New Roman"/>
              </a:defRPr>
            </a:pPr>
          </a:p>
          <a:p>
            <a:pPr marL="0" indent="0" defTabSz="914400">
              <a:spcBef>
                <a:spcPts val="0"/>
              </a:spcBef>
              <a:buFontTx/>
              <a:defRPr b="1" sz="2000">
                <a:latin typeface="Times New Roman"/>
                <a:ea typeface="Times New Roman"/>
                <a:cs typeface="Times New Roman"/>
                <a:sym typeface="Times New Roman"/>
              </a:defRPr>
            </a:pPr>
            <a:r>
              <a:t>S3 Bucket Policies &amp; Encryption </a:t>
            </a:r>
            <a:r>
              <a:rPr b="0"/>
              <a:t>– Secure Amazon S3 with bucket policies, AWS KMS encryption, and public access restrictions to protect video content.</a:t>
            </a:r>
            <a:endParaRPr b="0"/>
          </a:p>
          <a:p>
            <a:pPr marL="0" indent="0" defTabSz="914400">
              <a:spcBef>
                <a:spcPts val="0"/>
              </a:spcBef>
              <a:buSzTx/>
              <a:buNone/>
              <a:defRPr sz="2000">
                <a:latin typeface="Times New Roman"/>
                <a:ea typeface="Times New Roman"/>
                <a:cs typeface="Times New Roman"/>
                <a:sym typeface="Times New Roman"/>
              </a:defRPr>
            </a:pPr>
          </a:p>
          <a:p>
            <a:pPr marL="0" indent="0" defTabSz="914400">
              <a:spcBef>
                <a:spcPts val="0"/>
              </a:spcBef>
              <a:buFontTx/>
              <a:defRPr b="1" sz="2000">
                <a:latin typeface="Times New Roman"/>
                <a:ea typeface="Times New Roman"/>
                <a:cs typeface="Times New Roman"/>
                <a:sym typeface="Times New Roman"/>
              </a:defRPr>
            </a:pPr>
            <a:r>
              <a:t>API Gateway &amp; Authentication </a:t>
            </a:r>
            <a:r>
              <a:rPr b="0"/>
              <a:t>– Use AWS IAM, Cognito, or API keys for secure access to the content management API, ensuring only authorized users can control signage.</a:t>
            </a:r>
            <a:endParaRPr b="0"/>
          </a:p>
          <a:p>
            <a:pPr marL="0" indent="0" defTabSz="914400">
              <a:spcBef>
                <a:spcPts val="0"/>
              </a:spcBef>
              <a:buSzTx/>
              <a:buNone/>
              <a:defRPr sz="2000">
                <a:latin typeface="Times New Roman"/>
                <a:ea typeface="Times New Roman"/>
                <a:cs typeface="Times New Roman"/>
                <a:sym typeface="Times New Roman"/>
              </a:defRPr>
            </a:pPr>
          </a:p>
          <a:p>
            <a:pPr marL="0" indent="0" defTabSz="914400">
              <a:spcBef>
                <a:spcPts val="0"/>
              </a:spcBef>
              <a:buFontTx/>
              <a:defRPr b="1" sz="2000">
                <a:latin typeface="Times New Roman"/>
                <a:ea typeface="Times New Roman"/>
                <a:cs typeface="Times New Roman"/>
                <a:sym typeface="Times New Roman"/>
              </a:defRPr>
            </a:pPr>
            <a:r>
              <a:t>CloudFront Signed URLs &amp; WAF </a:t>
            </a:r>
            <a:r>
              <a:rPr b="0"/>
              <a:t>– Implement signed URLs or signed cookies for controlled content access and configure AWS WAF to protect against DDoS and malicious requests.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5" name="Title 1"/>
          <p:cNvSpPr txBox="1"/>
          <p:nvPr>
            <p:ph type="title"/>
          </p:nvPr>
        </p:nvSpPr>
        <p:spPr>
          <a:prstGeom prst="rect">
            <a:avLst/>
          </a:prstGeom>
        </p:spPr>
        <p:txBody>
          <a:bodyPr/>
          <a:lstStyle>
            <a:lvl1pPr>
              <a:defRPr b="1" sz="4000">
                <a:latin typeface="Times New Roman"/>
                <a:ea typeface="Times New Roman"/>
                <a:cs typeface="Times New Roman"/>
                <a:sym typeface="Times New Roman"/>
              </a:defRPr>
            </a:lvl1pPr>
          </a:lstStyle>
          <a:p>
            <a:pPr/>
            <a:r>
              <a:t>Automation</a:t>
            </a:r>
          </a:p>
        </p:txBody>
      </p:sp>
      <p:sp>
        <p:nvSpPr>
          <p:cNvPr id="116" name="Content Placeholder 2"/>
          <p:cNvSpPr txBox="1"/>
          <p:nvPr>
            <p:ph type="body" idx="1"/>
          </p:nvPr>
        </p:nvSpPr>
        <p:spPr>
          <a:xfrm>
            <a:off x="457200" y="1600200"/>
            <a:ext cx="8229600" cy="4525963"/>
          </a:xfrm>
          <a:prstGeom prst="rect">
            <a:avLst/>
          </a:prstGeom>
        </p:spPr>
        <p:txBody>
          <a:bodyPr/>
          <a:lstStyle/>
          <a:p>
            <a:pPr>
              <a:spcBef>
                <a:spcPts val="400"/>
              </a:spcBef>
              <a:defRPr b="1" sz="1800">
                <a:latin typeface="Times New Roman"/>
                <a:ea typeface="Times New Roman"/>
                <a:cs typeface="Times New Roman"/>
                <a:sym typeface="Times New Roman"/>
              </a:defRPr>
            </a:pPr>
            <a:r>
              <a:t>Auto-Scheduling with AWS Lambda </a:t>
            </a:r>
            <a:r>
              <a:rPr b="0"/>
              <a:t>– Use AWS Lambda to trigger video streaming, update schedules, and manage content playback dynamically.</a:t>
            </a:r>
            <a:endParaRPr sz="2900"/>
          </a:p>
          <a:p>
            <a:pPr marL="0" indent="0">
              <a:spcBef>
                <a:spcPts val="600"/>
              </a:spcBef>
              <a:buSzTx/>
              <a:buNone/>
              <a:defRPr sz="2000">
                <a:latin typeface="Times New Roman"/>
                <a:ea typeface="Times New Roman"/>
                <a:cs typeface="Times New Roman"/>
                <a:sym typeface="Times New Roman"/>
              </a:defRPr>
            </a:pPr>
          </a:p>
          <a:p>
            <a:pPr>
              <a:spcBef>
                <a:spcPts val="400"/>
              </a:spcBef>
              <a:defRPr b="1" sz="1800">
                <a:latin typeface="Times New Roman"/>
                <a:ea typeface="Times New Roman"/>
                <a:cs typeface="Times New Roman"/>
                <a:sym typeface="Times New Roman"/>
              </a:defRPr>
            </a:pPr>
            <a:r>
              <a:t>Event-Driven Content Updates </a:t>
            </a:r>
            <a:r>
              <a:rPr b="0"/>
              <a:t>– Configure Amazon S3 Event Notifications to trigger Lambda functions whenever new content is uploaded, automating media processing.</a:t>
            </a:r>
            <a:endParaRPr sz="2900"/>
          </a:p>
          <a:p>
            <a:pPr marL="0" indent="0">
              <a:spcBef>
                <a:spcPts val="600"/>
              </a:spcBef>
              <a:buSzTx/>
              <a:buNone/>
              <a:defRPr sz="2000">
                <a:latin typeface="Times New Roman"/>
                <a:ea typeface="Times New Roman"/>
                <a:cs typeface="Times New Roman"/>
                <a:sym typeface="Times New Roman"/>
              </a:defRPr>
            </a:pPr>
          </a:p>
          <a:p>
            <a:pPr>
              <a:spcBef>
                <a:spcPts val="400"/>
              </a:spcBef>
              <a:defRPr b="1" sz="1800">
                <a:latin typeface="Times New Roman"/>
                <a:ea typeface="Times New Roman"/>
                <a:cs typeface="Times New Roman"/>
                <a:sym typeface="Times New Roman"/>
              </a:defRPr>
            </a:pPr>
            <a:r>
              <a:t>API-Driven Content Control </a:t>
            </a:r>
            <a:r>
              <a:rPr b="0"/>
              <a:t>– Use AWS API Gateway with Lambda to provide a RESTful API for remote content updates, scheduling, and management.</a:t>
            </a:r>
            <a:endParaRPr sz="2900"/>
          </a:p>
          <a:p>
            <a:pPr marL="0" indent="0">
              <a:spcBef>
                <a:spcPts val="600"/>
              </a:spcBef>
              <a:buSzTx/>
              <a:buNone/>
              <a:defRPr sz="2000">
                <a:latin typeface="Times New Roman"/>
                <a:ea typeface="Times New Roman"/>
                <a:cs typeface="Times New Roman"/>
                <a:sym typeface="Times New Roman"/>
              </a:defRPr>
            </a:pPr>
          </a:p>
          <a:p>
            <a:pPr>
              <a:spcBef>
                <a:spcPts val="400"/>
              </a:spcBef>
              <a:defRPr b="1" sz="1800">
                <a:latin typeface="Times New Roman"/>
                <a:ea typeface="Times New Roman"/>
                <a:cs typeface="Times New Roman"/>
                <a:sym typeface="Times New Roman"/>
              </a:defRPr>
            </a:pPr>
            <a:r>
              <a:t>Auto-Scaling &amp; Performance Optimization </a:t>
            </a:r>
            <a:r>
              <a:rPr b="0"/>
              <a:t>– Implement AWS Auto Scaling for MediaLive and CloudFront caching to ensure efficient resource utilization and cost management.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8" name="Title 1"/>
          <p:cNvSpPr txBox="1"/>
          <p:nvPr>
            <p:ph type="title"/>
          </p:nvPr>
        </p:nvSpPr>
        <p:spPr>
          <a:prstGeom prst="rect">
            <a:avLst/>
          </a:prstGeom>
        </p:spPr>
        <p:txBody>
          <a:bodyPr/>
          <a:lstStyle>
            <a:lvl1pPr>
              <a:defRPr b="1" sz="4000">
                <a:latin typeface="Times New Roman"/>
                <a:ea typeface="Times New Roman"/>
                <a:cs typeface="Times New Roman"/>
                <a:sym typeface="Times New Roman"/>
              </a:defRPr>
            </a:lvl1pPr>
          </a:lstStyle>
          <a:p>
            <a:pPr/>
            <a:r>
              <a:t>Conclusion</a:t>
            </a:r>
          </a:p>
        </p:txBody>
      </p:sp>
      <p:sp>
        <p:nvSpPr>
          <p:cNvPr id="119" name="Rectangle 1"/>
          <p:cNvSpPr txBox="1"/>
          <p:nvPr>
            <p:ph type="body" idx="1"/>
          </p:nvPr>
        </p:nvSpPr>
        <p:spPr>
          <a:xfrm>
            <a:off x="457199" y="1708929"/>
            <a:ext cx="8375717" cy="3477876"/>
          </a:xfrm>
          <a:prstGeom prst="rect">
            <a:avLst/>
          </a:prstGeom>
        </p:spPr>
        <p:txBody>
          <a:bodyPr anchor="ctr"/>
          <a:lstStyle>
            <a:lvl1pPr marL="0" indent="0" defTabSz="914400">
              <a:spcBef>
                <a:spcPts val="0"/>
              </a:spcBef>
              <a:buSzTx/>
              <a:buNone/>
              <a:defRPr sz="2000">
                <a:latin typeface="Times New Roman"/>
                <a:ea typeface="Times New Roman"/>
                <a:cs typeface="Times New Roman"/>
                <a:sym typeface="Times New Roman"/>
              </a:defRPr>
            </a:lvl1pPr>
          </a:lstStyle>
          <a:p>
            <a:pPr/>
            <a:r>
              <a:t>The Cloud-Based Digital Signage Solution leveraging AWS Elemental MediaLive provides a scalable, secure, and cost-effective approach to managing and streaming dynamic content remotely. By integrating AWS services like MediaPackage, CloudFront, S3, Lambda, and API Gateway, the system ensures seamless content delivery, automated scheduling, and real-time updates while maintaining security through IAM roles, encryption, and access controls. With features like AI-powered content analysis, IoT-based remote management, and real-time analytics, this solution is ideal for businesses, retail stores, educational institutions, and public information displays. By eliminating the need for on-premises infrastructure, it enhances flexibility, reduces costs, and ensures high availability, making digital signage more efficient and accessible.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