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60" r:id="rId3"/>
    <p:sldId id="261" r:id="rId4"/>
    <p:sldId id="271" r:id="rId5"/>
    <p:sldId id="262" r:id="rId6"/>
    <p:sldId id="257" r:id="rId7"/>
    <p:sldId id="258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6058E-BD6B-4046-8DB3-2D791CA10728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0AB2B-E834-41BC-B0C6-021F8DFDD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0AB2B-E834-41BC-B0C6-021F8DFDD22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7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296D-9693-4506-BE7C-3355043E844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EA0-4DCC-4107-A6C6-08814EF657E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296D-9693-4506-BE7C-3355043E844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EA0-4DCC-4107-A6C6-08814EF657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296D-9693-4506-BE7C-3355043E844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EA0-4DCC-4107-A6C6-08814EF657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296D-9693-4506-BE7C-3355043E844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EA0-4DCC-4107-A6C6-08814EF657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296D-9693-4506-BE7C-3355043E844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EA0-4DCC-4107-A6C6-08814EF657E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296D-9693-4506-BE7C-3355043E844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EA0-4DCC-4107-A6C6-08814EF657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296D-9693-4506-BE7C-3355043E844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EA0-4DCC-4107-A6C6-08814EF657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296D-9693-4506-BE7C-3355043E844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EA0-4DCC-4107-A6C6-08814EF657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296D-9693-4506-BE7C-3355043E844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EA0-4DCC-4107-A6C6-08814EF657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296D-9693-4506-BE7C-3355043E844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EA0-4DCC-4107-A6C6-08814EF657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296D-9693-4506-BE7C-3355043E844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35D3EA0-4DCC-4107-A6C6-08814EF657E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21296D-9693-4506-BE7C-3355043E844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5D3EA0-4DCC-4107-A6C6-08814EF657E4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851648" cy="1584176"/>
          </a:xfrm>
        </p:spPr>
        <p:txBody>
          <a:bodyPr>
            <a:normAutofit/>
          </a:bodyPr>
          <a:lstStyle/>
          <a:p>
            <a:r>
              <a:rPr lang="en-IN" sz="7200" dirty="0" smtClean="0">
                <a:latin typeface="Arial Black" pitchFamily="34" charset="0"/>
              </a:rPr>
              <a:t>Cause Of Death</a:t>
            </a:r>
            <a:endParaRPr lang="en-IN" sz="72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396" y="5171260"/>
            <a:ext cx="8280920" cy="1670716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/>
              <a:t>Submitted To:                                                     Submitted By:</a:t>
            </a:r>
          </a:p>
          <a:p>
            <a:pPr algn="l"/>
            <a:r>
              <a:rPr lang="en-IN" sz="2400" dirty="0" smtClean="0"/>
              <a:t>Ms.Khushboo Garg </a:t>
            </a:r>
            <a:r>
              <a:rPr lang="en-IN" sz="2400" dirty="0" smtClean="0"/>
              <a:t>                                            Monika Lathar</a:t>
            </a:r>
            <a:endParaRPr lang="en-IN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24744"/>
            <a:ext cx="2926080" cy="1677670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1215"/>
            <a:ext cx="9144000" cy="261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13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Death Rate Per Year</a:t>
            </a:r>
            <a:endParaRPr lang="en-IN" sz="5400" b="1" dirty="0"/>
          </a:p>
        </p:txBody>
      </p:sp>
      <p:pic>
        <p:nvPicPr>
          <p:cNvPr id="4" name="Content Placeholder 3" descr="C:\Users\Admin\Downloads\download (5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36540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55576" y="5301208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200" dirty="0">
                <a:latin typeface="Arial Rounded MT Bold" pitchFamily="34" charset="0"/>
              </a:rPr>
              <a:t>2009 was the deadliest year with almost 4% of the population was died.</a:t>
            </a:r>
          </a:p>
        </p:txBody>
      </p:sp>
    </p:spTree>
    <p:extLst>
      <p:ext uri="{BB962C8B-B14F-4D97-AF65-F5344CB8AC3E}">
        <p14:creationId xmlns:p14="http://schemas.microsoft.com/office/powerpoint/2010/main" val="169083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 Rounded MT Bold" pitchFamily="34" charset="0"/>
              </a:rPr>
              <a:t>Heat Map</a:t>
            </a:r>
            <a:endParaRPr lang="en-IN" sz="6000" dirty="0">
              <a:latin typeface="Arial Rounded MT Bold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8496944" cy="329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4941168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>
                <a:latin typeface="Arial Rounded MT Bold" pitchFamily="34" charset="0"/>
              </a:rPr>
              <a:t>Conflict line of the </a:t>
            </a:r>
            <a:r>
              <a:rPr lang="en-IN" sz="2400" dirty="0" smtClean="0">
                <a:latin typeface="Arial Rounded MT Bold" pitchFamily="34" charset="0"/>
              </a:rPr>
              <a:t>heat map </a:t>
            </a:r>
            <a:r>
              <a:rPr lang="en-IN" sz="2400" dirty="0">
                <a:latin typeface="Arial Rounded MT Bold" pitchFamily="34" charset="0"/>
              </a:rPr>
              <a:t>shows an interesting light colour on year 2009 (the lighter the colour the higher the number of deaths)</a:t>
            </a:r>
          </a:p>
        </p:txBody>
      </p:sp>
    </p:spTree>
    <p:extLst>
      <p:ext uri="{BB962C8B-B14F-4D97-AF65-F5344CB8AC3E}">
        <p14:creationId xmlns:p14="http://schemas.microsoft.com/office/powerpoint/2010/main" val="621512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 Rounded MT Bold" pitchFamily="34" charset="0"/>
              </a:rPr>
              <a:t>Causes of </a:t>
            </a:r>
            <a:r>
              <a:rPr lang="en-IN" b="1" dirty="0">
                <a:latin typeface="Arial Rounded MT Bold" pitchFamily="34" charset="0"/>
              </a:rPr>
              <a:t>D</a:t>
            </a:r>
            <a:r>
              <a:rPr lang="en-IN" b="1" dirty="0" smtClean="0">
                <a:latin typeface="Arial Rounded MT Bold" pitchFamily="34" charset="0"/>
              </a:rPr>
              <a:t>eath </a:t>
            </a:r>
            <a:r>
              <a:rPr lang="en-IN" b="1" dirty="0">
                <a:latin typeface="Arial Rounded MT Bold" pitchFamily="34" charset="0"/>
              </a:rPr>
              <a:t>by </a:t>
            </a:r>
            <a:r>
              <a:rPr lang="en-IN" b="1" dirty="0" smtClean="0">
                <a:latin typeface="Arial Rounded MT Bold" pitchFamily="34" charset="0"/>
              </a:rPr>
              <a:t>category</a:t>
            </a:r>
            <a:endParaRPr lang="en-IN" dirty="0">
              <a:latin typeface="Arial Rounded MT Bold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" y="2060848"/>
            <a:ext cx="489654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86" y="2204864"/>
            <a:ext cx="3873550" cy="4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13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 Rounded MT Bold" pitchFamily="34" charset="0"/>
              </a:rPr>
              <a:t>C</a:t>
            </a:r>
            <a:r>
              <a:rPr lang="en-IN" dirty="0" smtClean="0">
                <a:latin typeface="Arial Rounded MT Bold" pitchFamily="34" charset="0"/>
              </a:rPr>
              <a:t>ountry </a:t>
            </a:r>
            <a:r>
              <a:rPr lang="en-IN" dirty="0">
                <a:latin typeface="Arial Rounded MT Bold" pitchFamily="34" charset="0"/>
              </a:rPr>
              <a:t>suffers from what disease the </a:t>
            </a:r>
            <a:r>
              <a:rPr lang="en-IN" dirty="0" smtClean="0">
                <a:latin typeface="Arial Rounded MT Bold" pitchFamily="34" charset="0"/>
              </a:rPr>
              <a:t>most</a:t>
            </a:r>
            <a:endParaRPr lang="en-IN" dirty="0">
              <a:latin typeface="Arial Rounded MT Bold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" y="2132856"/>
            <a:ext cx="903649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6694" y="5255676"/>
            <a:ext cx="8604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Arial Rounded MT Bold" pitchFamily="34" charset="0"/>
              </a:rPr>
              <a:t>Cardiovascular Disease dominate death toll all over the world</a:t>
            </a:r>
            <a:endParaRPr lang="en-IN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0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Arial Rounded MT Bold" pitchFamily="34" charset="0"/>
              </a:rPr>
              <a:t>Monotonic Decrease </a:t>
            </a:r>
            <a:r>
              <a:rPr lang="en-IN" sz="3200" dirty="0">
                <a:latin typeface="Arial Rounded MT Bold" pitchFamily="34" charset="0"/>
              </a:rPr>
              <a:t>T</a:t>
            </a:r>
            <a:r>
              <a:rPr lang="en-IN" sz="3200" dirty="0" smtClean="0">
                <a:latin typeface="Arial Rounded MT Bold" pitchFamily="34" charset="0"/>
              </a:rPr>
              <a:t>rend </a:t>
            </a:r>
            <a:r>
              <a:rPr lang="en-IN" sz="3200" dirty="0">
                <a:latin typeface="Arial Rounded MT Bold" pitchFamily="34" charset="0"/>
              </a:rPr>
              <a:t>over </a:t>
            </a:r>
            <a:r>
              <a:rPr lang="en-IN" sz="3200" dirty="0" smtClean="0">
                <a:latin typeface="Arial Rounded MT Bold" pitchFamily="34" charset="0"/>
              </a:rPr>
              <a:t>years</a:t>
            </a:r>
            <a:endParaRPr lang="en-IN" sz="3200" dirty="0">
              <a:latin typeface="Arial Rounded MT Bold" pitchFamily="34" charset="0"/>
            </a:endParaRPr>
          </a:p>
        </p:txBody>
      </p:sp>
      <p:pic>
        <p:nvPicPr>
          <p:cNvPr id="4" name="Content Placeholder 3" descr="C:\Users\Admin\Downloads\download (10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144000" cy="4749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67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>
                <a:latin typeface="Arial Rounded MT Bold" pitchFamily="34" charset="0"/>
              </a:rPr>
              <a:t>Death </a:t>
            </a:r>
            <a:r>
              <a:rPr lang="en-IN" sz="4000" dirty="0">
                <a:latin typeface="Arial Rounded MT Bold" pitchFamily="34" charset="0"/>
              </a:rPr>
              <a:t>causes </a:t>
            </a:r>
            <a:r>
              <a:rPr lang="en-IN" sz="4000" dirty="0" smtClean="0">
                <a:latin typeface="Arial Rounded MT Bold" pitchFamily="34" charset="0"/>
              </a:rPr>
              <a:t>Exhibiting </a:t>
            </a:r>
            <a:r>
              <a:rPr lang="en-IN" sz="4000" dirty="0">
                <a:latin typeface="Arial Rounded MT Bold" pitchFamily="34" charset="0"/>
              </a:rPr>
              <a:t>an </a:t>
            </a:r>
            <a:r>
              <a:rPr lang="en-IN" sz="4000" dirty="0" smtClean="0">
                <a:latin typeface="Arial Rounded MT Bold" pitchFamily="34" charset="0"/>
              </a:rPr>
              <a:t>Increasing </a:t>
            </a:r>
            <a:r>
              <a:rPr lang="en-IN" sz="4000" dirty="0">
                <a:latin typeface="Arial Rounded MT Bold" pitchFamily="34" charset="0"/>
              </a:rPr>
              <a:t>or </a:t>
            </a:r>
            <a:r>
              <a:rPr lang="en-IN" sz="4000" dirty="0" smtClean="0">
                <a:latin typeface="Arial Rounded MT Bold" pitchFamily="34" charset="0"/>
              </a:rPr>
              <a:t>No </a:t>
            </a:r>
            <a:r>
              <a:rPr lang="en-IN" sz="4000" dirty="0">
                <a:latin typeface="Arial Rounded MT Bold" pitchFamily="34" charset="0"/>
              </a:rPr>
              <a:t>T</a:t>
            </a:r>
            <a:r>
              <a:rPr lang="en-IN" sz="4000" dirty="0" smtClean="0">
                <a:latin typeface="Arial Rounded MT Bold" pitchFamily="34" charset="0"/>
              </a:rPr>
              <a:t>rend </a:t>
            </a:r>
            <a:r>
              <a:rPr lang="en-IN" sz="4000" dirty="0">
                <a:latin typeface="Arial Rounded MT Bold" pitchFamily="34" charset="0"/>
              </a:rPr>
              <a:t>over </a:t>
            </a:r>
            <a:r>
              <a:rPr lang="en-IN" sz="4000" dirty="0" smtClean="0">
                <a:latin typeface="Arial Rounded MT Bold" pitchFamily="34" charset="0"/>
              </a:rPr>
              <a:t>time</a:t>
            </a:r>
            <a:endParaRPr lang="en-IN" sz="4000" dirty="0">
              <a:latin typeface="Arial Rounded MT Bold" pitchFamily="34" charset="0"/>
            </a:endParaRPr>
          </a:p>
        </p:txBody>
      </p:sp>
      <p:pic>
        <p:nvPicPr>
          <p:cNvPr id="4" name="Content Placeholder 3" descr="https://github.com/omerfarukeker/Causes-of-Death-Analysis/raw/master/Causes%20of%20Death%20Graphs/1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784976" cy="3377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892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 smtClean="0">
                <a:latin typeface="Arial Rounded MT Bold" pitchFamily="34" charset="0"/>
              </a:rPr>
              <a:t>Result</a:t>
            </a:r>
            <a:endParaRPr lang="en-IN" sz="7200" dirty="0">
              <a:latin typeface="Arial Rounded MT Bold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48883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708920"/>
            <a:ext cx="8229600" cy="3240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THANK YOU</a:t>
            </a:r>
            <a:endParaRPr lang="en-IN" sz="80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8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rial Rounded MT Bold" pitchFamily="34" charset="0"/>
              </a:rPr>
              <a:t>Outline</a:t>
            </a:r>
            <a:endParaRPr lang="en-IN" sz="72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 smtClean="0">
                <a:latin typeface="+mj-lt"/>
              </a:rPr>
              <a:t>Background</a:t>
            </a:r>
          </a:p>
          <a:p>
            <a:r>
              <a:rPr lang="en-US" sz="4400" dirty="0" smtClean="0">
                <a:latin typeface="+mj-lt"/>
              </a:rPr>
              <a:t>Introduction</a:t>
            </a:r>
          </a:p>
          <a:p>
            <a:r>
              <a:rPr lang="en-US" sz="4400" dirty="0" smtClean="0">
                <a:latin typeface="+mj-lt"/>
              </a:rPr>
              <a:t>Methods : Main Issues for calculating causes of death</a:t>
            </a:r>
          </a:p>
          <a:p>
            <a:r>
              <a:rPr lang="en-US" sz="4400" dirty="0">
                <a:latin typeface="+mj-lt"/>
              </a:rPr>
              <a:t>Cause and Manner of Death </a:t>
            </a:r>
            <a:endParaRPr lang="en-US" sz="4400" dirty="0" smtClean="0">
              <a:latin typeface="+mj-lt"/>
            </a:endParaRPr>
          </a:p>
          <a:p>
            <a:r>
              <a:rPr lang="en-US" sz="4400" dirty="0" smtClean="0">
                <a:latin typeface="+mj-lt"/>
              </a:rPr>
              <a:t>Key Findings</a:t>
            </a:r>
          </a:p>
          <a:p>
            <a:r>
              <a:rPr lang="en-US" sz="4400" dirty="0" smtClean="0">
                <a:latin typeface="+mj-lt"/>
              </a:rPr>
              <a:t>Conclusions 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620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rial Rounded MT Bold" pitchFamily="34" charset="0"/>
              </a:rPr>
              <a:t>Background</a:t>
            </a:r>
            <a:endParaRPr lang="en-IN" sz="66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Causes of  Death(COD) is one of the most fundamental metrics for population health.</a:t>
            </a:r>
          </a:p>
          <a:p>
            <a:r>
              <a:rPr lang="en-IN" sz="2800" dirty="0" smtClean="0">
                <a:latin typeface="+mj-lt"/>
              </a:rPr>
              <a:t>Each </a:t>
            </a:r>
            <a:r>
              <a:rPr lang="en-IN" sz="2800" dirty="0">
                <a:latin typeface="+mj-lt"/>
              </a:rPr>
              <a:t>death is attributed to a single underlying cause — the cause that initiated the series of events leading to </a:t>
            </a:r>
            <a:r>
              <a:rPr lang="en-IN" sz="2800" dirty="0" smtClean="0">
                <a:latin typeface="+mj-lt"/>
              </a:rPr>
              <a:t>death.</a:t>
            </a:r>
          </a:p>
          <a:p>
            <a:r>
              <a:rPr lang="en-IN" sz="2800" dirty="0">
                <a:latin typeface="+mj-lt"/>
              </a:rPr>
              <a:t>The lack of historical individual-level data on cause of death has been a key limitation. </a:t>
            </a:r>
          </a:p>
          <a:p>
            <a:r>
              <a:rPr lang="en-US" sz="2800" dirty="0" smtClean="0">
                <a:latin typeface="+mj-lt"/>
              </a:rPr>
              <a:t>Usually COD assessments show success and failures of Health Information System and provide directions of how to improve them.</a:t>
            </a:r>
            <a:endParaRPr lang="en-IN" sz="2800" dirty="0" smtClean="0">
              <a:latin typeface="+mj-lt"/>
            </a:endParaRPr>
          </a:p>
          <a:p>
            <a:endParaRPr lang="en-IN" sz="2800" dirty="0">
              <a:latin typeface="+mj-lt"/>
            </a:endParaRPr>
          </a:p>
          <a:p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69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839816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+mj-lt"/>
              </a:rPr>
              <a:t>The dataset consist of 37 columns, 34 of them gives the dead counts (estimates?) for each death cause. </a:t>
            </a:r>
            <a:endParaRPr lang="en-US" sz="1800" dirty="0" smtClean="0">
              <a:latin typeface="+mj-lt"/>
            </a:endParaRPr>
          </a:p>
          <a:p>
            <a:pPr algn="just"/>
            <a:r>
              <a:rPr lang="en-US" sz="1800" dirty="0" smtClean="0">
                <a:latin typeface="+mj-lt"/>
              </a:rPr>
              <a:t>Also</a:t>
            </a:r>
            <a:r>
              <a:rPr lang="en-US" sz="1800" dirty="0">
                <a:latin typeface="+mj-lt"/>
              </a:rPr>
              <a:t>, year and country information is provided. </a:t>
            </a:r>
            <a:endParaRPr lang="en-US" sz="1800" dirty="0" smtClean="0">
              <a:latin typeface="+mj-lt"/>
            </a:endParaRPr>
          </a:p>
          <a:p>
            <a:pPr algn="just"/>
            <a:r>
              <a:rPr lang="en-US" sz="1800" dirty="0" smtClean="0">
                <a:latin typeface="+mj-lt"/>
              </a:rPr>
              <a:t>Each </a:t>
            </a:r>
            <a:r>
              <a:rPr lang="en-US" sz="1800" dirty="0">
                <a:latin typeface="+mj-lt"/>
              </a:rPr>
              <a:t>row represents combinations country/year </a:t>
            </a:r>
            <a:r>
              <a:rPr lang="en-US" sz="1800" dirty="0" smtClean="0">
                <a:latin typeface="+mj-lt"/>
              </a:rPr>
              <a:t>pair.</a:t>
            </a:r>
          </a:p>
          <a:p>
            <a:pPr algn="just"/>
            <a:r>
              <a:rPr lang="en-IN" sz="1800" dirty="0">
                <a:latin typeface="+mj-lt"/>
              </a:rPr>
              <a:t>The key features of this Dataset are: Meningitis, Alzheimer's Disease and Other Dementias, Parkinson's Disease, Nutritional Deficiencies, Malaria, Drowning, Interpersonal Violence, Maternal Disorders, HIV/AIDS, Drug Use Disorders, Tuberculosis, Cardiovascular Diseases, Lower Respiratory Infections, Neonatal Disorders, Alcohol Use Disorders, Self-harm, Exposure to Forces of Nature, Diarrheal Diseases, Environmental Heat and Cold Exposure, Neoplasms, Conflict and Terrorism, Diabetes Mellitus, Chronic Kidney Disease, Poisonings, Protein-Energy Malnutrition, Road Injuries, Chronic Respiratory Diseases, Cirrhosis and Other Chronic Liver Diseases, Digestive Diseases, Fire, Heat, and Hot Substances, Acute Hepatitis</a:t>
            </a:r>
            <a:r>
              <a:rPr lang="en-IN" sz="1800" dirty="0" smtClean="0">
                <a:latin typeface="+mj-lt"/>
              </a:rPr>
              <a:t>.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662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27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lang="en-US" b="1" dirty="0"/>
              <a:t>Cause and Manner of </a:t>
            </a:r>
            <a:r>
              <a:rPr lang="en-US" b="1" dirty="0" smtClean="0"/>
              <a:t>Death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+mj-lt"/>
              </a:rPr>
              <a:t>The </a:t>
            </a:r>
            <a:r>
              <a:rPr lang="en-US" b="1" dirty="0">
                <a:latin typeface="+mj-lt"/>
              </a:rPr>
              <a:t>Manner of Death The manner of death can be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Natural, the most common, caused by interruption and failure of body functions resulting from age or </a:t>
            </a:r>
            <a:r>
              <a:rPr lang="en-US" dirty="0" smtClean="0">
                <a:latin typeface="+mj-lt"/>
              </a:rPr>
              <a:t>disease</a:t>
            </a:r>
          </a:p>
          <a:p>
            <a:r>
              <a:rPr lang="en-US" dirty="0" smtClean="0">
                <a:latin typeface="+mj-lt"/>
              </a:rPr>
              <a:t>Accidental</a:t>
            </a:r>
          </a:p>
          <a:p>
            <a:r>
              <a:rPr lang="en-US" dirty="0" smtClean="0">
                <a:latin typeface="+mj-lt"/>
              </a:rPr>
              <a:t>Suicidal</a:t>
            </a:r>
          </a:p>
          <a:p>
            <a:r>
              <a:rPr lang="en-US" dirty="0" smtClean="0">
                <a:latin typeface="+mj-lt"/>
              </a:rPr>
              <a:t>Homicidal </a:t>
            </a:r>
          </a:p>
          <a:p>
            <a:r>
              <a:rPr lang="en-US" dirty="0" smtClean="0">
                <a:latin typeface="+mj-lt"/>
              </a:rPr>
              <a:t>Undetermined</a:t>
            </a:r>
          </a:p>
          <a:p>
            <a:r>
              <a:rPr lang="en-US" dirty="0" smtClean="0">
                <a:latin typeface="+mj-lt"/>
              </a:rPr>
              <a:t>Sometimes </a:t>
            </a:r>
            <a:r>
              <a:rPr lang="en-US" dirty="0">
                <a:latin typeface="+mj-lt"/>
              </a:rPr>
              <a:t>the manner of death is difficult to </a:t>
            </a:r>
            <a:r>
              <a:rPr lang="en-US" dirty="0" smtClean="0">
                <a:latin typeface="+mj-lt"/>
              </a:rPr>
              <a:t>determine</a:t>
            </a:r>
          </a:p>
          <a:p>
            <a:r>
              <a:rPr lang="en-US" dirty="0">
                <a:latin typeface="+mj-lt"/>
              </a:rPr>
              <a:t>A man with a heart condition is attacked and dies from a heart attack during the </a:t>
            </a:r>
            <a:r>
              <a:rPr lang="en-US" dirty="0" smtClean="0">
                <a:latin typeface="+mj-lt"/>
              </a:rPr>
              <a:t>assault.</a:t>
            </a:r>
          </a:p>
          <a:p>
            <a:r>
              <a:rPr lang="en-US" dirty="0" smtClean="0">
                <a:latin typeface="+mj-lt"/>
              </a:rPr>
              <a:t>An </a:t>
            </a:r>
            <a:r>
              <a:rPr lang="en-US" dirty="0">
                <a:latin typeface="+mj-lt"/>
              </a:rPr>
              <a:t>elderly woman dies after being kept from receiving proper health care by her son.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262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Cause and Mechanism of Death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+mj-lt"/>
              </a:rPr>
              <a:t>The reason someone dies is called the cause of death</a:t>
            </a:r>
            <a:r>
              <a:rPr lang="en-US" sz="2800" dirty="0" smtClean="0">
                <a:latin typeface="+mj-lt"/>
              </a:rPr>
              <a:t>.</a:t>
            </a:r>
          </a:p>
          <a:p>
            <a:r>
              <a:rPr lang="en-US" sz="2800" dirty="0" smtClean="0">
                <a:latin typeface="+mj-lt"/>
              </a:rPr>
              <a:t>Proximate </a:t>
            </a:r>
            <a:r>
              <a:rPr lang="en-US" sz="2800" dirty="0">
                <a:latin typeface="+mj-lt"/>
              </a:rPr>
              <a:t>cause of death refers to an underlying cause of death as opposed to the final cause</a:t>
            </a:r>
            <a:r>
              <a:rPr lang="en-US" sz="2800" dirty="0" smtClean="0">
                <a:latin typeface="+mj-lt"/>
              </a:rPr>
              <a:t>.</a:t>
            </a:r>
          </a:p>
          <a:p>
            <a:r>
              <a:rPr lang="en-US" sz="2800" dirty="0" smtClean="0">
                <a:latin typeface="+mj-lt"/>
              </a:rPr>
              <a:t>Example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radiation cancer = </a:t>
            </a:r>
            <a:r>
              <a:rPr lang="en-US" sz="2800" dirty="0">
                <a:latin typeface="+mj-lt"/>
              </a:rPr>
              <a:t>radiation </a:t>
            </a:r>
            <a:r>
              <a:rPr lang="en-US" sz="2800" dirty="0" smtClean="0">
                <a:latin typeface="+mj-lt"/>
              </a:rPr>
              <a:t>exposure</a:t>
            </a:r>
          </a:p>
          <a:p>
            <a:r>
              <a:rPr lang="en-US" sz="2800" dirty="0" smtClean="0">
                <a:latin typeface="+mj-lt"/>
              </a:rPr>
              <a:t>Mechanism </a:t>
            </a:r>
            <a:r>
              <a:rPr lang="en-US" sz="2800" dirty="0">
                <a:latin typeface="+mj-lt"/>
              </a:rPr>
              <a:t>of death describe the specific change in the body that brought about the cessation of life.**usually only “Cause” and “Mechanism” are listed on the dead certificate**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680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Top 10 causes of death for Turkey in the latest available year, </a:t>
            </a:r>
            <a:r>
              <a:rPr lang="en-IN" sz="3600" b="1" dirty="0" smtClean="0"/>
              <a:t>2019</a:t>
            </a:r>
            <a:endParaRPr lang="en-IN" sz="3600" b="1" dirty="0"/>
          </a:p>
        </p:txBody>
      </p:sp>
      <p:pic>
        <p:nvPicPr>
          <p:cNvPr id="4" name="Content Placeholder 3" descr="C:\Users\Admin\Downloads\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6960390" cy="4004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239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dirty="0"/>
              <a:t>Percentages in </a:t>
            </a:r>
            <a:r>
              <a:rPr lang="en-IN" sz="6000" b="1" dirty="0" smtClean="0"/>
              <a:t>Pie Graph</a:t>
            </a:r>
            <a:endParaRPr lang="en-IN" sz="60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60" y="2681917"/>
            <a:ext cx="8401928" cy="417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2560" y="1727810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dirty="0">
                <a:latin typeface="Arial Rounded MT Bold" pitchFamily="34" charset="0"/>
              </a:rPr>
              <a:t>Almost 4 out 10 deaths in Turkey are caused by Cardiovascular diseases in 2019</a:t>
            </a:r>
          </a:p>
        </p:txBody>
      </p:sp>
    </p:spTree>
    <p:extLst>
      <p:ext uri="{BB962C8B-B14F-4D97-AF65-F5344CB8AC3E}">
        <p14:creationId xmlns:p14="http://schemas.microsoft.com/office/powerpoint/2010/main" val="2980118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263</TotalTime>
  <Words>458</Words>
  <Application>Microsoft Office PowerPoint</Application>
  <PresentationFormat>On-screen Show (4:3)</PresentationFormat>
  <Paragraphs>49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Cause Of Death</vt:lpstr>
      <vt:lpstr>Outline</vt:lpstr>
      <vt:lpstr>Background</vt:lpstr>
      <vt:lpstr>INTRODUCTION</vt:lpstr>
      <vt:lpstr>PowerPoint Presentation</vt:lpstr>
      <vt:lpstr>Cause and Manner of Death </vt:lpstr>
      <vt:lpstr>Cause and Mechanism of Death</vt:lpstr>
      <vt:lpstr>Top 10 causes of death for Turkey in the latest available year, 2019</vt:lpstr>
      <vt:lpstr>Percentages in Pie Graph</vt:lpstr>
      <vt:lpstr>Death Rate Per Year</vt:lpstr>
      <vt:lpstr>Heat Map</vt:lpstr>
      <vt:lpstr>Causes of Death by category</vt:lpstr>
      <vt:lpstr>Country suffers from what disease the most</vt:lpstr>
      <vt:lpstr>Monotonic Decrease Trend over years</vt:lpstr>
      <vt:lpstr>Death causes Exhibiting an Increasing or No Trend over time</vt:lpstr>
      <vt:lpstr>Result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</cp:revision>
  <dcterms:created xsi:type="dcterms:W3CDTF">2023-02-07T17:25:56Z</dcterms:created>
  <dcterms:modified xsi:type="dcterms:W3CDTF">2023-02-09T11:35:27Z</dcterms:modified>
</cp:coreProperties>
</file>