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92" d="100"/>
          <a:sy n="92" d="100"/>
        </p:scale>
        <p:origin x="-2094" y="-10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887D30A-9ED4-4171-B2BF-2AC56E06B9B5}" type="datetimeFigureOut">
              <a:rPr lang="en-IN" smtClean="0"/>
              <a:t>26-01-2023</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E9155477-797E-4EEA-801D-CF4735622989}"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887D30A-9ED4-4171-B2BF-2AC56E06B9B5}" type="datetimeFigureOut">
              <a:rPr lang="en-IN" smtClean="0"/>
              <a:t>26-01-2023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155477-797E-4EEA-801D-CF4735622989}"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887D30A-9ED4-4171-B2BF-2AC56E06B9B5}" type="datetimeFigureOut">
              <a:rPr lang="en-IN" smtClean="0"/>
              <a:t>26-01-2023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155477-797E-4EEA-801D-CF4735622989}"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887D30A-9ED4-4171-B2BF-2AC56E06B9B5}" type="datetimeFigureOut">
              <a:rPr lang="en-IN" smtClean="0"/>
              <a:t>26-01-2023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155477-797E-4EEA-801D-CF4735622989}"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887D30A-9ED4-4171-B2BF-2AC56E06B9B5}" type="datetimeFigureOut">
              <a:rPr lang="en-IN" smtClean="0"/>
              <a:t>26-01-2023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155477-797E-4EEA-801D-CF4735622989}"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887D30A-9ED4-4171-B2BF-2AC56E06B9B5}" type="datetimeFigureOut">
              <a:rPr lang="en-IN" smtClean="0"/>
              <a:t>26-01-2023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155477-797E-4EEA-801D-CF4735622989}"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887D30A-9ED4-4171-B2BF-2AC56E06B9B5}" type="datetimeFigureOut">
              <a:rPr lang="en-IN" smtClean="0"/>
              <a:t>26-01-2023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9155477-797E-4EEA-801D-CF4735622989}"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887D30A-9ED4-4171-B2BF-2AC56E06B9B5}" type="datetimeFigureOut">
              <a:rPr lang="en-IN" smtClean="0"/>
              <a:t>26-01-2023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9155477-797E-4EEA-801D-CF4735622989}"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87D30A-9ED4-4171-B2BF-2AC56E06B9B5}" type="datetimeFigureOut">
              <a:rPr lang="en-IN" smtClean="0"/>
              <a:t>26-01-2023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9155477-797E-4EEA-801D-CF4735622989}"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887D30A-9ED4-4171-B2BF-2AC56E06B9B5}" type="datetimeFigureOut">
              <a:rPr lang="en-IN" smtClean="0"/>
              <a:t>26-01-2023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155477-797E-4EEA-801D-CF4735622989}"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887D30A-9ED4-4171-B2BF-2AC56E06B9B5}" type="datetimeFigureOut">
              <a:rPr lang="en-IN" smtClean="0"/>
              <a:t>26-01-2023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E9155477-797E-4EEA-801D-CF4735622989}" type="slidenum">
              <a:rPr lang="en-IN" smtClean="0"/>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887D30A-9ED4-4171-B2BF-2AC56E06B9B5}" type="datetimeFigureOut">
              <a:rPr lang="en-IN" smtClean="0"/>
              <a:t>26-01-2023</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9155477-797E-4EEA-801D-CF4735622989}" type="slidenum">
              <a:rPr lang="en-IN" smtClean="0"/>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smtClean="0"/>
          </a:p>
          <a:p>
            <a:endParaRPr lang="en-IN" smtClean="0"/>
          </a:p>
          <a:p>
            <a:endParaRPr lang="en-IN" smtClean="0"/>
          </a:p>
          <a:p>
            <a:endParaRPr lang="en-IN" smtClean="0"/>
          </a:p>
          <a:p>
            <a:endParaRPr lang="en-IN" smtClean="0"/>
          </a:p>
          <a:p>
            <a:endParaRPr lang="en-IN" smtClean="0"/>
          </a:p>
          <a:p>
            <a:endParaRPr lang="en-IN" dirty="0"/>
          </a:p>
        </p:txBody>
      </p:sp>
    </p:spTree>
    <p:extLst>
      <p:ext uri="{BB962C8B-B14F-4D97-AF65-F5344CB8AC3E}">
        <p14:creationId xmlns:p14="http://schemas.microsoft.com/office/powerpoint/2010/main" val="33631478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76672"/>
            <a:ext cx="8229600" cy="998984"/>
          </a:xfrm>
        </p:spPr>
        <p:txBody>
          <a:bodyPr/>
          <a:lstStyle/>
          <a:p>
            <a:r>
              <a:rPr lang="en-IN" dirty="0" smtClean="0"/>
              <a:t>OUTLIER DETECTION</a:t>
            </a:r>
            <a:endParaRPr lang="en-IN" dirty="0"/>
          </a:p>
        </p:txBody>
      </p:sp>
      <p:sp>
        <p:nvSpPr>
          <p:cNvPr id="3" name="Content Placeholder 2"/>
          <p:cNvSpPr>
            <a:spLocks noGrp="1"/>
          </p:cNvSpPr>
          <p:nvPr>
            <p:ph idx="1"/>
          </p:nvPr>
        </p:nvSpPr>
        <p:spPr>
          <a:xfrm>
            <a:off x="467544" y="1628800"/>
            <a:ext cx="8229600" cy="4389120"/>
          </a:xfrm>
        </p:spPr>
        <p:txBody>
          <a:bodyPr>
            <a:normAutofit/>
          </a:bodyPr>
          <a:lstStyle/>
          <a:p>
            <a:r>
              <a:rPr lang="en-IN" sz="2000" dirty="0" smtClean="0">
                <a:latin typeface="+mj-lt"/>
              </a:rPr>
              <a:t>In simple words, an outlier is an observation  that diverges an overall pattern or an sample</a:t>
            </a:r>
          </a:p>
          <a:p>
            <a:r>
              <a:rPr lang="en-IN" sz="2000" dirty="0" smtClean="0">
                <a:latin typeface="+mj-lt"/>
              </a:rPr>
              <a:t>There are many types of outlier detection techniques such as Z-Score or Extreme Value Analysis, Probabilistic and Statistical Modelling ,Information Theory Models, Standard Deviation etc. </a:t>
            </a:r>
          </a:p>
          <a:p>
            <a:r>
              <a:rPr lang="en-IN" sz="2000" dirty="0" smtClean="0">
                <a:latin typeface="+mj-lt"/>
              </a:rPr>
              <a:t>We have  used simple domain knowledge of real estate market to detect the outliers in our dataset. </a:t>
            </a:r>
          </a:p>
          <a:p>
            <a:endParaRPr lang="en-IN" sz="2000" dirty="0" smtClean="0">
              <a:latin typeface="+mj-lt"/>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4149080"/>
            <a:ext cx="3752850" cy="257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4149080"/>
            <a:ext cx="3571875" cy="257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11772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8229600" cy="1143000"/>
          </a:xfrm>
        </p:spPr>
        <p:txBody>
          <a:bodyPr/>
          <a:lstStyle/>
          <a:p>
            <a:r>
              <a:rPr lang="en-IN" dirty="0" smtClean="0"/>
              <a:t>OUTLIER REMOVAL</a:t>
            </a:r>
            <a:endParaRPr lang="en-IN" dirty="0"/>
          </a:p>
        </p:txBody>
      </p:sp>
      <p:sp>
        <p:nvSpPr>
          <p:cNvPr id="3" name="Content Placeholder 2"/>
          <p:cNvSpPr>
            <a:spLocks noGrp="1"/>
          </p:cNvSpPr>
          <p:nvPr>
            <p:ph idx="1"/>
          </p:nvPr>
        </p:nvSpPr>
        <p:spPr/>
        <p:txBody>
          <a:bodyPr>
            <a:normAutofit/>
          </a:bodyPr>
          <a:lstStyle/>
          <a:p>
            <a:r>
              <a:rPr lang="en-IN" sz="2400" dirty="0" smtClean="0">
                <a:latin typeface="+mj-lt"/>
              </a:rPr>
              <a:t>After detecting the outlier, correct that errors if possible and if you can not fix it, then remove that observation.</a:t>
            </a:r>
          </a:p>
          <a:p>
            <a:r>
              <a:rPr lang="en-IN" sz="2400" dirty="0" smtClean="0">
                <a:latin typeface="+mj-lt"/>
              </a:rPr>
              <a:t>In our dataset, we observed variations in the relation between values of some attributes.</a:t>
            </a:r>
          </a:p>
          <a:p>
            <a:r>
              <a:rPr lang="en-IN" sz="2400" dirty="0" smtClean="0">
                <a:latin typeface="+mj-lt"/>
              </a:rPr>
              <a:t>So that these type of rows are dropped from the dataset.</a:t>
            </a:r>
          </a:p>
          <a:p>
            <a:r>
              <a:rPr lang="en-IN" sz="2400" dirty="0" smtClean="0">
                <a:latin typeface="+mj-lt"/>
              </a:rPr>
              <a:t>Scatter plots are used to detect some more outliers and they are also removed from our dataset.</a:t>
            </a:r>
            <a:endParaRPr lang="en-IN" sz="2400" dirty="0">
              <a:latin typeface="+mj-lt"/>
            </a:endParaRPr>
          </a:p>
        </p:txBody>
      </p:sp>
    </p:spTree>
    <p:extLst>
      <p:ext uri="{BB962C8B-B14F-4D97-AF65-F5344CB8AC3E}">
        <p14:creationId xmlns:p14="http://schemas.microsoft.com/office/powerpoint/2010/main" val="42734745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ONE HOT ENCODING</a:t>
            </a:r>
            <a:endParaRPr lang="en-IN" dirty="0"/>
          </a:p>
        </p:txBody>
      </p:sp>
      <p:sp>
        <p:nvSpPr>
          <p:cNvPr id="3" name="Content Placeholder 2"/>
          <p:cNvSpPr>
            <a:spLocks noGrp="1"/>
          </p:cNvSpPr>
          <p:nvPr>
            <p:ph idx="1"/>
          </p:nvPr>
        </p:nvSpPr>
        <p:spPr/>
        <p:txBody>
          <a:bodyPr>
            <a:normAutofit/>
          </a:bodyPr>
          <a:lstStyle/>
          <a:p>
            <a:r>
              <a:rPr lang="en-IN" sz="2400" dirty="0" smtClean="0">
                <a:latin typeface="+mj-lt"/>
              </a:rPr>
              <a:t>This technique is used to convert the categorical variables into numeric values.</a:t>
            </a:r>
          </a:p>
          <a:p>
            <a:r>
              <a:rPr lang="en-IN" sz="2400" dirty="0" smtClean="0">
                <a:latin typeface="+mj-lt"/>
              </a:rPr>
              <a:t>Our dataset contains a categorical variable which is “</a:t>
            </a:r>
            <a:r>
              <a:rPr lang="en-US" sz="2400" b="1" dirty="0" smtClean="0">
                <a:latin typeface="Times New Roman" pitchFamily="18" charset="0"/>
                <a:cs typeface="Times New Roman" pitchFamily="18" charset="0"/>
              </a:rPr>
              <a:t>MSSubClass_1-1/2 STORY FINISHED ALL AGES</a:t>
            </a:r>
            <a:r>
              <a:rPr lang="en-IN" sz="2400" dirty="0" smtClean="0">
                <a:latin typeface="Times New Roman" pitchFamily="18" charset="0"/>
                <a:cs typeface="Times New Roman" pitchFamily="18" charset="0"/>
              </a:rPr>
              <a:t>”.</a:t>
            </a:r>
          </a:p>
          <a:p>
            <a:r>
              <a:rPr lang="en-IN" sz="2400" dirty="0" smtClean="0">
                <a:latin typeface="+mj-lt"/>
              </a:rPr>
              <a:t>We have used one hot encoding method to convert them as numeric values.</a:t>
            </a:r>
          </a:p>
          <a:p>
            <a:r>
              <a:rPr lang="en-IN" sz="2400" dirty="0" smtClean="0">
                <a:latin typeface="+mj-lt"/>
              </a:rPr>
              <a:t>As we can see the location name 1</a:t>
            </a:r>
            <a:r>
              <a:rPr lang="en-IN" sz="2400" baseline="30000" dirty="0" smtClean="0">
                <a:latin typeface="+mj-lt"/>
              </a:rPr>
              <a:t>st</a:t>
            </a:r>
            <a:r>
              <a:rPr lang="en-IN" sz="2400" dirty="0" smtClean="0">
                <a:latin typeface="+mj-lt"/>
              </a:rPr>
              <a:t> Block MsSubClass_1 having the  value 1 and the rest of the locations  are treated as 0.</a:t>
            </a:r>
            <a:endParaRPr lang="en-IN" sz="2400" dirty="0">
              <a:latin typeface="+mj-lt"/>
            </a:endParaRPr>
          </a:p>
        </p:txBody>
      </p:sp>
      <p:graphicFrame>
        <p:nvGraphicFramePr>
          <p:cNvPr id="4" name="Table 3"/>
          <p:cNvGraphicFramePr>
            <a:graphicFrameLocks noGrp="1"/>
          </p:cNvGraphicFramePr>
          <p:nvPr>
            <p:extLst>
              <p:ext uri="{D42A27DB-BD31-4B8C-83A1-F6EECF244321}">
                <p14:modId xmlns:p14="http://schemas.microsoft.com/office/powerpoint/2010/main" val="3384094751"/>
              </p:ext>
            </p:extLst>
          </p:nvPr>
        </p:nvGraphicFramePr>
        <p:xfrm>
          <a:off x="611560" y="5085184"/>
          <a:ext cx="8229600" cy="365760"/>
        </p:xfrm>
        <a:graphic>
          <a:graphicData uri="http://schemas.openxmlformats.org/drawingml/2006/table">
            <a:tbl>
              <a:tblPr/>
              <a:tblGrid>
                <a:gridCol w="2743200"/>
                <a:gridCol w="2743200"/>
                <a:gridCol w="2743200"/>
              </a:tblGrid>
              <a:tr h="0">
                <a:tc>
                  <a:txBody>
                    <a:bodyPr/>
                    <a:lstStyle/>
                    <a:p>
                      <a:pPr algn="r" fontAlgn="ctr"/>
                      <a:endParaRPr lang="en-IN" b="1" dirty="0">
                        <a:effectLst/>
                      </a:endParaRPr>
                    </a:p>
                  </a:txBody>
                  <a:tcPr anchor="ctr">
                    <a:lnL>
                      <a:noFill/>
                    </a:lnL>
                    <a:lnR>
                      <a:noFill/>
                    </a:lnR>
                    <a:lnT>
                      <a:noFill/>
                    </a:lnT>
                    <a:lnB>
                      <a:noFill/>
                    </a:lnB>
                    <a:solidFill>
                      <a:srgbClr val="FFFFFF"/>
                    </a:solidFill>
                  </a:tcPr>
                </a:tc>
                <a:tc>
                  <a:txBody>
                    <a:bodyPr/>
                    <a:lstStyle/>
                    <a:p>
                      <a:pPr algn="r" fontAlgn="ctr"/>
                      <a:endParaRPr lang="en-IN" b="1" dirty="0">
                        <a:effectLst/>
                      </a:endParaRPr>
                    </a:p>
                  </a:txBody>
                  <a:tcPr anchor="ctr">
                    <a:lnL>
                      <a:noFill/>
                    </a:lnL>
                    <a:lnR>
                      <a:noFill/>
                    </a:lnR>
                    <a:lnT>
                      <a:noFill/>
                    </a:lnT>
                    <a:lnB>
                      <a:noFill/>
                    </a:lnB>
                    <a:solidFill>
                      <a:srgbClr val="FFFFFF"/>
                    </a:solidFill>
                  </a:tcPr>
                </a:tc>
                <a:tc>
                  <a:txBody>
                    <a:bodyPr/>
                    <a:lstStyle/>
                    <a:p>
                      <a:pPr algn="r" fontAlgn="ctr"/>
                      <a:endParaRPr lang="en-IN" b="1" dirty="0">
                        <a:effectLst/>
                      </a:endParaRPr>
                    </a:p>
                  </a:txBody>
                  <a:tcPr anchor="ctr">
                    <a:lnL>
                      <a:noFill/>
                    </a:lnL>
                    <a:lnR>
                      <a:noFill/>
                    </a:lnR>
                    <a:lnT>
                      <a:noFill/>
                    </a:lnT>
                    <a:lnB>
                      <a:noFill/>
                    </a:lnB>
                    <a:solidFill>
                      <a:srgbClr val="FFFFFF"/>
                    </a:solidFill>
                  </a:tcPr>
                </a:tc>
              </a:tr>
            </a:tbl>
          </a:graphicData>
        </a:graphic>
      </p:graphicFrame>
      <p:sp>
        <p:nvSpPr>
          <p:cNvPr id="5" name="Rectangle 1"/>
          <p:cNvSpPr>
            <a:spLocks noChangeArrowheads="1"/>
          </p:cNvSpPr>
          <p:nvPr/>
        </p:nvSpPr>
        <p:spPr bwMode="auto">
          <a:xfrm>
            <a:off x="457200" y="3946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
            </a:r>
            <a:br>
              <a:rPr kumimoji="0" lang="en-US" sz="1800" b="0" i="0" u="none" strike="noStrike" cap="none" normalizeH="0" baseline="0" smtClean="0">
                <a:ln>
                  <a:noFill/>
                </a:ln>
                <a:solidFill>
                  <a:schemeClr val="tx1"/>
                </a:solidFill>
                <a:effectLst/>
                <a:latin typeface="Arial" charset="0"/>
                <a:cs typeface="Arial" charset="0"/>
              </a:rPr>
            </a:br>
            <a:endParaRPr kumimoji="0" lang="en-US" sz="18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10581896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548680"/>
            <a:ext cx="8229600" cy="1143000"/>
          </a:xfrm>
        </p:spPr>
        <p:txBody>
          <a:bodyPr>
            <a:normAutofit/>
          </a:bodyPr>
          <a:lstStyle/>
          <a:p>
            <a:r>
              <a:rPr lang="en-IN" dirty="0" smtClean="0"/>
              <a:t>MODEL CREATION</a:t>
            </a:r>
            <a:endParaRPr lang="en-IN" dirty="0"/>
          </a:p>
        </p:txBody>
      </p:sp>
      <p:sp>
        <p:nvSpPr>
          <p:cNvPr id="3" name="Content Placeholder 2"/>
          <p:cNvSpPr>
            <a:spLocks noGrp="1"/>
          </p:cNvSpPr>
          <p:nvPr>
            <p:ph idx="1"/>
          </p:nvPr>
        </p:nvSpPr>
        <p:spPr/>
        <p:txBody>
          <a:bodyPr>
            <a:normAutofit/>
          </a:bodyPr>
          <a:lstStyle/>
          <a:p>
            <a:r>
              <a:rPr lang="en-IN" sz="2800" dirty="0" smtClean="0">
                <a:latin typeface="+mj-lt"/>
              </a:rPr>
              <a:t>The process of modelling means training a machine learning algorithm to predict the labels from the features.</a:t>
            </a:r>
          </a:p>
          <a:p>
            <a:r>
              <a:rPr lang="en-IN" sz="2800" dirty="0" smtClean="0">
                <a:latin typeface="+mj-lt"/>
              </a:rPr>
              <a:t>We have used Linear Regression algorithm for training and testing of the model.</a:t>
            </a:r>
          </a:p>
          <a:p>
            <a:r>
              <a:rPr lang="en-IN" sz="2800" dirty="0" smtClean="0">
                <a:latin typeface="+mj-lt"/>
              </a:rPr>
              <a:t>The accuracy rate of our model is 9o% which is pretty good.</a:t>
            </a:r>
          </a:p>
          <a:p>
            <a:endParaRPr lang="en-IN" sz="2800" dirty="0">
              <a:latin typeface="+mj-lt"/>
            </a:endParaRPr>
          </a:p>
        </p:txBody>
      </p:sp>
    </p:spTree>
    <p:extLst>
      <p:ext uri="{BB962C8B-B14F-4D97-AF65-F5344CB8AC3E}">
        <p14:creationId xmlns:p14="http://schemas.microsoft.com/office/powerpoint/2010/main" val="16668742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GRID SEARCH CROSS VALIDATION</a:t>
            </a:r>
            <a:endParaRPr lang="en-IN" dirty="0"/>
          </a:p>
        </p:txBody>
      </p:sp>
      <p:sp>
        <p:nvSpPr>
          <p:cNvPr id="3" name="Content Placeholder 2"/>
          <p:cNvSpPr>
            <a:spLocks noGrp="1"/>
          </p:cNvSpPr>
          <p:nvPr>
            <p:ph idx="1"/>
          </p:nvPr>
        </p:nvSpPr>
        <p:spPr/>
        <p:txBody>
          <a:bodyPr/>
          <a:lstStyle/>
          <a:p>
            <a:r>
              <a:rPr lang="en-IN" dirty="0" smtClean="0">
                <a:latin typeface="+mj-lt"/>
              </a:rPr>
              <a:t>This is a technique which  is used o find the best  algorithm for modelling and give the best parameters as well.</a:t>
            </a:r>
          </a:p>
          <a:p>
            <a:r>
              <a:rPr lang="en-IN" dirty="0" smtClean="0">
                <a:latin typeface="+mj-lt"/>
              </a:rPr>
              <a:t>We applied grid search cross validation method on our dataset with Linear Regression, Ridge and Lasso regression.</a:t>
            </a:r>
          </a:p>
          <a:p>
            <a:r>
              <a:rPr lang="en-IN" dirty="0" smtClean="0">
                <a:latin typeface="+mj-lt"/>
              </a:rPr>
              <a:t>We find the Linear Regression algorithm is giving the best accuracy score as more than 90%</a:t>
            </a:r>
            <a:endParaRPr lang="en-IN" dirty="0">
              <a:latin typeface="+mj-lt"/>
            </a:endParaRPr>
          </a:p>
        </p:txBody>
      </p:sp>
    </p:spTree>
    <p:extLst>
      <p:ext uri="{BB962C8B-B14F-4D97-AF65-F5344CB8AC3E}">
        <p14:creationId xmlns:p14="http://schemas.microsoft.com/office/powerpoint/2010/main" val="10167023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479" y="476672"/>
            <a:ext cx="8229600" cy="1143000"/>
          </a:xfrm>
        </p:spPr>
        <p:txBody>
          <a:bodyPr/>
          <a:lstStyle/>
          <a:p>
            <a:r>
              <a:rPr lang="en-IN" dirty="0" smtClean="0"/>
              <a:t>OUTPUT</a:t>
            </a:r>
            <a:endParaRPr lang="en-IN" dirty="0"/>
          </a:p>
        </p:txBody>
      </p:sp>
      <p:sp>
        <p:nvSpPr>
          <p:cNvPr id="3" name="Content Placeholder 2"/>
          <p:cNvSpPr>
            <a:spLocks noGrp="1"/>
          </p:cNvSpPr>
          <p:nvPr>
            <p:ph idx="1"/>
          </p:nvPr>
        </p:nvSpPr>
        <p:spPr/>
        <p:txBody>
          <a:bodyPr/>
          <a:lstStyle/>
          <a:p>
            <a:endParaRPr lang="en-IN" dirty="0" smtClean="0"/>
          </a:p>
          <a:p>
            <a:endParaRPr lang="en-IN" dirty="0"/>
          </a:p>
          <a:p>
            <a:endParaRPr lang="en-IN" dirty="0" smtClean="0"/>
          </a:p>
          <a:p>
            <a:endParaRPr lang="en-IN" dirty="0"/>
          </a:p>
          <a:p>
            <a:endParaRPr lang="en-IN" dirty="0" smtClean="0"/>
          </a:p>
          <a:p>
            <a:endParaRPr lang="en-IN" dirty="0"/>
          </a:p>
          <a:p>
            <a:r>
              <a:rPr lang="en-US" dirty="0"/>
              <a:t>Ridge : Train :91.72 Test :75.84</a:t>
            </a:r>
          </a:p>
          <a:p>
            <a:r>
              <a:rPr lang="en-US" dirty="0"/>
              <a:t>Lasso : Train :90.9 Test :74.0</a:t>
            </a:r>
            <a:endParaRPr lang="en-IN" dirty="0"/>
          </a:p>
          <a:p>
            <a:pPr marL="0" indent="0">
              <a:buNone/>
            </a:pP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9" y="1930962"/>
            <a:ext cx="4126886"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807972"/>
            <a:ext cx="3857625" cy="298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94231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620688"/>
            <a:ext cx="8229600" cy="926976"/>
          </a:xfrm>
        </p:spPr>
        <p:txBody>
          <a:bodyPr/>
          <a:lstStyle/>
          <a:p>
            <a:r>
              <a:rPr lang="en-IN" dirty="0" smtClean="0"/>
              <a:t>OUTLINE</a:t>
            </a:r>
            <a:endParaRPr lang="en-IN" dirty="0"/>
          </a:p>
        </p:txBody>
      </p:sp>
      <p:sp>
        <p:nvSpPr>
          <p:cNvPr id="3" name="Content Placeholder 2"/>
          <p:cNvSpPr>
            <a:spLocks noGrp="1"/>
          </p:cNvSpPr>
          <p:nvPr>
            <p:ph idx="1"/>
          </p:nvPr>
        </p:nvSpPr>
        <p:spPr>
          <a:xfrm>
            <a:off x="323528" y="1772816"/>
            <a:ext cx="8229600" cy="4389120"/>
          </a:xfrm>
        </p:spPr>
        <p:txBody>
          <a:bodyPr>
            <a:normAutofit fontScale="77500" lnSpcReduction="20000"/>
          </a:bodyPr>
          <a:lstStyle/>
          <a:p>
            <a:r>
              <a:rPr lang="en-IN" dirty="0" smtClean="0"/>
              <a:t>Introduction</a:t>
            </a:r>
          </a:p>
          <a:p>
            <a:r>
              <a:rPr lang="en-IN" dirty="0" smtClean="0"/>
              <a:t>Problem Statement</a:t>
            </a:r>
          </a:p>
          <a:p>
            <a:r>
              <a:rPr lang="en-IN" dirty="0" smtClean="0"/>
              <a:t>Project Specification</a:t>
            </a:r>
          </a:p>
          <a:p>
            <a:r>
              <a:rPr lang="en-IN" dirty="0" smtClean="0"/>
              <a:t>Dataset</a:t>
            </a:r>
          </a:p>
          <a:p>
            <a:r>
              <a:rPr lang="en-IN" dirty="0" smtClean="0"/>
              <a:t>Pipeline</a:t>
            </a:r>
          </a:p>
          <a:p>
            <a:r>
              <a:rPr lang="en-IN" dirty="0" smtClean="0"/>
              <a:t>Data Cleaning</a:t>
            </a:r>
          </a:p>
          <a:p>
            <a:r>
              <a:rPr lang="en-IN" dirty="0" smtClean="0"/>
              <a:t>Feature Engineering</a:t>
            </a:r>
          </a:p>
          <a:p>
            <a:r>
              <a:rPr lang="en-IN" dirty="0" smtClean="0"/>
              <a:t>Outlier Detection</a:t>
            </a:r>
          </a:p>
          <a:p>
            <a:r>
              <a:rPr lang="en-IN" dirty="0" smtClean="0"/>
              <a:t>Outlier Removal</a:t>
            </a:r>
          </a:p>
          <a:p>
            <a:r>
              <a:rPr lang="en-IN" dirty="0" smtClean="0"/>
              <a:t>One Hot  Encoding</a:t>
            </a:r>
          </a:p>
          <a:p>
            <a:r>
              <a:rPr lang="en-IN" dirty="0" smtClean="0"/>
              <a:t>Model Creation</a:t>
            </a:r>
          </a:p>
          <a:p>
            <a:r>
              <a:rPr lang="en-IN" dirty="0" smtClean="0"/>
              <a:t>Grid Search Cross Validation</a:t>
            </a:r>
          </a:p>
          <a:p>
            <a:r>
              <a:rPr lang="en-IN" dirty="0" smtClean="0"/>
              <a:t>Result</a:t>
            </a:r>
          </a:p>
          <a:p>
            <a:r>
              <a:rPr lang="en-IN" dirty="0" smtClean="0"/>
              <a:t>Output</a:t>
            </a:r>
          </a:p>
          <a:p>
            <a:endParaRPr lang="en-IN" dirty="0" smtClean="0"/>
          </a:p>
          <a:p>
            <a:pPr marL="0" indent="0">
              <a:buNone/>
            </a:pPr>
            <a:endParaRPr lang="en-IN" dirty="0"/>
          </a:p>
        </p:txBody>
      </p:sp>
    </p:spTree>
    <p:extLst>
      <p:ext uri="{BB962C8B-B14F-4D97-AF65-F5344CB8AC3E}">
        <p14:creationId xmlns:p14="http://schemas.microsoft.com/office/powerpoint/2010/main" val="9724006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lstStyle/>
          <a:p>
            <a:r>
              <a:rPr lang="en-US" dirty="0"/>
              <a:t>Problems faced during buying a house:1)Buying a house is a stressful </a:t>
            </a:r>
            <a:r>
              <a:rPr lang="en-US" dirty="0" smtClean="0"/>
              <a:t>thing</a:t>
            </a:r>
          </a:p>
          <a:p>
            <a:r>
              <a:rPr lang="en-US" dirty="0" smtClean="0"/>
              <a:t>Buyers </a:t>
            </a:r>
            <a:r>
              <a:rPr lang="en-US" dirty="0"/>
              <a:t>are generally not aware of factors that influence the </a:t>
            </a:r>
            <a:r>
              <a:rPr lang="en-US" dirty="0" smtClean="0"/>
              <a:t>house prices.</a:t>
            </a:r>
          </a:p>
          <a:p>
            <a:r>
              <a:rPr lang="en-US" dirty="0" smtClean="0"/>
              <a:t>Many </a:t>
            </a:r>
            <a:r>
              <a:rPr lang="en-US" dirty="0"/>
              <a:t>problems are faced during buying a house</a:t>
            </a:r>
            <a:r>
              <a:rPr lang="en-US" dirty="0" smtClean="0"/>
              <a:t>.</a:t>
            </a:r>
          </a:p>
          <a:p>
            <a:r>
              <a:rPr lang="en-US" dirty="0" smtClean="0"/>
              <a:t>Hence </a:t>
            </a:r>
            <a:r>
              <a:rPr lang="en-US" dirty="0"/>
              <a:t>real estate agents are trusted with the </a:t>
            </a:r>
            <a:r>
              <a:rPr lang="en-US" dirty="0" smtClean="0"/>
              <a:t>communication between </a:t>
            </a:r>
            <a:r>
              <a:rPr lang="en-US" dirty="0"/>
              <a:t>buyers and sellers as well as laying down a legal contract </a:t>
            </a:r>
            <a:r>
              <a:rPr lang="en-US" dirty="0" smtClean="0"/>
              <a:t>for the </a:t>
            </a:r>
            <a:r>
              <a:rPr lang="en-US" dirty="0"/>
              <a:t>transfer. This just creates a middle man and increases the cost </a:t>
            </a:r>
            <a:r>
              <a:rPr lang="en-US" dirty="0" smtClean="0"/>
              <a:t>of houses</a:t>
            </a:r>
            <a:r>
              <a:rPr lang="en-US" dirty="0"/>
              <a:t>.</a:t>
            </a:r>
            <a:endParaRPr lang="en-IN" dirty="0"/>
          </a:p>
        </p:txBody>
      </p:sp>
    </p:spTree>
    <p:extLst>
      <p:ext uri="{BB962C8B-B14F-4D97-AF65-F5344CB8AC3E}">
        <p14:creationId xmlns:p14="http://schemas.microsoft.com/office/powerpoint/2010/main" val="848526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IN" dirty="0"/>
          </a:p>
        </p:txBody>
      </p:sp>
      <p:sp>
        <p:nvSpPr>
          <p:cNvPr id="3" name="Content Placeholder 2"/>
          <p:cNvSpPr>
            <a:spLocks noGrp="1"/>
          </p:cNvSpPr>
          <p:nvPr>
            <p:ph idx="1"/>
          </p:nvPr>
        </p:nvSpPr>
        <p:spPr/>
        <p:txBody>
          <a:bodyPr/>
          <a:lstStyle/>
          <a:p>
            <a:r>
              <a:rPr lang="en-IN" dirty="0" smtClean="0"/>
              <a:t>Prices of real estate properties are very high and sophisticatedly linked with our economy.</a:t>
            </a:r>
          </a:p>
          <a:p>
            <a:r>
              <a:rPr lang="en-IN" dirty="0" smtClean="0"/>
              <a:t>Despite </a:t>
            </a:r>
            <a:r>
              <a:rPr lang="en-IN" dirty="0" err="1" smtClean="0"/>
              <a:t>this,we</a:t>
            </a:r>
            <a:r>
              <a:rPr lang="en-IN" dirty="0" smtClean="0"/>
              <a:t> do not have accurate measures of house prices based on the vast amount of data available.</a:t>
            </a:r>
          </a:p>
          <a:p>
            <a:r>
              <a:rPr lang="en-IN" dirty="0" smtClean="0"/>
              <a:t>Proper and justified prices of properties can bring I a lot of </a:t>
            </a:r>
            <a:r>
              <a:rPr lang="en-IN" dirty="0" err="1" smtClean="0"/>
              <a:t>transprency</a:t>
            </a:r>
            <a:r>
              <a:rPr lang="en-IN" dirty="0" smtClean="0"/>
              <a:t> and trust back to the real estate </a:t>
            </a:r>
            <a:r>
              <a:rPr lang="en-IN" dirty="0" err="1" smtClean="0"/>
              <a:t>industry,which</a:t>
            </a:r>
            <a:r>
              <a:rPr lang="en-IN" dirty="0" smtClean="0"/>
              <a:t> is very important for most consumers especially in India.</a:t>
            </a:r>
            <a:endParaRPr lang="en-IN" dirty="0"/>
          </a:p>
        </p:txBody>
      </p:sp>
    </p:spTree>
    <p:extLst>
      <p:ext uri="{BB962C8B-B14F-4D97-AF65-F5344CB8AC3E}">
        <p14:creationId xmlns:p14="http://schemas.microsoft.com/office/powerpoint/2010/main" val="17561597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SPECIFICATION</a:t>
            </a:r>
            <a:endParaRPr lang="en-IN" dirty="0"/>
          </a:p>
        </p:txBody>
      </p:sp>
      <p:sp>
        <p:nvSpPr>
          <p:cNvPr id="3" name="Content Placeholder 2"/>
          <p:cNvSpPr>
            <a:spLocks noGrp="1"/>
          </p:cNvSpPr>
          <p:nvPr>
            <p:ph idx="1"/>
          </p:nvPr>
        </p:nvSpPr>
        <p:spPr/>
        <p:txBody>
          <a:bodyPr>
            <a:normAutofit fontScale="85000" lnSpcReduction="10000"/>
          </a:bodyPr>
          <a:lstStyle/>
          <a:p>
            <a:r>
              <a:rPr lang="en-US" dirty="0"/>
              <a:t>A </a:t>
            </a:r>
            <a:r>
              <a:rPr lang="en-US" dirty="0" smtClean="0"/>
              <a:t>Surprise Housing</a:t>
            </a:r>
            <a:r>
              <a:rPr lang="en-US" dirty="0"/>
              <a:t> US-based housing company</a:t>
            </a:r>
            <a:r>
              <a:rPr lang="en-US" dirty="0" smtClean="0"/>
              <a:t> </a:t>
            </a:r>
            <a:r>
              <a:rPr lang="en-US" dirty="0"/>
              <a:t>has decided to enter the Australian market. The company uses </a:t>
            </a:r>
            <a:r>
              <a:rPr lang="en-US" dirty="0" smtClean="0"/>
              <a:t>data </a:t>
            </a:r>
            <a:r>
              <a:rPr lang="en-US" dirty="0"/>
              <a:t>analytics to purchase houses at a price below their actual values and flip them at a higher </a:t>
            </a:r>
            <a:r>
              <a:rPr lang="en-US" dirty="0" err="1" smtClean="0"/>
              <a:t>price.The</a:t>
            </a:r>
            <a:r>
              <a:rPr lang="en-US" dirty="0" smtClean="0"/>
              <a:t> goal of this project is to predict house prices in Australia city based on some features.</a:t>
            </a:r>
          </a:p>
          <a:p>
            <a:r>
              <a:rPr lang="en-US" dirty="0" smtClean="0"/>
              <a:t>We are </a:t>
            </a:r>
            <a:r>
              <a:rPr lang="en-US" dirty="0"/>
              <a:t>required to model the price of houses with the available independent variables. This model will then be used by the management to understand how exactly the prices vary with the variables. </a:t>
            </a:r>
            <a:endParaRPr lang="en-US" dirty="0" smtClean="0"/>
          </a:p>
          <a:p>
            <a:r>
              <a:rPr lang="en-US" dirty="0" smtClean="0"/>
              <a:t>We are using Machine Learning Algorithm to create a predictive model.</a:t>
            </a:r>
          </a:p>
          <a:p>
            <a:r>
              <a:rPr lang="en-US" dirty="0" smtClean="0"/>
              <a:t>Multiple Linear Regression algorithm is used to  train and test the model in our project.</a:t>
            </a:r>
          </a:p>
          <a:p>
            <a:endParaRPr lang="en-IN" dirty="0"/>
          </a:p>
        </p:txBody>
      </p:sp>
    </p:spTree>
    <p:extLst>
      <p:ext uri="{BB962C8B-B14F-4D97-AF65-F5344CB8AC3E}">
        <p14:creationId xmlns:p14="http://schemas.microsoft.com/office/powerpoint/2010/main" val="32267170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DATASET</a:t>
            </a:r>
            <a:endParaRPr lang="en-IN" dirty="0"/>
          </a:p>
        </p:txBody>
      </p:sp>
      <p:sp>
        <p:nvSpPr>
          <p:cNvPr id="3" name="Content Placeholder 2"/>
          <p:cNvSpPr>
            <a:spLocks noGrp="1"/>
          </p:cNvSpPr>
          <p:nvPr>
            <p:ph idx="1"/>
          </p:nvPr>
        </p:nvSpPr>
        <p:spPr/>
        <p:txBody>
          <a:bodyPr>
            <a:normAutofit lnSpcReduction="10000"/>
          </a:bodyPr>
          <a:lstStyle/>
          <a:p>
            <a:r>
              <a:rPr lang="en-IN" dirty="0" smtClean="0"/>
              <a:t>Dataset provided by the Flip </a:t>
            </a:r>
            <a:r>
              <a:rPr lang="en-IN" dirty="0" err="1" smtClean="0"/>
              <a:t>Robo</a:t>
            </a:r>
            <a:r>
              <a:rPr lang="en-IN" dirty="0" smtClean="0"/>
              <a:t> Technology.</a:t>
            </a:r>
          </a:p>
          <a:p>
            <a:r>
              <a:rPr lang="en-IN" dirty="0" smtClean="0"/>
              <a:t>Datasets are in the form of CSV Train and Test Files.</a:t>
            </a:r>
          </a:p>
          <a:p>
            <a:r>
              <a:rPr lang="en-US" dirty="0"/>
              <a:t>Data contains 1460 entries each having 81 variables</a:t>
            </a:r>
            <a:r>
              <a:rPr lang="en-US" dirty="0" smtClean="0"/>
              <a:t>.</a:t>
            </a:r>
          </a:p>
          <a:p>
            <a:r>
              <a:rPr lang="en-US" dirty="0" smtClean="0"/>
              <a:t> </a:t>
            </a:r>
            <a:r>
              <a:rPr lang="en-US" dirty="0"/>
              <a:t>Data contains Null values. You need to treat them using the domain knowledge and your own understanding. </a:t>
            </a:r>
            <a:endParaRPr lang="en-US" dirty="0" smtClean="0"/>
          </a:p>
          <a:p>
            <a:r>
              <a:rPr lang="en-US" dirty="0" smtClean="0"/>
              <a:t> </a:t>
            </a:r>
            <a:r>
              <a:rPr lang="en-US" dirty="0"/>
              <a:t>Extensive EDA has to be performed to gain relationships of important variable and price</a:t>
            </a:r>
            <a:r>
              <a:rPr lang="en-US" dirty="0" smtClean="0"/>
              <a:t>.</a:t>
            </a:r>
          </a:p>
          <a:p>
            <a:r>
              <a:rPr lang="en-US" dirty="0" smtClean="0"/>
              <a:t> </a:t>
            </a:r>
            <a:r>
              <a:rPr lang="en-US" dirty="0"/>
              <a:t>Data contains numerical as well as categorical variable.</a:t>
            </a:r>
            <a:endParaRPr lang="en-IN" dirty="0"/>
          </a:p>
        </p:txBody>
      </p:sp>
    </p:spTree>
    <p:extLst>
      <p:ext uri="{BB962C8B-B14F-4D97-AF65-F5344CB8AC3E}">
        <p14:creationId xmlns:p14="http://schemas.microsoft.com/office/powerpoint/2010/main" val="31541382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08" y="548680"/>
            <a:ext cx="3513584" cy="1143000"/>
          </a:xfrm>
        </p:spPr>
        <p:txBody>
          <a:bodyPr/>
          <a:lstStyle/>
          <a:p>
            <a:r>
              <a:rPr lang="en-IN" dirty="0" smtClean="0">
                <a:latin typeface="Arial Rounded MT Bold" pitchFamily="34" charset="0"/>
              </a:rPr>
              <a:t>PIPELINE</a:t>
            </a:r>
            <a:endParaRPr lang="en-IN" dirty="0">
              <a:latin typeface="Arial Rounded MT Bold" pitchFamily="34" charset="0"/>
            </a:endParaRPr>
          </a:p>
        </p:txBody>
      </p:sp>
      <p:sp>
        <p:nvSpPr>
          <p:cNvPr id="7" name="Down Arrow 6"/>
          <p:cNvSpPr/>
          <p:nvPr/>
        </p:nvSpPr>
        <p:spPr>
          <a:xfrm>
            <a:off x="5472100" y="1189080"/>
            <a:ext cx="338369" cy="3996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3516577" y="1588736"/>
            <a:ext cx="4286631" cy="821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FEATURE ENGINEERING</a:t>
            </a:r>
            <a:endParaRPr lang="en-IN" dirty="0"/>
          </a:p>
        </p:txBody>
      </p:sp>
      <p:sp>
        <p:nvSpPr>
          <p:cNvPr id="9" name="Down Arrow 8"/>
          <p:cNvSpPr/>
          <p:nvPr/>
        </p:nvSpPr>
        <p:spPr>
          <a:xfrm>
            <a:off x="5472100" y="2410692"/>
            <a:ext cx="338369" cy="5507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3554737" y="2961410"/>
            <a:ext cx="4284122" cy="7556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ONE HOT ENCODING</a:t>
            </a:r>
            <a:endParaRPr lang="en-IN" dirty="0"/>
          </a:p>
        </p:txBody>
      </p:sp>
      <p:sp>
        <p:nvSpPr>
          <p:cNvPr id="11" name="Rectangle 10"/>
          <p:cNvSpPr/>
          <p:nvPr/>
        </p:nvSpPr>
        <p:spPr>
          <a:xfrm>
            <a:off x="3554737" y="4005064"/>
            <a:ext cx="4266447"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OUTLIER DETECTION</a:t>
            </a:r>
            <a:endParaRPr lang="en-IN" dirty="0"/>
          </a:p>
        </p:txBody>
      </p:sp>
      <p:sp>
        <p:nvSpPr>
          <p:cNvPr id="12" name="Rectangle 11"/>
          <p:cNvSpPr/>
          <p:nvPr/>
        </p:nvSpPr>
        <p:spPr>
          <a:xfrm>
            <a:off x="3532503" y="4941168"/>
            <a:ext cx="42484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OUTLIER REMOVAL</a:t>
            </a:r>
            <a:endParaRPr lang="en-IN" dirty="0"/>
          </a:p>
        </p:txBody>
      </p:sp>
      <p:sp>
        <p:nvSpPr>
          <p:cNvPr id="13" name="Rectangle 12"/>
          <p:cNvSpPr/>
          <p:nvPr/>
        </p:nvSpPr>
        <p:spPr>
          <a:xfrm>
            <a:off x="3625944" y="5965692"/>
            <a:ext cx="3988951" cy="559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MODEL CREATION</a:t>
            </a:r>
            <a:endParaRPr lang="en-IN" dirty="0"/>
          </a:p>
        </p:txBody>
      </p:sp>
      <p:sp>
        <p:nvSpPr>
          <p:cNvPr id="14" name="Rectangle 13"/>
          <p:cNvSpPr/>
          <p:nvPr/>
        </p:nvSpPr>
        <p:spPr>
          <a:xfrm>
            <a:off x="3516577" y="548679"/>
            <a:ext cx="4233400" cy="6404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DATA CLEANING</a:t>
            </a:r>
            <a:endParaRPr lang="en-IN" dirty="0"/>
          </a:p>
        </p:txBody>
      </p:sp>
      <p:sp>
        <p:nvSpPr>
          <p:cNvPr id="15" name="Down Arrow 14"/>
          <p:cNvSpPr/>
          <p:nvPr/>
        </p:nvSpPr>
        <p:spPr>
          <a:xfrm>
            <a:off x="5511546" y="3717032"/>
            <a:ext cx="185252" cy="28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Down Arrow 15"/>
          <p:cNvSpPr/>
          <p:nvPr/>
        </p:nvSpPr>
        <p:spPr>
          <a:xfrm>
            <a:off x="5485501" y="4653136"/>
            <a:ext cx="171238" cy="28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Down Arrow 16"/>
          <p:cNvSpPr/>
          <p:nvPr/>
        </p:nvSpPr>
        <p:spPr>
          <a:xfrm>
            <a:off x="5472100" y="5589240"/>
            <a:ext cx="161177" cy="3764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152200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548680"/>
            <a:ext cx="8229600" cy="1143000"/>
          </a:xfrm>
        </p:spPr>
        <p:txBody>
          <a:bodyPr>
            <a:normAutofit/>
          </a:bodyPr>
          <a:lstStyle/>
          <a:p>
            <a:r>
              <a:rPr lang="en-IN" sz="6000" dirty="0" smtClean="0">
                <a:latin typeface="Arial Rounded MT Bold" pitchFamily="34" charset="0"/>
              </a:rPr>
              <a:t>DATA CLEANING</a:t>
            </a:r>
            <a:endParaRPr lang="en-IN" sz="6000" dirty="0">
              <a:latin typeface="Arial Rounded MT Bold" pitchFamily="34" charset="0"/>
            </a:endParaRPr>
          </a:p>
        </p:txBody>
      </p:sp>
      <p:sp>
        <p:nvSpPr>
          <p:cNvPr id="3" name="Content Placeholder 2"/>
          <p:cNvSpPr>
            <a:spLocks noGrp="1"/>
          </p:cNvSpPr>
          <p:nvPr>
            <p:ph idx="1"/>
          </p:nvPr>
        </p:nvSpPr>
        <p:spPr/>
        <p:txBody>
          <a:bodyPr>
            <a:noAutofit/>
          </a:bodyPr>
          <a:lstStyle/>
          <a:p>
            <a:pPr algn="just"/>
            <a:r>
              <a:rPr lang="en-IN" sz="2400" dirty="0" smtClean="0">
                <a:latin typeface="+mj-lt"/>
              </a:rPr>
              <a:t>The main aim of Data Cleaning is to identify and remove errors &amp; duplicate data, in order to create a reliable dataset.</a:t>
            </a:r>
          </a:p>
          <a:p>
            <a:pPr algn="just"/>
            <a:r>
              <a:rPr lang="en-IN" sz="2400" dirty="0" smtClean="0">
                <a:latin typeface="+mj-lt"/>
              </a:rPr>
              <a:t>The process of data cleaning is done by using a very famous library  Pandas.</a:t>
            </a:r>
          </a:p>
          <a:p>
            <a:pPr algn="just"/>
            <a:r>
              <a:rPr lang="en-IN" sz="2400" dirty="0" smtClean="0">
                <a:latin typeface="+mj-lt"/>
              </a:rPr>
              <a:t>Initially, those columns features are dropped from our dataset who are not important in deciding the final price.</a:t>
            </a:r>
          </a:p>
          <a:p>
            <a:pPr algn="just"/>
            <a:r>
              <a:rPr lang="en-IN" sz="2400" dirty="0" smtClean="0">
                <a:latin typeface="+mj-lt"/>
              </a:rPr>
              <a:t>The rows having a null value in any columns are dropped from our  dataset.</a:t>
            </a:r>
          </a:p>
          <a:p>
            <a:pPr algn="just"/>
            <a:r>
              <a:rPr lang="en-IN" sz="2400" dirty="0" smtClean="0">
                <a:latin typeface="+mj-lt"/>
              </a:rPr>
              <a:t>The columns having characters as well as integer values are converted into integer values only.</a:t>
            </a:r>
          </a:p>
          <a:p>
            <a:pPr algn="just"/>
            <a:r>
              <a:rPr lang="en-IN" sz="2400" dirty="0" smtClean="0">
                <a:latin typeface="+mj-lt"/>
              </a:rPr>
              <a:t>Many more data cleaning techniques are used to improve the qualities of our dataset.</a:t>
            </a:r>
            <a:endParaRPr lang="en-IN" sz="2400" dirty="0">
              <a:latin typeface="+mj-lt"/>
            </a:endParaRPr>
          </a:p>
        </p:txBody>
      </p:sp>
    </p:spTree>
    <p:extLst>
      <p:ext uri="{BB962C8B-B14F-4D97-AF65-F5344CB8AC3E}">
        <p14:creationId xmlns:p14="http://schemas.microsoft.com/office/powerpoint/2010/main" val="32573242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8229600" cy="1143000"/>
          </a:xfrm>
        </p:spPr>
        <p:txBody>
          <a:bodyPr/>
          <a:lstStyle/>
          <a:p>
            <a:r>
              <a:rPr lang="en-IN" dirty="0" smtClean="0">
                <a:latin typeface="Arial Rounded MT Bold" pitchFamily="34" charset="0"/>
              </a:rPr>
              <a:t>FEATURE ENGINEERING </a:t>
            </a:r>
            <a:endParaRPr lang="en-IN" dirty="0">
              <a:latin typeface="Arial Rounded MT Bold" pitchFamily="34" charset="0"/>
            </a:endParaRPr>
          </a:p>
        </p:txBody>
      </p:sp>
      <p:sp>
        <p:nvSpPr>
          <p:cNvPr id="3" name="Content Placeholder 2"/>
          <p:cNvSpPr>
            <a:spLocks noGrp="1"/>
          </p:cNvSpPr>
          <p:nvPr>
            <p:ph idx="1"/>
          </p:nvPr>
        </p:nvSpPr>
        <p:spPr/>
        <p:txBody>
          <a:bodyPr>
            <a:normAutofit/>
          </a:bodyPr>
          <a:lstStyle/>
          <a:p>
            <a:r>
              <a:rPr lang="en-IN" sz="2400" dirty="0" smtClean="0">
                <a:latin typeface="+mj-lt"/>
              </a:rPr>
              <a:t>Feature engineering is the process of using domain knowledge to extract features  from  raw data via data mining techniques. These features can be used to improve the performance of machine learning algorithms. Feature  engineering can be considered as applied machine learning itself.</a:t>
            </a:r>
          </a:p>
          <a:p>
            <a:r>
              <a:rPr lang="en-IN" sz="2400" dirty="0" smtClean="0">
                <a:latin typeface="+mj-lt"/>
              </a:rPr>
              <a:t>Dimensionality reduction techniques are used in our dataset to reduce those rows who are not very much important to decide the house price.</a:t>
            </a:r>
          </a:p>
        </p:txBody>
      </p:sp>
    </p:spTree>
    <p:extLst>
      <p:ext uri="{BB962C8B-B14F-4D97-AF65-F5344CB8AC3E}">
        <p14:creationId xmlns:p14="http://schemas.microsoft.com/office/powerpoint/2010/main" val="322369574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800</TotalTime>
  <Words>887</Words>
  <Application>Microsoft Office PowerPoint</Application>
  <PresentationFormat>On-screen Show (4:3)</PresentationFormat>
  <Paragraphs>90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Flow</vt:lpstr>
      <vt:lpstr>PowerPoint Presentation</vt:lpstr>
      <vt:lpstr>OUTLINE</vt:lpstr>
      <vt:lpstr>Introduction</vt:lpstr>
      <vt:lpstr>PROBLEM STATEMENT</vt:lpstr>
      <vt:lpstr>PROJECT SPECIFICATION</vt:lpstr>
      <vt:lpstr>DATASET</vt:lpstr>
      <vt:lpstr>PIPELINE</vt:lpstr>
      <vt:lpstr>DATA CLEANING</vt:lpstr>
      <vt:lpstr>FEATURE ENGINEERING </vt:lpstr>
      <vt:lpstr>OUTLIER DETECTION</vt:lpstr>
      <vt:lpstr>OUTLIER REMOVAL</vt:lpstr>
      <vt:lpstr>ONE HOT ENCODING</vt:lpstr>
      <vt:lpstr>MODEL CREATION</vt:lpstr>
      <vt:lpstr>GRID SEARCH CROSS VALIDATION</vt:lpstr>
      <vt:lpstr>OUTPUT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33</cp:revision>
  <dcterms:created xsi:type="dcterms:W3CDTF">2023-01-26T03:18:20Z</dcterms:created>
  <dcterms:modified xsi:type="dcterms:W3CDTF">2023-01-26T16:39:09Z</dcterms:modified>
</cp:coreProperties>
</file>