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7ec8bcd3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7ec8bcd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How can campaigns be improved to increase overall value gained from investment with a search engine publisher? Should keywords be added or dropped from the campaign? Should campaign tactics or copy be adjusted to improve campaign performance?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Broad or exact match types of keywords ?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pivot table analyse best campaigns based 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ticket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Profit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 of purchase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they have in common: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channel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keywords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conclusion, what are the general characteristics we can apply to campaigns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analyse the key words inside of the campaign, what should be dropped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which channels the campaign would be more profitable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d026d60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d026d60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How can campaigns be improved to increase overall value gained from investment with a search engine publisher? Should keywords be added or dropped from the campaign? Should campaign tactics or copy be adjusted to improve campaign performance?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for google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keyword on overture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overture, yahoo has higher profit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7ec8bcd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7ec8bcd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How can campaigns be improved to increase overall value gained from investment with a search engine publisher? Should keywords be added or dropped from the campaign? Should campaign tactics or copy be adjusted to improve campaign performance?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pivot table analyse best campaigns based 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Average ticket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Profit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 of purchase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they have in common: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channel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keywords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conclusion, what are the general characteristics we can apply to campaigns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analyse the key words inside of the campaign, what should be dropped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which channels the campaign would be more profitable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7ec8bcd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7ec8bcd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How can campaigns be improved to increase overall value gained from investment with a search engine publisher? Should keywords be added or dropped from the campaign? Should campaign tactics or copy be adjusted to improve campaign performance?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Branded keyword of airfrance,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 destination has many cpc but no transfer to revenue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7ec8bcd3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a7ec8bcd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Kayak comparison with other channels using the metrics that are already available at the excel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CHART: bubble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bf61e7f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bf61e7f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digital workspace is constantly changing and the search platforms now are sharing space with </a:t>
            </a:r>
            <a:r>
              <a:rPr lang="en"/>
              <a:t>aggregators</a:t>
            </a:r>
            <a:r>
              <a:rPr lang="en"/>
              <a:t> and metasearch websites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run a test of one week in one of the agregator website Kayak and the results were positive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they had high conversion rate with a low cost per click,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following year we would run extra tests with Kayak and other aggregators to understand how profitable this could be, create partnerships with them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bf61e7f9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bf61e7f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summarize everything discussed, here are main key points for strategy: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</a:t>
            </a:r>
            <a:r>
              <a:rPr lang="en"/>
              <a:t>of all we need to</a:t>
            </a:r>
            <a:r>
              <a:rPr lang="en"/>
              <a:t> try running more campaigns in MSN and Yahoo and Reduce our investment with Overture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</a:t>
            </a:r>
            <a:r>
              <a:rPr lang="en"/>
              <a:t>campaigns</a:t>
            </a:r>
            <a:r>
              <a:rPr lang="en"/>
              <a:t> we need to taylor keyword match type and group with each </a:t>
            </a: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Next,As the insights shows, to generate more profit we need to work on pricing strategy for European flights as there is a high competition there.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finally, we need to test more campaigns in aggregator and metasearch sites, which will be another way of attracting new customers  and generate moreRevenue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bd026d6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bd026d6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d026d606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d026d606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 words, campaings, revenue, costs for the year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bf61e7f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bf61e7f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bf61e7f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bf61e7f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 will have an overview of the previous year’s digital marketing results and its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then move on to the Operational Analysis to understand key patterns that would give us significant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our next steps would include a </a:t>
            </a:r>
            <a:r>
              <a:rPr lang="en"/>
              <a:t>strategic</a:t>
            </a:r>
            <a:r>
              <a:rPr lang="en"/>
              <a:t> plan that can increase Air France’s market growth and profitability in the near future.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d026d60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d026d60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Based on the previous year’s data, we have compared the total costs towards each Search Engine and we see that Google - US has the highest Budget share with about 60% of the total costs of click charges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Assessing the data we implemented more than 4500 keywords and about 23 </a:t>
            </a:r>
            <a:r>
              <a:rPr lang="en" sz="1000"/>
              <a:t>Campaigns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The total costs accumulated was about 700,000 dollars with an upward profit of about $4M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bf61e7f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bf61e7f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What are the most important KPIs, and what impact will campaign changes have on these KPIs?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7ec8bc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7ec8bc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found when analyzing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d026d606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d026d606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Analysing the investments of 2007, we can see that MSN US and Global, as well as Yahoo had higher conversions rate and lower costs per click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Profit wize, Google and Yahoo had higher average tickets purchases and returned more profit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Overture ranked in lowest position, not demonstrating profitability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these metrics are not </a:t>
            </a:r>
            <a:r>
              <a:rPr lang="en">
                <a:solidFill>
                  <a:schemeClr val="dk1"/>
                </a:solidFill>
              </a:rPr>
              <a:t>enough</a:t>
            </a:r>
            <a:r>
              <a:rPr lang="en">
                <a:solidFill>
                  <a:schemeClr val="dk1"/>
                </a:solidFill>
              </a:rPr>
              <a:t> to understand what is happening here, for that we have to understand the </a:t>
            </a:r>
            <a:r>
              <a:rPr lang="en">
                <a:solidFill>
                  <a:schemeClr val="dk1"/>
                </a:solidFill>
              </a:rPr>
              <a:t>campaigns</a:t>
            </a:r>
            <a:r>
              <a:rPr lang="en">
                <a:solidFill>
                  <a:schemeClr val="dk1"/>
                </a:solidFill>
              </a:rPr>
              <a:t> that were runned here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bf61e7f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bf61e7f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We ran 23 campaigns  in 2007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 majority was in United States and specifically Yahoo and Google, which explains why the profit was higher in these two publishers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MSN US was used for 3 </a:t>
            </a:r>
            <a:r>
              <a:rPr lang="en" sz="900">
                <a:solidFill>
                  <a:schemeClr val="dk1"/>
                </a:solidFill>
              </a:rPr>
              <a:t>campaigns</a:t>
            </a:r>
            <a:r>
              <a:rPr lang="en" sz="900">
                <a:solidFill>
                  <a:schemeClr val="dk1"/>
                </a:solidFill>
              </a:rPr>
              <a:t> and Global only for 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Given that MSN had a higher ROA per campaing, this choice needs to be re-evaluated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bf61e7f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bf61e7f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7ec8bcd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7ec8bcd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campaigns that we have for each provider and talk about number of profitable campaigns and what to do with them(remove)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MSN has higher ROA than google for this </a:t>
            </a:r>
            <a:r>
              <a:rPr lang="en"/>
              <a:t>campaign</a:t>
            </a:r>
            <a:r>
              <a:rPr lang="en"/>
              <a:t> so we suggest to try the same </a:t>
            </a:r>
            <a:r>
              <a:rPr lang="en"/>
              <a:t>campaign</a:t>
            </a:r>
            <a:r>
              <a:rPr lang="en"/>
              <a:t> in MSN , we should put the other ones that work well in MSN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825" y="350650"/>
            <a:ext cx="9144000" cy="479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23533" y="501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Digital Marketing Optimization Strategy</a:t>
            </a:r>
            <a:r>
              <a:rPr lang="en" sz="3600"/>
              <a:t> </a:t>
            </a:r>
            <a:endParaRPr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3525" y="2932250"/>
            <a:ext cx="85206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2008 Internet Marketing Analysis 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Cohort 5, Team 8: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Arjun Banerjee, Evgenii Agenko, Francisco Luna,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Julia Grala, Monika Isahakyan and Yinze Wu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Date: 12/03/2019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02200" y="2708900"/>
            <a:ext cx="10632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1537850" y="2708900"/>
            <a:ext cx="10584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673500" y="2708900"/>
            <a:ext cx="10638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082175" y="2497238"/>
            <a:ext cx="435025" cy="4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425" y="2720599"/>
            <a:ext cx="1005500" cy="10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43690" l="9559" r="21465" t="43498"/>
          <a:stretch/>
        </p:blipFill>
        <p:spPr>
          <a:xfrm>
            <a:off x="402200" y="1022800"/>
            <a:ext cx="4730450" cy="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-39475" y="1134100"/>
            <a:ext cx="9195300" cy="400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Campaign Lever to increase ROA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81525" y="1841400"/>
            <a:ext cx="16977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        1#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Publisher Choice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931875" y="1841400"/>
            <a:ext cx="218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2#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Keywords Match Type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-39350" y="0"/>
            <a:ext cx="91953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>
            <a:off x="664175" y="3428875"/>
            <a:ext cx="21324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2993225" y="3428875"/>
            <a:ext cx="20652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5245350" y="3428875"/>
            <a:ext cx="26769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997600" y="3189313"/>
            <a:ext cx="435025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5" y="1017725"/>
            <a:ext cx="5919408" cy="38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Match Type Influence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6027950" y="1632675"/>
            <a:ext cx="30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★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Broad and Exact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Profits and Efficiency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/>
          <p:nvPr/>
        </p:nvSpPr>
        <p:spPr>
          <a:xfrm rot="2413720">
            <a:off x="3590125" y="2924446"/>
            <a:ext cx="2756876" cy="80315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 rot="4978213">
            <a:off x="568156" y="2133730"/>
            <a:ext cx="3044486" cy="83184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 rot="-159047">
            <a:off x="724902" y="3683023"/>
            <a:ext cx="3593645" cy="73367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6027950" y="2453775"/>
            <a:ext cx="30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★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Overture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Exact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keywords generate the same profit with a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ROA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027950" y="3274875"/>
            <a:ext cx="30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Char char="★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Yahoo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keywords generate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profits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a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422" y="1287100"/>
            <a:ext cx="7866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-39475" y="1134100"/>
            <a:ext cx="9195300" cy="400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Campaign Lever to increase ROA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295513" y="1802075"/>
            <a:ext cx="16977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        1#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Publisher Choice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478038" y="1802075"/>
            <a:ext cx="218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2#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Keywords Match Type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811363" y="1802075"/>
            <a:ext cx="21306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3#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 Group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-39350" y="0"/>
            <a:ext cx="91953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4"/>
          <p:cNvCxnSpPr/>
          <p:nvPr/>
        </p:nvCxnSpPr>
        <p:spPr>
          <a:xfrm>
            <a:off x="664175" y="3428875"/>
            <a:ext cx="21324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2993225" y="3428875"/>
            <a:ext cx="20652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5245350" y="3428875"/>
            <a:ext cx="26769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997600" y="3189313"/>
            <a:ext cx="435025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Keyword Group Influence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59112" cy="376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277" y="1840700"/>
            <a:ext cx="1089525" cy="8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404700" y="2319450"/>
            <a:ext cx="27393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high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CPC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Europe destination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rot="4608091">
            <a:off x="-240672" y="2334262"/>
            <a:ext cx="3488447" cy="1280874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 rot="-509">
            <a:off x="2055650" y="3537645"/>
            <a:ext cx="4055700" cy="12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6404700" y="3042775"/>
            <a:ext cx="27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competition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Europe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6404700" y="1640225"/>
            <a:ext cx="27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low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CPC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Air France keywords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404700" y="3711525"/>
            <a:ext cx="2739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 campaigns are scattered with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uneven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results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Measuring Keyword Potential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932700" y="1326350"/>
            <a:ext cx="72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if we could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 effectiveness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during the first days of the campaign?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46253" l="0" r="0" t="0"/>
          <a:stretch/>
        </p:blipFill>
        <p:spPr>
          <a:xfrm>
            <a:off x="481300" y="1899050"/>
            <a:ext cx="8167649" cy="15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1017900" y="4153375"/>
            <a:ext cx="78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 to Data Analytics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can!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Potential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Partnership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Kayak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" y="1017725"/>
            <a:ext cx="594733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6361775" y="1640225"/>
            <a:ext cx="2739300" cy="2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Kayak has significantly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conversion rate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and intermediate CPC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only one week of data, so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 campaigns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recommended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618775" y="4663225"/>
            <a:ext cx="116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Size: ROA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-39350" y="1134100"/>
            <a:ext cx="9195300" cy="400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0" y="0"/>
            <a:ext cx="91557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1085375" y="1486825"/>
            <a:ext cx="69297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campaigns in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MSN and Yahoo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spending in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Overture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run structured campaigns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Taylor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campaigns for each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publishers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match type and group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Work on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pricing strategy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Europe destinations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5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Allocate more budget to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aggregator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metasearch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drivers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28"/>
          <p:cNvCxnSpPr/>
          <p:nvPr/>
        </p:nvCxnSpPr>
        <p:spPr>
          <a:xfrm>
            <a:off x="4702925" y="4684400"/>
            <a:ext cx="10503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/>
          <p:nvPr/>
        </p:nvCxnSpPr>
        <p:spPr>
          <a:xfrm>
            <a:off x="5838575" y="4684400"/>
            <a:ext cx="10458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/>
          <p:nvPr/>
        </p:nvCxnSpPr>
        <p:spPr>
          <a:xfrm>
            <a:off x="6974225" y="4684400"/>
            <a:ext cx="10410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93625" y="4472738"/>
            <a:ext cx="435025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-39350" y="1157000"/>
            <a:ext cx="9195300" cy="39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311700" y="2177575"/>
            <a:ext cx="2760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list approval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3191850" y="2177575"/>
            <a:ext cx="2760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Campaign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placement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approval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6056675" y="2177575"/>
            <a:ext cx="2760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Promotion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-39475" y="0"/>
            <a:ext cx="91953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9"/>
          <p:cNvCxnSpPr/>
          <p:nvPr/>
        </p:nvCxnSpPr>
        <p:spPr>
          <a:xfrm>
            <a:off x="664175" y="3428875"/>
            <a:ext cx="21324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993225" y="3428875"/>
            <a:ext cx="20652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5245350" y="3428875"/>
            <a:ext cx="26769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997600" y="3189313"/>
            <a:ext cx="435025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Marketing Strategy for 2008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596025" y="1725113"/>
            <a:ext cx="28758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Keywords</a:t>
            </a: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 		4511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Campaigns</a:t>
            </a: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 		24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Publishers</a:t>
            </a: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 		4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2" name="Google Shape;272;p30"/>
          <p:cNvSpPr txBox="1"/>
          <p:nvPr/>
        </p:nvSpPr>
        <p:spPr>
          <a:xfrm>
            <a:off x="596025" y="3043788"/>
            <a:ext cx="46065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 Revenue</a:t>
            </a: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rgbClr val="002157"/>
                </a:solidFill>
                <a:latin typeface="Oswald"/>
                <a:ea typeface="Oswald"/>
                <a:cs typeface="Oswald"/>
                <a:sym typeface="Oswald"/>
              </a:rPr>
              <a:t>$ 3,9 million</a:t>
            </a:r>
            <a:endParaRPr sz="1600">
              <a:solidFill>
                <a:srgbClr val="00215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Costs         </a:t>
            </a: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1600">
                <a:solidFill>
                  <a:srgbClr val="931116"/>
                </a:solidFill>
                <a:latin typeface="Oswald"/>
                <a:ea typeface="Oswald"/>
                <a:cs typeface="Oswald"/>
                <a:sym typeface="Oswald"/>
              </a:rPr>
              <a:t>$ 755 thousand</a:t>
            </a:r>
            <a:endParaRPr sz="1600">
              <a:solidFill>
                <a:srgbClr val="931116"/>
              </a:solidFill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4814225" y="1331525"/>
            <a:ext cx="329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Search Engine Market Share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275" y="1725125"/>
            <a:ext cx="5214875" cy="18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596025" y="3791921"/>
            <a:ext cx="4606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Required Budget</a:t>
            </a:r>
            <a:endParaRPr sz="1600">
              <a:solidFill>
                <a:srgbClr val="93111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11825" y="435000"/>
            <a:ext cx="9144000" cy="470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1825" y="0"/>
            <a:ext cx="91440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1592975" y="3297425"/>
            <a:ext cx="59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2157"/>
                </a:solidFill>
                <a:latin typeface="Roboto"/>
                <a:ea typeface="Roboto"/>
                <a:cs typeface="Roboto"/>
                <a:sym typeface="Roboto"/>
              </a:rPr>
              <a:t>Digital Marketing Optimization Strategy 2008</a:t>
            </a:r>
            <a:endParaRPr sz="4800">
              <a:solidFill>
                <a:srgbClr val="0021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43690" l="9559" r="21465" t="43498"/>
          <a:stretch/>
        </p:blipFill>
        <p:spPr>
          <a:xfrm>
            <a:off x="2206775" y="1632550"/>
            <a:ext cx="4730450" cy="65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1"/>
          <p:cNvCxnSpPr/>
          <p:nvPr/>
        </p:nvCxnSpPr>
        <p:spPr>
          <a:xfrm>
            <a:off x="687775" y="2887975"/>
            <a:ext cx="21324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3016825" y="2887975"/>
            <a:ext cx="20652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1"/>
          <p:cNvCxnSpPr/>
          <p:nvPr/>
        </p:nvCxnSpPr>
        <p:spPr>
          <a:xfrm>
            <a:off x="5268950" y="2887975"/>
            <a:ext cx="26769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021200" y="2648413"/>
            <a:ext cx="435025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8350" y="1233500"/>
            <a:ext cx="30321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Overview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2007 digital results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★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Digital Marketing Challenges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Operational 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Publisher Effectiveness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Campaign and keyword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Keyword Performance Tool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Partnerships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★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 amt="74000"/>
          </a:blip>
          <a:srcRect b="0" l="26399" r="9616" t="0"/>
          <a:stretch/>
        </p:blipFill>
        <p:spPr>
          <a:xfrm>
            <a:off x="4207450" y="0"/>
            <a:ext cx="49365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Digital Marketing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2007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96025" y="1725113"/>
            <a:ext cx="28758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Keywords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		4511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Campaigns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		23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Publishers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		4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" name="Google Shape;78;p15"/>
          <p:cNvSpPr txBox="1"/>
          <p:nvPr/>
        </p:nvSpPr>
        <p:spPr>
          <a:xfrm>
            <a:off x="1293075" y="4202500"/>
            <a:ext cx="1481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$ 0.7M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14225" y="1331525"/>
            <a:ext cx="329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 Budget Share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275" y="1725125"/>
            <a:ext cx="5214875" cy="18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751200" y="3712550"/>
            <a:ext cx="20811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60% budget 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Google keywords</a:t>
            </a:r>
            <a:endParaRPr sz="16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12" y="2924450"/>
            <a:ext cx="1354426" cy="135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568" y="3615200"/>
            <a:ext cx="498700" cy="4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06463" y="4202500"/>
            <a:ext cx="16497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Profits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$ 3.9M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311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59000" y="1157100"/>
            <a:ext cx="9214800" cy="39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-59000" y="0"/>
            <a:ext cx="92148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Performance Indicators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87900" y="2167700"/>
            <a:ext cx="222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on Advertising (ROA)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664175" y="3428875"/>
            <a:ext cx="21324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2993225" y="3428875"/>
            <a:ext cx="20652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5245350" y="3428875"/>
            <a:ext cx="26769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997600" y="3189313"/>
            <a:ext cx="435025" cy="4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293938" y="2167675"/>
            <a:ext cx="222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Conversion Rate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11063" y="2167675"/>
            <a:ext cx="228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Cost Per Click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(CPC)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717125" y="2167675"/>
            <a:ext cx="74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58975" y="1157000"/>
            <a:ext cx="9214800" cy="39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29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Digital Marketing Challenges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 flipH="1" rot="10800000">
            <a:off x="916375" y="3107650"/>
            <a:ext cx="2073600" cy="1170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 flipH="1" rot="10800000">
            <a:off x="3224196" y="3112750"/>
            <a:ext cx="2060400" cy="150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5532725" y="3111700"/>
            <a:ext cx="2041800" cy="360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792600" y="2874688"/>
            <a:ext cx="435025" cy="4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92825" y="2038050"/>
            <a:ext cx="1807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8% keywords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generated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Sales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500325" y="2038050"/>
            <a:ext cx="1807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%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of those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negative return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307825" y="2038050"/>
            <a:ext cx="22665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ROA 7.3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profitable keywords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574325" y="2020050"/>
            <a:ext cx="2087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$190K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spent 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No-return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keywords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-59000" y="0"/>
            <a:ext cx="92148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Publisher Effectiveness Analysis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565700" y="3611700"/>
            <a:ext cx="6012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165000" y="995250"/>
            <a:ext cx="29964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MSN and Yahoo are the most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MSN and Overture have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lowest profits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★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 campaigns were run on Yahoo and Google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12599" cy="387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311700" y="4804775"/>
            <a:ext cx="1616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Size: Profits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7935"/>
          <a:stretch/>
        </p:blipFill>
        <p:spPr>
          <a:xfrm>
            <a:off x="311700" y="1157201"/>
            <a:ext cx="5760301" cy="35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Campaign Success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072000" y="2453325"/>
            <a:ext cx="27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MSN with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 campaigns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assigned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75675" y="2215300"/>
            <a:ext cx="1817700" cy="28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625" y="3067550"/>
            <a:ext cx="1817700" cy="28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072000" y="1322200"/>
            <a:ext cx="27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Choice of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influences success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195" y="2374950"/>
            <a:ext cx="202310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6072000" y="3481525"/>
            <a:ext cx="27603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★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 targeted campaign was run on MSN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39475" y="1134100"/>
            <a:ext cx="9195300" cy="4009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Campaign Lever to increase ROA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881525" y="1762725"/>
            <a:ext cx="16977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        1#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Publisher Choice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-39350" y="0"/>
            <a:ext cx="9195300" cy="43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>
            <a:off x="664175" y="3428875"/>
            <a:ext cx="2132400" cy="0"/>
          </a:xfrm>
          <a:prstGeom prst="straightConnector1">
            <a:avLst/>
          </a:prstGeom>
          <a:noFill/>
          <a:ln cap="flat" cmpd="sng" w="76200">
            <a:solidFill>
              <a:srgbClr val="0021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2993225" y="3428875"/>
            <a:ext cx="2065200" cy="0"/>
          </a:xfrm>
          <a:prstGeom prst="straightConnector1">
            <a:avLst/>
          </a:prstGeom>
          <a:noFill/>
          <a:ln cap="flat" cmpd="sng" w="76200">
            <a:solidFill>
              <a:srgbClr val="F71D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5245350" y="3428875"/>
            <a:ext cx="2676900" cy="0"/>
          </a:xfrm>
          <a:prstGeom prst="straightConnector1">
            <a:avLst/>
          </a:prstGeom>
          <a:noFill/>
          <a:ln cap="flat" cmpd="sng" w="76200">
            <a:solidFill>
              <a:srgbClr val="9311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997600" y="3189313"/>
            <a:ext cx="435025" cy="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Campaigns for MSN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760500" y="1415975"/>
            <a:ext cx="25095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Run on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MSN: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★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Air France Branded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★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Air France Global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★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Western Europe Destinations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★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geo targeted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campaigns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0950"/>
            <a:ext cx="6357177" cy="301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311700" y="1983625"/>
            <a:ext cx="1900800" cy="95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