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3" r:id="rId1"/>
  </p:sldMasterIdLst>
  <p:notesMasterIdLst>
    <p:notesMasterId r:id="rId38"/>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56099A-DD11-47A7-8DFB-066696DDA95B}">
  <a:tblStyle styleId="{F256099A-DD11-47A7-8DFB-066696DDA95B}" styleName="Table_0">
    <a:wholeTbl>
      <a:tcTxStyle>
        <a:font>
          <a:latin typeface="Arial"/>
          <a:ea typeface="Arial"/>
          <a:cs typeface="Arial"/>
        </a:font>
        <a:srgbClr val="000000"/>
      </a:tcTxStyle>
      <a:tcStyle>
        <a:tcBdr>
          <a:left>
            <a:ln w="12700" cap="flat" cmpd="sng">
              <a:solidFill>
                <a:srgbClr val="E0E0E0"/>
              </a:solidFill>
              <a:prstDash val="solid"/>
              <a:round/>
              <a:headEnd type="none" w="sm" len="sm"/>
              <a:tailEnd type="none" w="sm" len="sm"/>
            </a:ln>
          </a:left>
          <a:right>
            <a:ln w="12700" cap="flat" cmpd="sng">
              <a:solidFill>
                <a:srgbClr val="E0E0E0"/>
              </a:solidFill>
              <a:prstDash val="solid"/>
              <a:round/>
              <a:headEnd type="none" w="sm" len="sm"/>
              <a:tailEnd type="none" w="sm" len="sm"/>
            </a:ln>
          </a:right>
          <a:top>
            <a:ln w="12700" cap="flat" cmpd="sng">
              <a:solidFill>
                <a:srgbClr val="E0E0E0"/>
              </a:solidFill>
              <a:prstDash val="solid"/>
              <a:round/>
              <a:headEnd type="none" w="sm" len="sm"/>
              <a:tailEnd type="none" w="sm" len="sm"/>
            </a:ln>
          </a:top>
          <a:bottom>
            <a:ln w="12700" cap="flat" cmpd="sng">
              <a:solidFill>
                <a:srgbClr val="E0E0E0"/>
              </a:solidFill>
              <a:prstDash val="solid"/>
              <a:round/>
              <a:headEnd type="none" w="sm" len="sm"/>
              <a:tailEnd type="none" w="sm" len="sm"/>
            </a:ln>
          </a:bottom>
          <a:insideH>
            <a:ln w="12700" cap="flat" cmpd="sng">
              <a:solidFill>
                <a:srgbClr val="E0E0E0"/>
              </a:solidFill>
              <a:prstDash val="solid"/>
              <a:round/>
              <a:headEnd type="none" w="sm" len="sm"/>
              <a:tailEnd type="none" w="sm" len="sm"/>
            </a:ln>
          </a:insideH>
          <a:insideV>
            <a:ln w="12700" cap="flat" cmpd="sng">
              <a:solidFill>
                <a:srgbClr val="E0E0E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78"/>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115d6a80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115d6a80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1bfa03f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81bfa03f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81bfa03f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81bfa03f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75c1aba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75c1aba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81bfa03f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81bfa03f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81bfa03fc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81bfa03f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81bfa03f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81bfa03f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81bfa03f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81bfa03f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75c1aba6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75c1aba6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81bfa03f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81bfa03f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81bfa03f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81bfa03f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81bfa03f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81bfa03f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81bfa03f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81bfa03f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81bfa03fc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81bfa03fc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81bfa03fc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81bfa03f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81bfa03fc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81bfa03fc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81bfa03fc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81bfa03fc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81bfa03fc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81bfa03fc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81bfa03fc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81bfa03fc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81bfa03fc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81bfa03fc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81bfa03fc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81bfa03fc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81bfa03fc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81bfa03fc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81bfa03f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81bfa03f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81bfa03fc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81bfa03fc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81bfa03fc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81bfa03fc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81bfa03fc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81bfa03fc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81bfa03fc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81bfa03f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81bfa03fc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81bfa03fc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81bfa03fc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81bfa03f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b3ff12c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b3ff12c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81bfa03f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81bfa03f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81bfa03f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81bfa03f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81bfa03f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81bfa03f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81bfa03f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81bfa03f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81bfa03f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81bfa03f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B68D-1E93-6F48-A637-58AA1193FA25}"/>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35A4A038-BC28-D641-AE1F-CE4DF81617B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999B33A-66DA-F840-A005-76459FD9021C}"/>
              </a:ext>
            </a:extLst>
          </p:cNvPr>
          <p:cNvSpPr>
            <a:spLocks noGrp="1"/>
          </p:cNvSpPr>
          <p:nvPr>
            <p:ph type="dt" sz="half" idx="10"/>
          </p:nvPr>
        </p:nvSpPr>
        <p:spPr/>
        <p:txBody>
          <a:bodyPr/>
          <a:lstStyle/>
          <a:p>
            <a:fld id="{83284890-85D2-4D7B-8EF5-15A9C1DB8F42}" type="datetimeFigureOut">
              <a:rPr lang="en-US" smtClean="0"/>
              <a:t>3/24/20</a:t>
            </a:fld>
            <a:endParaRPr lang="en-US"/>
          </a:p>
        </p:txBody>
      </p:sp>
      <p:sp>
        <p:nvSpPr>
          <p:cNvPr id="5" name="Footer Placeholder 4">
            <a:extLst>
              <a:ext uri="{FF2B5EF4-FFF2-40B4-BE49-F238E27FC236}">
                <a16:creationId xmlns:a16="http://schemas.microsoft.com/office/drawing/2014/main" id="{9889E8EA-A627-4244-AFF9-C20F23349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EE784-BF22-044A-9454-E581D584FB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77840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EA72-D128-6849-9F4A-B0E1CA7AD7F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4707CB-D089-E346-94B7-D73CD7B51F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066C-9C38-CE45-A0E4-25C19A6BB239}"/>
              </a:ext>
            </a:extLst>
          </p:cNvPr>
          <p:cNvSpPr>
            <a:spLocks noGrp="1"/>
          </p:cNvSpPr>
          <p:nvPr>
            <p:ph type="dt" sz="half" idx="10"/>
          </p:nvPr>
        </p:nvSpPr>
        <p:spPr/>
        <p:txBody>
          <a:bodyPr/>
          <a:lstStyle/>
          <a:p>
            <a:fld id="{87157CC2-0FC8-4686-B024-99790E0F5162}" type="datetimeFigureOut">
              <a:rPr lang="en-US" smtClean="0"/>
              <a:t>3/24/20</a:t>
            </a:fld>
            <a:endParaRPr lang="en-US"/>
          </a:p>
        </p:txBody>
      </p:sp>
      <p:sp>
        <p:nvSpPr>
          <p:cNvPr id="5" name="Footer Placeholder 4">
            <a:extLst>
              <a:ext uri="{FF2B5EF4-FFF2-40B4-BE49-F238E27FC236}">
                <a16:creationId xmlns:a16="http://schemas.microsoft.com/office/drawing/2014/main" id="{36AD4559-B149-2F45-9A4F-9E92A4877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0163-0F73-FD49-B28D-F9DA5A54A9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80944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933EF-D1B6-DB49-A008-E00F50FAA9B3}"/>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3CA71B-7DB1-C944-A39F-372791307FC8}"/>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0777FB-5EA3-C745-9B14-31F222AF0EDB}"/>
              </a:ext>
            </a:extLst>
          </p:cNvPr>
          <p:cNvSpPr>
            <a:spLocks noGrp="1"/>
          </p:cNvSpPr>
          <p:nvPr>
            <p:ph type="dt" sz="half" idx="10"/>
          </p:nvPr>
        </p:nvSpPr>
        <p:spPr/>
        <p:txBody>
          <a:bodyPr/>
          <a:lstStyle/>
          <a:p>
            <a:fld id="{F6764DA5-CD3D-4590-A511-FCD3BC7A793E}" type="datetimeFigureOut">
              <a:rPr lang="en-US" smtClean="0"/>
              <a:t>3/24/20</a:t>
            </a:fld>
            <a:endParaRPr lang="en-US"/>
          </a:p>
        </p:txBody>
      </p:sp>
      <p:sp>
        <p:nvSpPr>
          <p:cNvPr id="5" name="Footer Placeholder 4">
            <a:extLst>
              <a:ext uri="{FF2B5EF4-FFF2-40B4-BE49-F238E27FC236}">
                <a16:creationId xmlns:a16="http://schemas.microsoft.com/office/drawing/2014/main" id="{0B362CF7-C35B-C74A-A7A4-833598DCA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2F53D-FFBB-F54A-8CB5-8E30A298542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71775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D1B8-4CAC-DE4C-A8BC-5B2886E8FC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FDDA62-B97B-FF48-A50E-6292296F65A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8F064-2B87-BB4D-948D-C04B53D7A4CD}"/>
              </a:ext>
            </a:extLst>
          </p:cNvPr>
          <p:cNvSpPr>
            <a:spLocks noGrp="1"/>
          </p:cNvSpPr>
          <p:nvPr>
            <p:ph type="dt" sz="half" idx="10"/>
          </p:nvPr>
        </p:nvSpPr>
        <p:spPr/>
        <p:txBody>
          <a:bodyPr/>
          <a:lstStyle/>
          <a:p>
            <a:fld id="{82F5661D-6934-4B32-B92C-470368BF1EC6}" type="datetimeFigureOut">
              <a:rPr lang="en-US" smtClean="0"/>
              <a:t>3/24/20</a:t>
            </a:fld>
            <a:endParaRPr lang="en-US"/>
          </a:p>
        </p:txBody>
      </p:sp>
      <p:sp>
        <p:nvSpPr>
          <p:cNvPr id="5" name="Footer Placeholder 4">
            <a:extLst>
              <a:ext uri="{FF2B5EF4-FFF2-40B4-BE49-F238E27FC236}">
                <a16:creationId xmlns:a16="http://schemas.microsoft.com/office/drawing/2014/main" id="{2A9AF48B-6417-FA41-92B4-BD187A241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65550-0FC7-A941-B69B-8DF1940BF3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22714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DF4A-3F6E-E64C-A41D-E980352B34D4}"/>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B1D7945-6196-4C40-9935-84E2BC0D38E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D01A2A-18C7-484F-84A2-CC737A21664F}"/>
              </a:ext>
            </a:extLst>
          </p:cNvPr>
          <p:cNvSpPr>
            <a:spLocks noGrp="1"/>
          </p:cNvSpPr>
          <p:nvPr>
            <p:ph type="dt" sz="half" idx="10"/>
          </p:nvPr>
        </p:nvSpPr>
        <p:spPr/>
        <p:txBody>
          <a:bodyPr/>
          <a:lstStyle/>
          <a:p>
            <a:fld id="{C6F822A4-8DA6-4447-9B1F-C5DB58435268}" type="datetimeFigureOut">
              <a:rPr lang="en-US" smtClean="0"/>
              <a:t>3/24/20</a:t>
            </a:fld>
            <a:endParaRPr lang="en-US" dirty="0"/>
          </a:p>
        </p:txBody>
      </p:sp>
      <p:sp>
        <p:nvSpPr>
          <p:cNvPr id="5" name="Footer Placeholder 4">
            <a:extLst>
              <a:ext uri="{FF2B5EF4-FFF2-40B4-BE49-F238E27FC236}">
                <a16:creationId xmlns:a16="http://schemas.microsoft.com/office/drawing/2014/main" id="{D5F61486-B740-7F40-BC6E-8A1C4F4B3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5B5E3B-AF56-144E-91A5-876EE7CDA5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50762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995-621A-114A-85ED-FA88CC56D0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C4EAB3-5DC8-614A-86EB-36C435CE3CA7}"/>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E3D418E-F78C-D94B-96C9-0F954AFD821F}"/>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763ED20-8B62-5142-BBB8-4E065BCCD9FC}"/>
              </a:ext>
            </a:extLst>
          </p:cNvPr>
          <p:cNvSpPr>
            <a:spLocks noGrp="1"/>
          </p:cNvSpPr>
          <p:nvPr>
            <p:ph type="dt" sz="half" idx="10"/>
          </p:nvPr>
        </p:nvSpPr>
        <p:spPr/>
        <p:txBody>
          <a:bodyPr/>
          <a:lstStyle/>
          <a:p>
            <a:fld id="{E548D31E-DCDA-41A7-9C67-C4B11B94D21D}" type="datetimeFigureOut">
              <a:rPr lang="en-US" smtClean="0"/>
              <a:t>3/24/20</a:t>
            </a:fld>
            <a:endParaRPr lang="en-US"/>
          </a:p>
        </p:txBody>
      </p:sp>
      <p:sp>
        <p:nvSpPr>
          <p:cNvPr id="6" name="Footer Placeholder 5">
            <a:extLst>
              <a:ext uri="{FF2B5EF4-FFF2-40B4-BE49-F238E27FC236}">
                <a16:creationId xmlns:a16="http://schemas.microsoft.com/office/drawing/2014/main" id="{7F9CF0D3-1713-4047-BCC8-069DC0F6F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F1778-EC19-7B48-B61B-722C0C3B50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99667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B7A9-ED16-514C-8BE0-D710BDCD7791}"/>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4D99B5-0424-8146-BB4E-B0051B9C372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AC8092A9-9DA6-2E4F-A3CB-9FC5AF4AC97A}"/>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FE1832F-6AC5-D249-BBB3-2DC7B915432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B27339AB-0A6F-7847-BABC-8A8E6C67EC0E}"/>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2241420-7037-C34B-AF28-F73187273F26}"/>
              </a:ext>
            </a:extLst>
          </p:cNvPr>
          <p:cNvSpPr>
            <a:spLocks noGrp="1"/>
          </p:cNvSpPr>
          <p:nvPr>
            <p:ph type="dt" sz="half" idx="10"/>
          </p:nvPr>
        </p:nvSpPr>
        <p:spPr/>
        <p:txBody>
          <a:bodyPr/>
          <a:lstStyle/>
          <a:p>
            <a:fld id="{9B3762C0-B258-48F1-ADE6-176B4174CCDD}" type="datetimeFigureOut">
              <a:rPr lang="en-US" smtClean="0"/>
              <a:t>3/24/20</a:t>
            </a:fld>
            <a:endParaRPr lang="en-US"/>
          </a:p>
        </p:txBody>
      </p:sp>
      <p:sp>
        <p:nvSpPr>
          <p:cNvPr id="8" name="Footer Placeholder 7">
            <a:extLst>
              <a:ext uri="{FF2B5EF4-FFF2-40B4-BE49-F238E27FC236}">
                <a16:creationId xmlns:a16="http://schemas.microsoft.com/office/drawing/2014/main" id="{21E12252-4041-054B-9F4F-C03ED85518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CB55A-0ED2-6E4C-A715-33194AE1B65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3827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E86B-B6AE-D240-81BC-933D057C905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8E63B1-0D9C-4346-9710-A7D40A4B4EAF}"/>
              </a:ext>
            </a:extLst>
          </p:cNvPr>
          <p:cNvSpPr>
            <a:spLocks noGrp="1"/>
          </p:cNvSpPr>
          <p:nvPr>
            <p:ph type="dt" sz="half" idx="10"/>
          </p:nvPr>
        </p:nvSpPr>
        <p:spPr/>
        <p:txBody>
          <a:bodyPr/>
          <a:lstStyle/>
          <a:p>
            <a:fld id="{677919A6-33EB-49BD-A62F-1FA56B9F9712}" type="datetimeFigureOut">
              <a:rPr lang="en-US" smtClean="0"/>
              <a:t>3/24/20</a:t>
            </a:fld>
            <a:endParaRPr lang="en-US"/>
          </a:p>
        </p:txBody>
      </p:sp>
      <p:sp>
        <p:nvSpPr>
          <p:cNvPr id="4" name="Footer Placeholder 3">
            <a:extLst>
              <a:ext uri="{FF2B5EF4-FFF2-40B4-BE49-F238E27FC236}">
                <a16:creationId xmlns:a16="http://schemas.microsoft.com/office/drawing/2014/main" id="{89A740DF-0C84-2B4C-9A17-45BBD2035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151DE-81EF-AF4C-9E1A-BA08DDFC77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01018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85D0D-2C1A-404C-B56A-EE0A73F05BD0}"/>
              </a:ext>
            </a:extLst>
          </p:cNvPr>
          <p:cNvSpPr>
            <a:spLocks noGrp="1"/>
          </p:cNvSpPr>
          <p:nvPr>
            <p:ph type="dt" sz="half" idx="10"/>
          </p:nvPr>
        </p:nvSpPr>
        <p:spPr/>
        <p:txBody>
          <a:bodyPr/>
          <a:lstStyle/>
          <a:p>
            <a:fld id="{CA4E7D1B-D673-4CF6-8672-009D42ABD2A0}" type="datetimeFigureOut">
              <a:rPr lang="en-US" smtClean="0"/>
              <a:t>3/24/20</a:t>
            </a:fld>
            <a:endParaRPr lang="en-US"/>
          </a:p>
        </p:txBody>
      </p:sp>
      <p:sp>
        <p:nvSpPr>
          <p:cNvPr id="3" name="Footer Placeholder 2">
            <a:extLst>
              <a:ext uri="{FF2B5EF4-FFF2-40B4-BE49-F238E27FC236}">
                <a16:creationId xmlns:a16="http://schemas.microsoft.com/office/drawing/2014/main" id="{3DA9F718-A924-5548-ACE6-3EC34D2207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177544-5B14-DF42-959A-8B60E2E606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550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3F86-72C1-9041-9C36-FA489321302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F0A5945-2CB7-984E-892C-4A5A8CBC585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DBA6F6-78EC-6A43-B912-8EACC892ED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7C9107D-BC31-E643-BCFA-2858B6025059}"/>
              </a:ext>
            </a:extLst>
          </p:cNvPr>
          <p:cNvSpPr>
            <a:spLocks noGrp="1"/>
          </p:cNvSpPr>
          <p:nvPr>
            <p:ph type="dt" sz="half" idx="10"/>
          </p:nvPr>
        </p:nvSpPr>
        <p:spPr/>
        <p:txBody>
          <a:bodyPr/>
          <a:lstStyle/>
          <a:p>
            <a:fld id="{DA16AA21-1863-4931-97CB-99D0A168701B}" type="datetimeFigureOut">
              <a:rPr lang="en-US" smtClean="0"/>
              <a:t>3/24/20</a:t>
            </a:fld>
            <a:endParaRPr lang="en-US"/>
          </a:p>
        </p:txBody>
      </p:sp>
      <p:sp>
        <p:nvSpPr>
          <p:cNvPr id="6" name="Footer Placeholder 5">
            <a:extLst>
              <a:ext uri="{FF2B5EF4-FFF2-40B4-BE49-F238E27FC236}">
                <a16:creationId xmlns:a16="http://schemas.microsoft.com/office/drawing/2014/main" id="{0CFC0BFC-33A3-2D4F-AD49-0440D9BAC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2825A-33AA-2D4A-A114-6974FFCAF3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99101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7BFB-1E56-A847-825A-67BFFB41DEA4}"/>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306E7A9-C88D-8F4B-8100-8A77D881984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EBB3E4F-E9E2-A04A-B6A6-B8189936A87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00AF83B-8851-D24C-B67E-01258B3627F0}"/>
              </a:ext>
            </a:extLst>
          </p:cNvPr>
          <p:cNvSpPr>
            <a:spLocks noGrp="1"/>
          </p:cNvSpPr>
          <p:nvPr>
            <p:ph type="dt" sz="half" idx="10"/>
          </p:nvPr>
        </p:nvSpPr>
        <p:spPr/>
        <p:txBody>
          <a:bodyPr/>
          <a:lstStyle/>
          <a:p>
            <a:fld id="{8664C608-40B1-4030-A28D-5B74BC98ADCE}" type="datetimeFigureOut">
              <a:rPr lang="en-US" smtClean="0"/>
              <a:t>3/24/20</a:t>
            </a:fld>
            <a:endParaRPr lang="en-US" dirty="0"/>
          </a:p>
        </p:txBody>
      </p:sp>
      <p:sp>
        <p:nvSpPr>
          <p:cNvPr id="6" name="Footer Placeholder 5">
            <a:extLst>
              <a:ext uri="{FF2B5EF4-FFF2-40B4-BE49-F238E27FC236}">
                <a16:creationId xmlns:a16="http://schemas.microsoft.com/office/drawing/2014/main" id="{AE53527E-9EAA-D648-A75A-AA37B36CAD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B12BA1-2AB5-624A-8F35-197B0A60451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08997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B05BC-ADD8-F743-9C7A-FED96D65CDA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579A1E-69A2-9D48-9409-E8F39F90277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C1339F-A8B5-C145-85FB-79DF8FC2F88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664C608-40B1-4030-A28D-5B74BC98ADCE}" type="datetimeFigureOut">
              <a:rPr lang="en-US" smtClean="0"/>
              <a:t>3/24/20</a:t>
            </a:fld>
            <a:endParaRPr lang="en-US" dirty="0"/>
          </a:p>
        </p:txBody>
      </p:sp>
      <p:sp>
        <p:nvSpPr>
          <p:cNvPr id="5" name="Footer Placeholder 4">
            <a:extLst>
              <a:ext uri="{FF2B5EF4-FFF2-40B4-BE49-F238E27FC236}">
                <a16:creationId xmlns:a16="http://schemas.microsoft.com/office/drawing/2014/main" id="{55A0C48F-FFCC-2A4B-BACD-C642FE64C6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72C06DA-C330-2049-B2E8-FACD37C3172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646789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subTitle" idx="1"/>
          </p:nvPr>
        </p:nvSpPr>
        <p:spPr>
          <a:xfrm>
            <a:off x="1349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Computer Vision - Neural Networks</a:t>
            </a:r>
            <a:endParaRPr dirty="0">
              <a:solidFill>
                <a:srgbClr val="38761D"/>
              </a:solidFill>
              <a:latin typeface="Rockwell" panose="02060603020205020403" pitchFamily="18" charset="77"/>
            </a:endParaRPr>
          </a:p>
        </p:txBody>
      </p:sp>
      <p:sp>
        <p:nvSpPr>
          <p:cNvPr id="72" name="Google Shape;72;p15"/>
          <p:cNvSpPr txBox="1"/>
          <p:nvPr/>
        </p:nvSpPr>
        <p:spPr>
          <a:xfrm>
            <a:off x="824850" y="1307950"/>
            <a:ext cx="7384200" cy="2860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dirty="0">
                <a:latin typeface="Rockwell" panose="02060603020205020403" pitchFamily="18" charset="77"/>
              </a:rPr>
              <a:t>Cover fundamentals of Deep Neural Networks (DNN) and coding them in </a:t>
            </a:r>
            <a:r>
              <a:rPr lang="en" sz="2400" dirty="0" err="1">
                <a:latin typeface="Rockwell" panose="02060603020205020403" pitchFamily="18" charset="77"/>
              </a:rPr>
              <a:t>Tesnsorflow</a:t>
            </a:r>
            <a:r>
              <a:rPr lang="en" sz="2400" dirty="0">
                <a:latin typeface="Rockwell" panose="02060603020205020403" pitchFamily="18" charset="77"/>
              </a:rPr>
              <a:t>.</a:t>
            </a:r>
            <a:endParaRPr sz="2400" dirty="0">
              <a:latin typeface="Rockwell" panose="02060603020205020403" pitchFamily="18" charset="77"/>
            </a:endParaRPr>
          </a:p>
          <a:p>
            <a:pPr marL="457200" lvl="0" indent="0" algn="l" rtl="0">
              <a:spcBef>
                <a:spcPts val="0"/>
              </a:spcBef>
              <a:spcAft>
                <a:spcPts val="0"/>
              </a:spcAft>
              <a:buNone/>
            </a:pPr>
            <a:endParaRPr sz="2400" dirty="0"/>
          </a:p>
          <a:p>
            <a:pPr marL="457200" lvl="0" indent="0" algn="l" rtl="0">
              <a:spcBef>
                <a:spcPts val="0"/>
              </a:spcBef>
              <a:spcAft>
                <a:spcPts val="0"/>
              </a:spcAft>
              <a:buNone/>
            </a:pPr>
            <a:endParaRPr sz="2400" dirty="0"/>
          </a:p>
          <a:p>
            <a:pPr marL="137160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subTitle" idx="1"/>
          </p:nvPr>
        </p:nvSpPr>
        <p:spPr>
          <a:xfrm>
            <a:off x="4868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Feed Forward</a:t>
            </a:r>
            <a:endParaRPr dirty="0">
              <a:solidFill>
                <a:srgbClr val="38761D"/>
              </a:solidFill>
              <a:latin typeface="Rockwell" panose="02060603020205020403" pitchFamily="18" charset="77"/>
            </a:endParaRPr>
          </a:p>
        </p:txBody>
      </p:sp>
      <p:sp>
        <p:nvSpPr>
          <p:cNvPr id="137" name="Google Shape;137;p24"/>
          <p:cNvSpPr txBox="1"/>
          <p:nvPr/>
        </p:nvSpPr>
        <p:spPr>
          <a:xfrm>
            <a:off x="824850" y="474784"/>
            <a:ext cx="7070100" cy="4511325"/>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 b="1" dirty="0">
                <a:solidFill>
                  <a:schemeClr val="dk1"/>
                </a:solidFill>
                <a:latin typeface="Rockwell" panose="02060603020205020403" pitchFamily="18" charset="77"/>
              </a:rPr>
              <a:t>Feed Forward</a:t>
            </a:r>
            <a:endParaRPr sz="1350" b="1" dirty="0">
              <a:solidFill>
                <a:schemeClr val="dk1"/>
              </a:solidFill>
              <a:latin typeface="Rockwell" panose="02060603020205020403" pitchFamily="18" charset="77"/>
            </a:endParaRPr>
          </a:p>
          <a:p>
            <a:pPr marL="285750" lvl="0" indent="-285750" algn="l" rtl="0">
              <a:lnSpc>
                <a:spcPct val="115000"/>
              </a:lnSpc>
              <a:spcBef>
                <a:spcPts val="1100"/>
              </a:spcBef>
              <a:spcAft>
                <a:spcPts val="0"/>
              </a:spcAft>
              <a:buFont typeface="Arial" panose="020B0604020202020204" pitchFamily="34" charset="0"/>
              <a:buChar char="•"/>
            </a:pPr>
            <a:r>
              <a:rPr lang="en" sz="1600" dirty="0">
                <a:solidFill>
                  <a:schemeClr val="dk1"/>
                </a:solidFill>
                <a:latin typeface="Rockwell" panose="02060603020205020403" pitchFamily="18" charset="77"/>
              </a:rPr>
              <a:t>A DNN (and CNN) are known as feed forward neural networks. </a:t>
            </a:r>
          </a:p>
          <a:p>
            <a:pPr marL="285750" lvl="0" indent="-285750" algn="l" rtl="0">
              <a:lnSpc>
                <a:spcPct val="115000"/>
              </a:lnSpc>
              <a:spcBef>
                <a:spcPts val="1100"/>
              </a:spcBef>
              <a:spcAft>
                <a:spcPts val="0"/>
              </a:spcAft>
              <a:buFont typeface="Arial" panose="020B0604020202020204" pitchFamily="34" charset="0"/>
              <a:buChar char="•"/>
            </a:pPr>
            <a:r>
              <a:rPr lang="en" sz="1600" dirty="0">
                <a:solidFill>
                  <a:schemeClr val="dk1"/>
                </a:solidFill>
                <a:latin typeface="Rockwell" panose="02060603020205020403" pitchFamily="18" charset="77"/>
              </a:rPr>
              <a:t>This means that data moves through the network sequential in one direction (from input to output layer). </a:t>
            </a:r>
          </a:p>
          <a:p>
            <a:pPr marL="285750" lvl="0" indent="-285750" algn="l" rtl="0">
              <a:lnSpc>
                <a:spcPct val="115000"/>
              </a:lnSpc>
              <a:spcBef>
                <a:spcPts val="1100"/>
              </a:spcBef>
              <a:spcAft>
                <a:spcPts val="0"/>
              </a:spcAft>
              <a:buFont typeface="Arial" panose="020B0604020202020204" pitchFamily="34" charset="0"/>
              <a:buChar char="•"/>
            </a:pPr>
            <a:r>
              <a:rPr lang="en" sz="1600" dirty="0">
                <a:solidFill>
                  <a:schemeClr val="dk1"/>
                </a:solidFill>
                <a:latin typeface="Rockwell" panose="02060603020205020403" pitchFamily="18" charset="77"/>
              </a:rPr>
              <a:t>That's like a function in procedural programming. </a:t>
            </a:r>
          </a:p>
          <a:p>
            <a:pPr marL="285750" lvl="0" indent="-285750" algn="l" rtl="0">
              <a:lnSpc>
                <a:spcPct val="115000"/>
              </a:lnSpc>
              <a:spcBef>
                <a:spcPts val="1100"/>
              </a:spcBef>
              <a:spcAft>
                <a:spcPts val="0"/>
              </a:spcAft>
              <a:buFont typeface="Arial" panose="020B0604020202020204" pitchFamily="34" charset="0"/>
              <a:buChar char="•"/>
            </a:pPr>
            <a:r>
              <a:rPr lang="en" sz="1600" dirty="0">
                <a:solidFill>
                  <a:schemeClr val="dk1"/>
                </a:solidFill>
                <a:latin typeface="Rockwell" panose="02060603020205020403" pitchFamily="18" charset="77"/>
              </a:rPr>
              <a:t>The inputs are passed as parameters (i.e., input layer), the function performs a sequenced set of actions based on the inputs (i.e., hidden layers) and outputs a result (i.e., output layer).</a:t>
            </a:r>
            <a:endParaRPr sz="1600" dirty="0">
              <a:solidFill>
                <a:schemeClr val="dk1"/>
              </a:solidFill>
              <a:latin typeface="Rockwell" panose="02060603020205020403" pitchFamily="18" charset="77"/>
            </a:endParaRPr>
          </a:p>
          <a:p>
            <a:pPr marL="285750" lvl="0" indent="-285750" algn="l" rtl="0">
              <a:lnSpc>
                <a:spcPct val="115000"/>
              </a:lnSpc>
              <a:spcBef>
                <a:spcPts val="1100"/>
              </a:spcBef>
              <a:spcAft>
                <a:spcPts val="0"/>
              </a:spcAft>
              <a:buFont typeface="Arial" panose="020B0604020202020204" pitchFamily="34" charset="0"/>
              <a:buChar char="•"/>
            </a:pPr>
            <a:r>
              <a:rPr lang="en" sz="1600" dirty="0">
                <a:solidFill>
                  <a:schemeClr val="dk1"/>
                </a:solidFill>
                <a:latin typeface="Rockwell" panose="02060603020205020403" pitchFamily="18" charset="77"/>
              </a:rPr>
              <a:t>There are two distinctive styles, which you will see in blogs, when coding a forward feed network in </a:t>
            </a:r>
            <a:r>
              <a:rPr lang="en" sz="1600" b="1" dirty="0" err="1">
                <a:solidFill>
                  <a:schemeClr val="dk1"/>
                </a:solidFill>
                <a:latin typeface="Rockwell" panose="02060603020205020403" pitchFamily="18" charset="77"/>
              </a:rPr>
              <a:t>Tensorflow</a:t>
            </a:r>
            <a:r>
              <a:rPr lang="en" sz="1600" dirty="0">
                <a:solidFill>
                  <a:schemeClr val="dk1"/>
                </a:solidFill>
                <a:latin typeface="Rockwell" panose="02060603020205020403" pitchFamily="18" charset="77"/>
              </a:rPr>
              <a:t>..</a:t>
            </a:r>
            <a:endParaRPr sz="1600" dirty="0">
              <a:solidFill>
                <a:schemeClr val="dk1"/>
              </a:solidFill>
              <a:latin typeface="Rockwell" panose="02060603020205020403" pitchFamily="18" charset="77"/>
            </a:endParaRPr>
          </a:p>
          <a:p>
            <a:pPr marL="2286000" lvl="0" indent="-317500" algn="l" rtl="0">
              <a:lnSpc>
                <a:spcPct val="115000"/>
              </a:lnSpc>
              <a:spcBef>
                <a:spcPts val="1100"/>
              </a:spcBef>
              <a:spcAft>
                <a:spcPts val="0"/>
              </a:spcAft>
              <a:buClr>
                <a:srgbClr val="0000FF"/>
              </a:buClr>
              <a:buSzPts val="1400"/>
              <a:buFont typeface="Arial" panose="020B0604020202020204" pitchFamily="34" charset="0"/>
              <a:buChar char="•"/>
            </a:pPr>
            <a:r>
              <a:rPr lang="en" sz="1600" b="1" dirty="0">
                <a:solidFill>
                  <a:srgbClr val="0000FF"/>
                </a:solidFill>
                <a:latin typeface="Rockwell" panose="02060603020205020403" pitchFamily="18" charset="77"/>
              </a:rPr>
              <a:t>Sequential API Method</a:t>
            </a:r>
            <a:endParaRPr sz="1600" b="1" dirty="0">
              <a:solidFill>
                <a:srgbClr val="0000FF"/>
              </a:solidFill>
              <a:latin typeface="Rockwell" panose="02060603020205020403" pitchFamily="18" charset="77"/>
            </a:endParaRPr>
          </a:p>
          <a:p>
            <a:pPr marL="2286000" lvl="0" indent="-317500" algn="l" rtl="0">
              <a:lnSpc>
                <a:spcPct val="115000"/>
              </a:lnSpc>
              <a:spcBef>
                <a:spcPts val="0"/>
              </a:spcBef>
              <a:spcAft>
                <a:spcPts val="0"/>
              </a:spcAft>
              <a:buClr>
                <a:srgbClr val="0000FF"/>
              </a:buClr>
              <a:buSzPts val="1400"/>
              <a:buFont typeface="Arial" panose="020B0604020202020204" pitchFamily="34" charset="0"/>
              <a:buChar char="•"/>
            </a:pPr>
            <a:r>
              <a:rPr lang="en" sz="1600" b="1" dirty="0">
                <a:solidFill>
                  <a:srgbClr val="0000FF"/>
                </a:solidFill>
                <a:latin typeface="Rockwell" panose="02060603020205020403" pitchFamily="18" charset="77"/>
              </a:rPr>
              <a:t>Functional API Method</a:t>
            </a:r>
            <a:endParaRPr sz="1600" b="1" dirty="0">
              <a:solidFill>
                <a:srgbClr val="0000FF"/>
              </a:solidFill>
              <a:latin typeface="Rockwell" panose="02060603020205020403" pitchFamily="18" charset="7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subTitle" idx="1"/>
          </p:nvPr>
        </p:nvSpPr>
        <p:spPr>
          <a:xfrm>
            <a:off x="8248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TensorFlow Sequential Method</a:t>
            </a:r>
            <a:endParaRPr dirty="0">
              <a:solidFill>
                <a:srgbClr val="38761D"/>
              </a:solidFill>
              <a:latin typeface="Rockwell" panose="02060603020205020403" pitchFamily="18" charset="77"/>
            </a:endParaRPr>
          </a:p>
        </p:txBody>
      </p:sp>
      <p:sp>
        <p:nvSpPr>
          <p:cNvPr id="144" name="Google Shape;144;p25"/>
          <p:cNvSpPr txBox="1"/>
          <p:nvPr/>
        </p:nvSpPr>
        <p:spPr>
          <a:xfrm>
            <a:off x="824850" y="910725"/>
            <a:ext cx="7070100" cy="4057800"/>
          </a:xfrm>
          <a:prstGeom prst="rect">
            <a:avLst/>
          </a:prstGeom>
          <a:noFill/>
          <a:ln>
            <a:noFill/>
          </a:ln>
        </p:spPr>
        <p:txBody>
          <a:bodyPr spcFirstLastPara="1" wrap="square" lIns="91425" tIns="91425" rIns="91425" bIns="91425" anchor="t" anchorCtr="0">
            <a:noAutofit/>
          </a:bodyPr>
          <a:lstStyle/>
          <a:p>
            <a:pPr marL="0" lvl="0" indent="0" algn="ctr" rtl="0">
              <a:spcBef>
                <a:spcPts val="2200"/>
              </a:spcBef>
              <a:spcAft>
                <a:spcPts val="0"/>
              </a:spcAft>
              <a:buClr>
                <a:schemeClr val="dk1"/>
              </a:buClr>
              <a:buSzPts val="1100"/>
              <a:buFont typeface="Arial"/>
              <a:buNone/>
            </a:pPr>
            <a:r>
              <a:rPr lang="en" sz="1600" b="1" dirty="0">
                <a:solidFill>
                  <a:schemeClr val="dk1"/>
                </a:solidFill>
                <a:latin typeface="Rockwell" panose="02060603020205020403" pitchFamily="18" charset="77"/>
              </a:rPr>
              <a:t>The Sequential API Method Approach</a:t>
            </a:r>
            <a:endParaRPr sz="16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600" dirty="0">
                <a:solidFill>
                  <a:schemeClr val="dk1"/>
                </a:solidFill>
                <a:latin typeface="Rockwell" panose="02060603020205020403" pitchFamily="18" charset="77"/>
              </a:rPr>
              <a:t>The </a:t>
            </a:r>
            <a:r>
              <a:rPr lang="en" sz="1600" dirty="0">
                <a:solidFill>
                  <a:schemeClr val="dk1"/>
                </a:solidFill>
                <a:highlight>
                  <a:srgbClr val="EFF0F1"/>
                </a:highlight>
                <a:latin typeface="Rockwell" panose="02060603020205020403" pitchFamily="18" charset="77"/>
              </a:rPr>
              <a:t>Sequential</a:t>
            </a:r>
            <a:r>
              <a:rPr lang="en" sz="1600" dirty="0">
                <a:solidFill>
                  <a:schemeClr val="dk1"/>
                </a:solidFill>
                <a:latin typeface="Rockwell" panose="02060603020205020403" pitchFamily="18" charset="77"/>
              </a:rPr>
              <a:t> API method is easier to read and follow for beginners, but less flexible. Essentially, you create an empty forward feed neural network with the </a:t>
            </a:r>
            <a:r>
              <a:rPr lang="en" sz="1600" dirty="0">
                <a:solidFill>
                  <a:schemeClr val="dk1"/>
                </a:solidFill>
                <a:highlight>
                  <a:srgbClr val="EFF0F1"/>
                </a:highlight>
                <a:latin typeface="Rockwell" panose="02060603020205020403" pitchFamily="18" charset="77"/>
              </a:rPr>
              <a:t>Sequential</a:t>
            </a:r>
            <a:r>
              <a:rPr lang="en" sz="1600" dirty="0">
                <a:solidFill>
                  <a:schemeClr val="dk1"/>
                </a:solidFill>
                <a:latin typeface="Rockwell" panose="02060603020205020403" pitchFamily="18" charset="77"/>
              </a:rPr>
              <a:t> class object, and then "add" one layer at a time, until the output layer.</a:t>
            </a:r>
            <a:endParaRPr sz="16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Clr>
                <a:schemeClr val="dk1"/>
              </a:buClr>
              <a:buSzPts val="1100"/>
              <a:buFont typeface="Arial"/>
              <a:buNone/>
            </a:pPr>
            <a:endParaRPr sz="1200" dirty="0">
              <a:solidFill>
                <a:schemeClr val="dk1"/>
              </a:solidFill>
            </a:endParaRPr>
          </a:p>
        </p:txBody>
      </p:sp>
      <p:graphicFrame>
        <p:nvGraphicFramePr>
          <p:cNvPr id="145" name="Google Shape;145;p25"/>
          <p:cNvGraphicFramePr/>
          <p:nvPr>
            <p:extLst>
              <p:ext uri="{D42A27DB-BD31-4B8C-83A1-F6EECF244321}">
                <p14:modId xmlns:p14="http://schemas.microsoft.com/office/powerpoint/2010/main" val="189950285"/>
              </p:ext>
            </p:extLst>
          </p:nvPr>
        </p:nvGraphicFramePr>
        <p:xfrm>
          <a:off x="1107832" y="3051274"/>
          <a:ext cx="6901960" cy="1375474"/>
        </p:xfrm>
        <a:graphic>
          <a:graphicData uri="http://schemas.openxmlformats.org/drawingml/2006/table">
            <a:tbl>
              <a:tblPr>
                <a:noFill/>
                <a:tableStyleId>{F256099A-DD11-47A7-8DFB-066696DDA95B}</a:tableStyleId>
              </a:tblPr>
              <a:tblGrid>
                <a:gridCol w="6901960">
                  <a:extLst>
                    <a:ext uri="{9D8B030D-6E8A-4147-A177-3AD203B41FA5}">
                      <a16:colId xmlns:a16="http://schemas.microsoft.com/office/drawing/2014/main" val="20000"/>
                    </a:ext>
                  </a:extLst>
                </a:gridCol>
              </a:tblGrid>
              <a:tr h="975500">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9C27B0"/>
                          </a:solidFill>
                          <a:latin typeface="Consolas"/>
                          <a:ea typeface="Consolas"/>
                          <a:cs typeface="Consolas"/>
                          <a:sym typeface="Consolas"/>
                        </a:rPr>
                        <a:t>from</a:t>
                      </a: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tensorflow.keras</a:t>
                      </a:r>
                      <a:r>
                        <a:rPr lang="en" sz="1200" dirty="0">
                          <a:solidFill>
                            <a:schemeClr val="dk1"/>
                          </a:solidFill>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solidFill>
                            <a:schemeClr val="dk1"/>
                          </a:solidFill>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endParaRPr sz="1200" dirty="0">
                        <a:latin typeface="Consolas"/>
                        <a:ea typeface="Consolas"/>
                        <a:cs typeface="Consolas"/>
                        <a:sym typeface="Consolas"/>
                      </a:endParaRPr>
                    </a:p>
                    <a:p>
                      <a:pPr marL="0" lvl="0" indent="0" algn="l" rtl="0">
                        <a:lnSpc>
                          <a:spcPct val="115000"/>
                        </a:lnSpc>
                        <a:spcBef>
                          <a:spcPts val="0"/>
                        </a:spcBef>
                        <a:spcAft>
                          <a:spcPts val="0"/>
                        </a:spcAft>
                        <a:buNone/>
                      </a:pP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model </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latin typeface="Consolas"/>
                          <a:ea typeface="Consolas"/>
                          <a:cs typeface="Consolas"/>
                          <a:sym typeface="Consolas"/>
                        </a:rPr>
                        <a:t>model</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add</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0F9D58"/>
                          </a:solidFill>
                          <a:latin typeface="Consolas"/>
                          <a:ea typeface="Consolas"/>
                          <a:cs typeface="Consolas"/>
                          <a:sym typeface="Consolas"/>
                        </a:rPr>
                        <a:t>/the first layer/</a:t>
                      </a:r>
                      <a:r>
                        <a:rPr lang="en" sz="1200" dirty="0">
                          <a:latin typeface="Consolas"/>
                          <a:ea typeface="Consolas"/>
                          <a:cs typeface="Consolas"/>
                          <a:sym typeface="Consolas"/>
                        </a:rPr>
                        <a:t> </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latin typeface="Consolas"/>
                          <a:ea typeface="Consolas"/>
                          <a:cs typeface="Consolas"/>
                          <a:sym typeface="Consolas"/>
                        </a:rPr>
                        <a:t>model</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add</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0F9D58"/>
                          </a:solidFill>
                          <a:latin typeface="Consolas"/>
                          <a:ea typeface="Consolas"/>
                          <a:cs typeface="Consolas"/>
                          <a:sym typeface="Consolas"/>
                        </a:rPr>
                        <a:t>/the next layer/</a:t>
                      </a:r>
                      <a:r>
                        <a:rPr lang="en" sz="1200" dirty="0">
                          <a:latin typeface="Consolas"/>
                          <a:ea typeface="Consolas"/>
                          <a:cs typeface="Consolas"/>
                          <a:sym typeface="Consolas"/>
                        </a:rPr>
                        <a:t> </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latin typeface="Consolas"/>
                          <a:ea typeface="Consolas"/>
                          <a:cs typeface="Consolas"/>
                          <a:sym typeface="Consolas"/>
                        </a:rPr>
                        <a:t>model</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add</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0F9D58"/>
                          </a:solidFill>
                          <a:latin typeface="Consolas"/>
                          <a:ea typeface="Consolas"/>
                          <a:cs typeface="Consolas"/>
                          <a:sym typeface="Consolas"/>
                        </a:rPr>
                        <a:t>/the output layer/</a:t>
                      </a:r>
                      <a:r>
                        <a:rPr lang="en" sz="1200" dirty="0">
                          <a:latin typeface="Consolas"/>
                          <a:ea typeface="Consolas"/>
                          <a:cs typeface="Consolas"/>
                          <a:sym typeface="Consolas"/>
                        </a:rPr>
                        <a:t> </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subTitle" idx="1"/>
          </p:nvPr>
        </p:nvSpPr>
        <p:spPr>
          <a:xfrm>
            <a:off x="8248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TensorFlow Sequential Method</a:t>
            </a:r>
            <a:endParaRPr dirty="0">
              <a:solidFill>
                <a:srgbClr val="38761D"/>
              </a:solidFill>
              <a:latin typeface="Rockwell" panose="02060603020205020403" pitchFamily="18" charset="77"/>
            </a:endParaRPr>
          </a:p>
        </p:txBody>
      </p:sp>
      <p:sp>
        <p:nvSpPr>
          <p:cNvPr id="152" name="Google Shape;152;p26"/>
          <p:cNvSpPr txBox="1"/>
          <p:nvPr/>
        </p:nvSpPr>
        <p:spPr>
          <a:xfrm>
            <a:off x="824850" y="910725"/>
            <a:ext cx="7070100" cy="4057800"/>
          </a:xfrm>
          <a:prstGeom prst="rect">
            <a:avLst/>
          </a:prstGeom>
          <a:noFill/>
          <a:ln>
            <a:noFill/>
          </a:ln>
        </p:spPr>
        <p:txBody>
          <a:bodyPr spcFirstLastPara="1" wrap="square" lIns="91425" tIns="91425" rIns="91425" bIns="91425" anchor="t" anchorCtr="0">
            <a:noAutofit/>
          </a:bodyPr>
          <a:lstStyle/>
          <a:p>
            <a:pPr marL="0" lvl="0" indent="0" algn="ctr" rtl="0">
              <a:spcBef>
                <a:spcPts val="2200"/>
              </a:spcBef>
              <a:spcAft>
                <a:spcPts val="0"/>
              </a:spcAft>
              <a:buClr>
                <a:schemeClr val="dk1"/>
              </a:buClr>
              <a:buSzPts val="1100"/>
              <a:buFont typeface="Arial"/>
              <a:buNone/>
            </a:pPr>
            <a:r>
              <a:rPr lang="en" sz="1400" b="1" dirty="0">
                <a:solidFill>
                  <a:schemeClr val="dk1"/>
                </a:solidFill>
                <a:latin typeface="Rockwell" panose="02060603020205020403" pitchFamily="18" charset="77"/>
              </a:rPr>
              <a:t>The Sequential Method API Approach (List)</a:t>
            </a: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The layers in the neural network may alternately be specified as a list in a sequential order which is passed as a parameter when instantiating the </a:t>
            </a:r>
            <a:r>
              <a:rPr lang="en" sz="1400" dirty="0">
                <a:solidFill>
                  <a:schemeClr val="dk1"/>
                </a:solidFill>
                <a:highlight>
                  <a:srgbClr val="EFF0F1"/>
                </a:highlight>
                <a:latin typeface="Rockwell" panose="02060603020205020403" pitchFamily="18" charset="77"/>
              </a:rPr>
              <a:t>Sequential</a:t>
            </a:r>
            <a:r>
              <a:rPr lang="en" sz="1400" dirty="0">
                <a:solidFill>
                  <a:schemeClr val="dk1"/>
                </a:solidFill>
                <a:latin typeface="Rockwell" panose="02060603020205020403" pitchFamily="18" charset="77"/>
              </a:rPr>
              <a:t> class object.</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Clr>
                <a:schemeClr val="dk1"/>
              </a:buClr>
              <a:buSzPts val="1100"/>
              <a:buFont typeface="Arial"/>
              <a:buNone/>
            </a:pPr>
            <a:endParaRPr sz="1200" dirty="0">
              <a:solidFill>
                <a:schemeClr val="dk1"/>
              </a:solidFill>
            </a:endParaRPr>
          </a:p>
        </p:txBody>
      </p:sp>
      <p:graphicFrame>
        <p:nvGraphicFramePr>
          <p:cNvPr id="153" name="Google Shape;153;p26"/>
          <p:cNvGraphicFramePr/>
          <p:nvPr>
            <p:extLst>
              <p:ext uri="{D42A27DB-BD31-4B8C-83A1-F6EECF244321}">
                <p14:modId xmlns:p14="http://schemas.microsoft.com/office/powerpoint/2010/main" val="3787014528"/>
              </p:ext>
            </p:extLst>
          </p:nvPr>
        </p:nvGraphicFramePr>
        <p:xfrm>
          <a:off x="1459523" y="2470638"/>
          <a:ext cx="6972300" cy="1375474"/>
        </p:xfrm>
        <a:graphic>
          <a:graphicData uri="http://schemas.openxmlformats.org/drawingml/2006/table">
            <a:tbl>
              <a:tblPr>
                <a:noFill/>
                <a:tableStyleId>{F256099A-DD11-47A7-8DFB-066696DDA95B}</a:tableStyleId>
              </a:tblPr>
              <a:tblGrid>
                <a:gridCol w="6972300">
                  <a:extLst>
                    <a:ext uri="{9D8B030D-6E8A-4147-A177-3AD203B41FA5}">
                      <a16:colId xmlns:a16="http://schemas.microsoft.com/office/drawing/2014/main" val="20000"/>
                    </a:ext>
                  </a:extLst>
                </a:gridCol>
              </a:tblGrid>
              <a:tr h="1327639">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9C27B0"/>
                          </a:solidFill>
                          <a:latin typeface="Consolas"/>
                          <a:ea typeface="Consolas"/>
                          <a:cs typeface="Consolas"/>
                          <a:sym typeface="Consolas"/>
                        </a:rPr>
                        <a:t>from</a:t>
                      </a: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tensorflow.keras</a:t>
                      </a:r>
                      <a:r>
                        <a:rPr lang="en" sz="1200" dirty="0">
                          <a:solidFill>
                            <a:schemeClr val="dk1"/>
                          </a:solidFill>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solidFill>
                            <a:schemeClr val="dk1"/>
                          </a:solidFill>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endParaRPr sz="1200" dirty="0">
                        <a:latin typeface="Consolas"/>
                        <a:ea typeface="Consolas"/>
                        <a:cs typeface="Consolas"/>
                        <a:sym typeface="Consolas"/>
                      </a:endParaRPr>
                    </a:p>
                    <a:p>
                      <a:pPr marL="0" lvl="0" indent="0" algn="l" rtl="0">
                        <a:lnSpc>
                          <a:spcPct val="115000"/>
                        </a:lnSpc>
                        <a:spcBef>
                          <a:spcPts val="0"/>
                        </a:spcBef>
                        <a:spcAft>
                          <a:spcPts val="0"/>
                        </a:spcAft>
                        <a:buNone/>
                      </a:pP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model </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0F9D58"/>
                          </a:solidFill>
                          <a:latin typeface="Consolas"/>
                          <a:ea typeface="Consolas"/>
                          <a:cs typeface="Consolas"/>
                          <a:sym typeface="Consolas"/>
                        </a:rPr>
                        <a:t>/the first layer/</a:t>
                      </a:r>
                      <a:r>
                        <a:rPr lang="en" sz="1200" dirty="0">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                     </a:t>
                      </a:r>
                      <a:r>
                        <a:rPr lang="en" sz="1200" dirty="0">
                          <a:solidFill>
                            <a:srgbClr val="0F9D58"/>
                          </a:solidFill>
                          <a:latin typeface="Consolas"/>
                          <a:ea typeface="Consolas"/>
                          <a:cs typeface="Consolas"/>
                          <a:sym typeface="Consolas"/>
                        </a:rPr>
                        <a:t>/the next layer/</a:t>
                      </a:r>
                      <a:r>
                        <a:rPr lang="en" sz="1200" dirty="0">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                     </a:t>
                      </a:r>
                      <a:r>
                        <a:rPr lang="en" sz="1200" dirty="0">
                          <a:solidFill>
                            <a:srgbClr val="0F9D58"/>
                          </a:solidFill>
                          <a:latin typeface="Consolas"/>
                          <a:ea typeface="Consolas"/>
                          <a:cs typeface="Consolas"/>
                          <a:sym typeface="Consolas"/>
                        </a:rPr>
                        <a:t>/the output layer/</a:t>
                      </a:r>
                      <a:r>
                        <a:rPr lang="en" sz="1200" dirty="0">
                          <a:latin typeface="Consolas"/>
                          <a:ea typeface="Consolas"/>
                          <a:cs typeface="Consolas"/>
                          <a:sym typeface="Consolas"/>
                        </a:rPr>
                        <a:t> </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                   ]</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TensorFlow Functional Method</a:t>
            </a:r>
            <a:endParaRPr dirty="0">
              <a:solidFill>
                <a:srgbClr val="38761D"/>
              </a:solidFill>
              <a:latin typeface="Rockwell" panose="02060603020205020403" pitchFamily="18" charset="77"/>
            </a:endParaRPr>
          </a:p>
        </p:txBody>
      </p:sp>
      <p:sp>
        <p:nvSpPr>
          <p:cNvPr id="160" name="Google Shape;160;p27"/>
          <p:cNvSpPr txBox="1"/>
          <p:nvPr/>
        </p:nvSpPr>
        <p:spPr>
          <a:xfrm>
            <a:off x="824850" y="834125"/>
            <a:ext cx="7070100" cy="405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endParaRPr sz="1200">
              <a:solidFill>
                <a:schemeClr val="dk1"/>
              </a:solidFill>
            </a:endParaRPr>
          </a:p>
        </p:txBody>
      </p:sp>
      <p:graphicFrame>
        <p:nvGraphicFramePr>
          <p:cNvPr id="161" name="Google Shape;161;p27"/>
          <p:cNvGraphicFramePr/>
          <p:nvPr/>
        </p:nvGraphicFramePr>
        <p:xfrm>
          <a:off x="1372213" y="2834000"/>
          <a:ext cx="5921325" cy="1778425"/>
        </p:xfrm>
        <a:graphic>
          <a:graphicData uri="http://schemas.openxmlformats.org/drawingml/2006/table">
            <a:tbl>
              <a:tblPr>
                <a:noFill/>
                <a:tableStyleId>{F256099A-DD11-47A7-8DFB-066696DDA95B}</a:tableStyleId>
              </a:tblPr>
              <a:tblGrid>
                <a:gridCol w="5921325">
                  <a:extLst>
                    <a:ext uri="{9D8B030D-6E8A-4147-A177-3AD203B41FA5}">
                      <a16:colId xmlns:a16="http://schemas.microsoft.com/office/drawing/2014/main" val="20000"/>
                    </a:ext>
                  </a:extLst>
                </a:gridCol>
              </a:tblGrid>
              <a:tr h="1778425">
                <a:tc>
                  <a:txBody>
                    <a:bodyPr/>
                    <a:lstStyle/>
                    <a:p>
                      <a:pPr marL="0" lvl="0" indent="0" algn="l" rtl="0">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200">
                        <a:solidFill>
                          <a:srgbClr val="3367D6"/>
                        </a:solidFill>
                        <a:latin typeface="Consolas"/>
                        <a:ea typeface="Consolas"/>
                        <a:cs typeface="Consolas"/>
                        <a:sym typeface="Consolas"/>
                      </a:endParaRPr>
                    </a:p>
                    <a:p>
                      <a:pPr marL="0" lvl="0" indent="0" algn="l" rtl="0">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
        <p:nvSpPr>
          <p:cNvPr id="162" name="Google Shape;162;p27"/>
          <p:cNvSpPr txBox="1"/>
          <p:nvPr/>
        </p:nvSpPr>
        <p:spPr>
          <a:xfrm>
            <a:off x="873875" y="1027975"/>
            <a:ext cx="7953602" cy="1390200"/>
          </a:xfrm>
          <a:prstGeom prst="rect">
            <a:avLst/>
          </a:prstGeom>
          <a:noFill/>
          <a:ln>
            <a:noFill/>
          </a:ln>
        </p:spPr>
        <p:txBody>
          <a:bodyPr spcFirstLastPara="1" wrap="square" lIns="91425" tIns="91425" rIns="91425" bIns="91425" anchor="ctr" anchorCtr="0">
            <a:noAutofit/>
          </a:bodyPr>
          <a:lstStyle/>
          <a:p>
            <a:pPr marL="0" lvl="0" indent="0" algn="ctr" rtl="0">
              <a:spcBef>
                <a:spcPts val="2200"/>
              </a:spcBef>
              <a:spcAft>
                <a:spcPts val="0"/>
              </a:spcAft>
              <a:buNone/>
            </a:pPr>
            <a:r>
              <a:rPr lang="en" sz="1400" b="1" dirty="0">
                <a:latin typeface="Rockwell" panose="02060603020205020403" pitchFamily="18" charset="77"/>
              </a:rPr>
              <a:t>The Functional API Approach</a:t>
            </a:r>
            <a:endParaRPr sz="1400" b="1" dirty="0">
              <a:latin typeface="Rockwell" panose="02060603020205020403" pitchFamily="18" charset="77"/>
            </a:endParaRPr>
          </a:p>
          <a:p>
            <a:pPr marL="0" lvl="0" indent="0" algn="l" rtl="0">
              <a:lnSpc>
                <a:spcPct val="115000"/>
              </a:lnSpc>
              <a:spcBef>
                <a:spcPts val="1100"/>
              </a:spcBef>
              <a:spcAft>
                <a:spcPts val="0"/>
              </a:spcAft>
              <a:buNone/>
            </a:pPr>
            <a:r>
              <a:rPr lang="en" sz="1400" dirty="0">
                <a:latin typeface="Rockwell" panose="02060603020205020403" pitchFamily="18" charset="77"/>
              </a:rPr>
              <a:t>The </a:t>
            </a:r>
            <a:r>
              <a:rPr lang="en" sz="1400" dirty="0">
                <a:highlight>
                  <a:srgbClr val="EFF0F1"/>
                </a:highlight>
                <a:latin typeface="Rockwell" panose="02060603020205020403" pitchFamily="18" charset="77"/>
              </a:rPr>
              <a:t>Functional</a:t>
            </a:r>
            <a:r>
              <a:rPr lang="en" sz="1400" dirty="0">
                <a:latin typeface="Rockwell" panose="02060603020205020403" pitchFamily="18" charset="77"/>
              </a:rPr>
              <a:t> API approach is more advanced. You build the layers separately and then "tie" them together. </a:t>
            </a:r>
          </a:p>
          <a:p>
            <a:pPr marL="0" lvl="0" indent="0" algn="l" rtl="0">
              <a:lnSpc>
                <a:spcPct val="115000"/>
              </a:lnSpc>
              <a:spcBef>
                <a:spcPts val="1100"/>
              </a:spcBef>
              <a:spcAft>
                <a:spcPts val="0"/>
              </a:spcAft>
              <a:buNone/>
            </a:pPr>
            <a:r>
              <a:rPr lang="en" sz="1400" dirty="0">
                <a:latin typeface="Rockwell" panose="02060603020205020403" pitchFamily="18" charset="77"/>
              </a:rPr>
              <a:t>This latter step gives you the freedom to connect layers in creative ways. </a:t>
            </a:r>
            <a:endParaRPr sz="1400" dirty="0">
              <a:latin typeface="Rockwell" panose="02060603020205020403" pitchFamily="18" charset="77"/>
            </a:endParaRPr>
          </a:p>
          <a:p>
            <a:pPr marL="0" lvl="0" indent="0" algn="l" rtl="0">
              <a:lnSpc>
                <a:spcPct val="115000"/>
              </a:lnSpc>
              <a:spcBef>
                <a:spcPts val="1100"/>
              </a:spcBef>
              <a:spcAft>
                <a:spcPts val="0"/>
              </a:spcAft>
              <a:buNone/>
            </a:pPr>
            <a:r>
              <a:rPr lang="en" sz="1400" dirty="0">
                <a:latin typeface="Rockwell" panose="02060603020205020403" pitchFamily="18" charset="77"/>
              </a:rPr>
              <a:t>Essentially, for a forward feed neural network, you create the layers, bind them to another layer(s), and then </a:t>
            </a:r>
            <a:r>
              <a:rPr lang="en" sz="1400" u="sng" dirty="0">
                <a:latin typeface="Rockwell" panose="02060603020205020403" pitchFamily="18" charset="77"/>
              </a:rPr>
              <a:t>pull all the layers together in a final instantiation of a </a:t>
            </a:r>
            <a:r>
              <a:rPr lang="en" sz="1400" u="sng" dirty="0">
                <a:highlight>
                  <a:srgbClr val="EFF0F1"/>
                </a:highlight>
                <a:latin typeface="Rockwell" panose="02060603020205020403" pitchFamily="18" charset="77"/>
              </a:rPr>
              <a:t>Model</a:t>
            </a:r>
            <a:r>
              <a:rPr lang="en" sz="1400" u="sng" dirty="0">
                <a:latin typeface="Rockwell" panose="02060603020205020403" pitchFamily="18" charset="77"/>
              </a:rPr>
              <a:t> class object</a:t>
            </a:r>
            <a:r>
              <a:rPr lang="en" sz="1400" dirty="0">
                <a:latin typeface="Rockwell" panose="02060603020205020403" pitchFamily="18" charset="77"/>
              </a:rPr>
              <a:t>.</a:t>
            </a:r>
            <a:br>
              <a:rPr lang="en" sz="1400" dirty="0">
                <a:latin typeface="Rockwell" panose="02060603020205020403" pitchFamily="18" charset="77"/>
              </a:rPr>
            </a:br>
            <a:endParaRPr sz="1400" dirty="0">
              <a:latin typeface="Rockwell" panose="02060603020205020403" pitchFamily="18" charset="7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Input Shape</a:t>
            </a:r>
            <a:endParaRPr dirty="0">
              <a:solidFill>
                <a:srgbClr val="38761D"/>
              </a:solidFill>
              <a:latin typeface="Rockwell" panose="02060603020205020403" pitchFamily="18" charset="77"/>
            </a:endParaRPr>
          </a:p>
        </p:txBody>
      </p:sp>
      <p:sp>
        <p:nvSpPr>
          <p:cNvPr id="169" name="Google Shape;169;p28"/>
          <p:cNvSpPr txBox="1"/>
          <p:nvPr/>
        </p:nvSpPr>
        <p:spPr>
          <a:xfrm>
            <a:off x="824850" y="834125"/>
            <a:ext cx="7070100" cy="4057800"/>
          </a:xfrm>
          <a:prstGeom prst="rect">
            <a:avLst/>
          </a:prstGeom>
          <a:noFill/>
          <a:ln>
            <a:noFill/>
          </a:ln>
        </p:spPr>
        <p:txBody>
          <a:bodyPr spcFirstLastPara="1" wrap="square" lIns="91425" tIns="91425" rIns="91425" bIns="91425" anchor="t" anchorCtr="0">
            <a:noAutofit/>
          </a:bodyPr>
          <a:lstStyle/>
          <a:p>
            <a:pPr marL="0" lvl="0" indent="0" algn="ctr" rtl="0">
              <a:spcBef>
                <a:spcPts val="2200"/>
              </a:spcBef>
              <a:spcAft>
                <a:spcPts val="0"/>
              </a:spcAft>
              <a:buNone/>
            </a:pPr>
            <a:r>
              <a:rPr lang="en" sz="1400" b="1" dirty="0">
                <a:solidFill>
                  <a:schemeClr val="dk1"/>
                </a:solidFill>
                <a:latin typeface="Rockwell" panose="02060603020205020403" pitchFamily="18" charset="77"/>
              </a:rPr>
              <a:t>Input Shape vs Input Layer</a:t>
            </a: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The input shape and input layer are not the same thing. The number of nodes in the input layer does not need to match the shape of the input vector. </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Every element in the input vector will be passed to every node in the input layer. </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If our</a:t>
            </a:r>
            <a:r>
              <a:rPr lang="en" sz="1400" b="1" dirty="0">
                <a:latin typeface="Rockwell" panose="02060603020205020403" pitchFamily="18" charset="77"/>
              </a:rPr>
              <a:t> input layer is ten nodes</a:t>
            </a:r>
            <a:r>
              <a:rPr lang="en" sz="1400" dirty="0">
                <a:solidFill>
                  <a:schemeClr val="dk1"/>
                </a:solidFill>
                <a:latin typeface="Rockwell" panose="02060603020205020403" pitchFamily="18" charset="77"/>
              </a:rPr>
              <a:t>, and we use our above example of a </a:t>
            </a:r>
            <a:r>
              <a:rPr lang="en" sz="1400" b="1" dirty="0">
                <a:solidFill>
                  <a:schemeClr val="dk1"/>
                </a:solidFill>
                <a:latin typeface="Rockwell" panose="02060603020205020403" pitchFamily="18" charset="77"/>
              </a:rPr>
              <a:t>thirteen element input vector</a:t>
            </a:r>
            <a:r>
              <a:rPr lang="en" sz="1400" dirty="0">
                <a:solidFill>
                  <a:schemeClr val="dk1"/>
                </a:solidFill>
                <a:latin typeface="Rockwell" panose="02060603020205020403" pitchFamily="18" charset="77"/>
              </a:rPr>
              <a:t>, we will have </a:t>
            </a:r>
            <a:r>
              <a:rPr lang="en" sz="1400" b="1" dirty="0">
                <a:solidFill>
                  <a:srgbClr val="0000FF"/>
                </a:solidFill>
                <a:latin typeface="Rockwell" panose="02060603020205020403" pitchFamily="18" charset="77"/>
              </a:rPr>
              <a:t>130 connections (10 x 13) between the input vector and the input layer</a:t>
            </a:r>
            <a:r>
              <a:rPr lang="en" sz="1400" dirty="0">
                <a:solidFill>
                  <a:schemeClr val="dk1"/>
                </a:solidFill>
                <a:latin typeface="Rockwell" panose="02060603020205020403" pitchFamily="18" charset="77"/>
              </a:rPr>
              <a:t>.</a:t>
            </a:r>
            <a:endParaRPr sz="1400" dirty="0">
              <a:solidFill>
                <a:schemeClr val="dk1"/>
              </a:solidFill>
              <a:latin typeface="Rockwell" panose="02060603020205020403" pitchFamily="18" charset="7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Dense Layer</a:t>
            </a:r>
            <a:endParaRPr dirty="0">
              <a:solidFill>
                <a:srgbClr val="38761D"/>
              </a:solidFill>
              <a:latin typeface="Rockwell" panose="02060603020205020403" pitchFamily="18" charset="77"/>
            </a:endParaRPr>
          </a:p>
        </p:txBody>
      </p:sp>
      <p:sp>
        <p:nvSpPr>
          <p:cNvPr id="176" name="Google Shape;176;p29"/>
          <p:cNvSpPr txBox="1"/>
          <p:nvPr/>
        </p:nvSpPr>
        <p:spPr>
          <a:xfrm>
            <a:off x="824849" y="562708"/>
            <a:ext cx="8231227" cy="432921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400" b="1" dirty="0">
                <a:solidFill>
                  <a:schemeClr val="dk1"/>
                </a:solidFill>
                <a:latin typeface="Rockwell" panose="02060603020205020403" pitchFamily="18" charset="77"/>
              </a:rPr>
              <a:t>The Dense() Layer</a:t>
            </a: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In </a:t>
            </a:r>
            <a:r>
              <a:rPr lang="en" sz="1400" b="1" dirty="0">
                <a:solidFill>
                  <a:schemeClr val="dk1"/>
                </a:solidFill>
                <a:latin typeface="Rockwell" panose="02060603020205020403" pitchFamily="18" charset="77"/>
              </a:rPr>
              <a:t>TensorFlow </a:t>
            </a:r>
            <a:r>
              <a:rPr lang="en" sz="1400" dirty="0">
                <a:solidFill>
                  <a:schemeClr val="dk1"/>
                </a:solidFill>
                <a:latin typeface="Rockwell" panose="02060603020205020403" pitchFamily="18" charset="77"/>
              </a:rPr>
              <a:t>layers in a fully connected neural network (FCNN) are called </a:t>
            </a:r>
            <a:r>
              <a:rPr lang="en" sz="1400" dirty="0">
                <a:solidFill>
                  <a:schemeClr val="dk1"/>
                </a:solidFill>
                <a:highlight>
                  <a:srgbClr val="EFF0F1"/>
                </a:highlight>
                <a:latin typeface="Rockwell" panose="02060603020205020403" pitchFamily="18" charset="77"/>
              </a:rPr>
              <a:t>Dense</a:t>
            </a:r>
            <a:r>
              <a:rPr lang="en" sz="1400" dirty="0">
                <a:solidFill>
                  <a:schemeClr val="dk1"/>
                </a:solidFill>
                <a:latin typeface="Rockwell" panose="02060603020205020403" pitchFamily="18" charset="77"/>
              </a:rPr>
              <a:t> layers.</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A </a:t>
            </a:r>
            <a:r>
              <a:rPr lang="en" sz="1400" b="1" dirty="0">
                <a:solidFill>
                  <a:schemeClr val="dk1"/>
                </a:solidFill>
                <a:highlight>
                  <a:srgbClr val="EFF0F1"/>
                </a:highlight>
                <a:latin typeface="Rockwell" panose="02060603020205020403" pitchFamily="18" charset="77"/>
              </a:rPr>
              <a:t>Dense</a:t>
            </a:r>
            <a:r>
              <a:rPr lang="en" sz="1400" dirty="0">
                <a:solidFill>
                  <a:schemeClr val="dk1"/>
                </a:solidFill>
                <a:latin typeface="Rockwell" panose="02060603020205020403" pitchFamily="18" charset="77"/>
              </a:rPr>
              <a:t> layer is defined as having "n" number of nodes, and is fully connected to the previous layer.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Let's define in </a:t>
            </a:r>
            <a:r>
              <a:rPr lang="en" sz="1400" b="1" dirty="0" err="1">
                <a:solidFill>
                  <a:schemeClr val="dk1"/>
                </a:solidFill>
                <a:latin typeface="Rockwell" panose="02060603020205020403" pitchFamily="18" charset="77"/>
              </a:rPr>
              <a:t>Keras</a:t>
            </a:r>
            <a:r>
              <a:rPr lang="en" sz="1400" dirty="0">
                <a:solidFill>
                  <a:schemeClr val="dk1"/>
                </a:solidFill>
                <a:latin typeface="Rockwell" panose="02060603020205020403" pitchFamily="18" charset="77"/>
              </a:rPr>
              <a:t> a three layer neural network, using the </a:t>
            </a:r>
            <a:r>
              <a:rPr lang="en" sz="1400" b="1" dirty="0">
                <a:solidFill>
                  <a:schemeClr val="dk1"/>
                </a:solidFill>
                <a:highlight>
                  <a:srgbClr val="EFF0F1"/>
                </a:highlight>
                <a:latin typeface="Rockwell" panose="02060603020205020403" pitchFamily="18" charset="77"/>
              </a:rPr>
              <a:t>Sequential</a:t>
            </a:r>
            <a:r>
              <a:rPr lang="en" sz="1400" b="1" dirty="0">
                <a:solidFill>
                  <a:schemeClr val="dk1"/>
                </a:solidFill>
                <a:latin typeface="Rockwell" panose="02060603020205020403" pitchFamily="18" charset="77"/>
              </a:rPr>
              <a:t> </a:t>
            </a:r>
            <a:r>
              <a:rPr lang="en" sz="1400" dirty="0">
                <a:solidFill>
                  <a:schemeClr val="dk1"/>
                </a:solidFill>
                <a:latin typeface="Rockwell" panose="02060603020205020403" pitchFamily="18" charset="77"/>
              </a:rPr>
              <a:t>method.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Our input layer will be ten nodes, and take as input a thirteen element vector (i.e., the thirteen features), which will be connected to a second (hidden) layer of ten nodes, which will then be connected to a third (output) layer of one node.</a:t>
            </a:r>
          </a:p>
          <a:p>
            <a:pPr marL="0" lvl="0" indent="0" algn="l" rtl="0">
              <a:lnSpc>
                <a:spcPct val="115000"/>
              </a:lnSpc>
              <a:spcBef>
                <a:spcPts val="1100"/>
              </a:spcBef>
              <a:spcAft>
                <a:spcPts val="0"/>
              </a:spcAft>
              <a:buNone/>
            </a:pPr>
            <a:r>
              <a:rPr lang="en" sz="1400" b="1" dirty="0">
                <a:solidFill>
                  <a:srgbClr val="0000FF"/>
                </a:solidFill>
                <a:latin typeface="Rockwell" panose="02060603020205020403" pitchFamily="18" charset="77"/>
              </a:rPr>
              <a:t>This is an example where we are going to use a neural network as a regressor</a:t>
            </a:r>
            <a:r>
              <a:rPr lang="en" sz="1400" dirty="0">
                <a:solidFill>
                  <a:schemeClr val="dk1"/>
                </a:solidFill>
                <a:latin typeface="Rockwell" panose="02060603020205020403" pitchFamily="18" charset="77"/>
              </a:rPr>
              <a:t>.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That means, the neural network will output a single real number.</a:t>
            </a:r>
            <a:br>
              <a:rPr lang="en" sz="1200" dirty="0">
                <a:solidFill>
                  <a:schemeClr val="dk1"/>
                </a:solidFill>
                <a:latin typeface="Rockwell" panose="02060603020205020403" pitchFamily="18" charset="77"/>
              </a:rPr>
            </a:br>
            <a:endParaRPr sz="12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r>
              <a:rPr lang="en" sz="1100" dirty="0">
                <a:solidFill>
                  <a:schemeClr val="dk1"/>
                </a:solidFill>
                <a:highlight>
                  <a:srgbClr val="FFFFFF"/>
                </a:highlight>
                <a:latin typeface="Rockwell" panose="02060603020205020403" pitchFamily="18" charset="77"/>
              </a:rPr>
              <a:t>		</a:t>
            </a:r>
            <a:r>
              <a:rPr lang="en" sz="1600" b="1" dirty="0">
                <a:solidFill>
                  <a:srgbClr val="0000FF"/>
                </a:solidFill>
                <a:highlight>
                  <a:srgbClr val="FFFFFF"/>
                </a:highlight>
                <a:latin typeface="Rockwell" panose="02060603020205020403" pitchFamily="18" charset="77"/>
              </a:rPr>
              <a:t>input layer  = 10 nodes</a:t>
            </a:r>
            <a:endParaRPr sz="1600" b="1" dirty="0">
              <a:solidFill>
                <a:srgbClr val="0000FF"/>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r>
              <a:rPr lang="en" sz="1600" b="1" dirty="0">
                <a:solidFill>
                  <a:srgbClr val="0000FF"/>
                </a:solidFill>
                <a:highlight>
                  <a:srgbClr val="FFFFFF"/>
                </a:highlight>
                <a:latin typeface="Rockwell" panose="02060603020205020403" pitchFamily="18" charset="77"/>
              </a:rPr>
              <a:t>                            	hidden layer = 10 nodes</a:t>
            </a:r>
            <a:br>
              <a:rPr lang="en" sz="1600" b="1" dirty="0">
                <a:solidFill>
                  <a:srgbClr val="0000FF"/>
                </a:solidFill>
                <a:highlight>
                  <a:srgbClr val="FFFFFF"/>
                </a:highlight>
                <a:latin typeface="Rockwell" panose="02060603020205020403" pitchFamily="18" charset="77"/>
              </a:rPr>
            </a:br>
            <a:r>
              <a:rPr lang="en" sz="1600" b="1" dirty="0">
                <a:solidFill>
                  <a:srgbClr val="0000FF"/>
                </a:solidFill>
                <a:highlight>
                  <a:srgbClr val="FFFFFF"/>
                </a:highlight>
                <a:latin typeface="Rockwell" panose="02060603020205020403" pitchFamily="18" charset="77"/>
              </a:rPr>
              <a:t>		output layer = 1 node</a:t>
            </a:r>
            <a:endParaRPr sz="1600" b="1" dirty="0">
              <a:solidFill>
                <a:srgbClr val="0000FF"/>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1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Sequential Example</a:t>
            </a:r>
            <a:endParaRPr dirty="0">
              <a:solidFill>
                <a:srgbClr val="38761D"/>
              </a:solidFill>
              <a:latin typeface="Rockwell" panose="02060603020205020403" pitchFamily="18" charset="77"/>
            </a:endParaRPr>
          </a:p>
        </p:txBody>
      </p:sp>
      <p:sp>
        <p:nvSpPr>
          <p:cNvPr id="183" name="Google Shape;183;p30"/>
          <p:cNvSpPr txBox="1"/>
          <p:nvPr/>
        </p:nvSpPr>
        <p:spPr>
          <a:xfrm>
            <a:off x="824850" y="527538"/>
            <a:ext cx="7070100" cy="436438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400" b="1" dirty="0">
                <a:solidFill>
                  <a:schemeClr val="dk1"/>
                </a:solidFill>
                <a:latin typeface="Rockwell" panose="02060603020205020403" pitchFamily="18" charset="77"/>
              </a:rPr>
              <a:t>Sequential API Approach Example - Three Layer FCNN</a:t>
            </a: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In the example below, we have three</a:t>
            </a:r>
            <a:r>
              <a:rPr lang="en" sz="1400" b="1" dirty="0">
                <a:solidFill>
                  <a:schemeClr val="dk1"/>
                </a:solidFill>
                <a:latin typeface="Rockwell" panose="02060603020205020403" pitchFamily="18" charset="77"/>
              </a:rPr>
              <a:t> </a:t>
            </a:r>
            <a:r>
              <a:rPr lang="en" sz="1400" b="1" dirty="0">
                <a:solidFill>
                  <a:schemeClr val="dk1"/>
                </a:solidFill>
                <a:highlight>
                  <a:srgbClr val="EFF0F1"/>
                </a:highlight>
                <a:latin typeface="Rockwell" panose="02060603020205020403" pitchFamily="18" charset="77"/>
              </a:rPr>
              <a:t>add()</a:t>
            </a:r>
            <a:r>
              <a:rPr lang="en" sz="1400" dirty="0">
                <a:solidFill>
                  <a:schemeClr val="dk1"/>
                </a:solidFill>
                <a:latin typeface="Rockwell" panose="02060603020205020403" pitchFamily="18" charset="77"/>
              </a:rPr>
              <a:t> calls to the class object </a:t>
            </a:r>
            <a:r>
              <a:rPr lang="en" sz="1400" b="1" dirty="0">
                <a:solidFill>
                  <a:schemeClr val="dk1"/>
                </a:solidFill>
                <a:highlight>
                  <a:srgbClr val="EFF0F1"/>
                </a:highlight>
                <a:latin typeface="Rockwell" panose="02060603020205020403" pitchFamily="18" charset="77"/>
              </a:rPr>
              <a:t>Dense()</a:t>
            </a:r>
            <a:r>
              <a:rPr lang="en" sz="1400" dirty="0">
                <a:solidFill>
                  <a:schemeClr val="dk1"/>
                </a:solidFill>
                <a:latin typeface="Rockwell" panose="02060603020205020403" pitchFamily="18" charset="77"/>
              </a:rPr>
              <a:t>. The </a:t>
            </a:r>
            <a:r>
              <a:rPr lang="en" sz="1400" dirty="0">
                <a:solidFill>
                  <a:schemeClr val="dk1"/>
                </a:solidFill>
                <a:highlight>
                  <a:srgbClr val="EFF0F1"/>
                </a:highlight>
                <a:latin typeface="Rockwell" panose="02060603020205020403" pitchFamily="18" charset="77"/>
              </a:rPr>
              <a:t>add()</a:t>
            </a:r>
            <a:r>
              <a:rPr lang="en" sz="1400" dirty="0">
                <a:solidFill>
                  <a:schemeClr val="dk1"/>
                </a:solidFill>
                <a:latin typeface="Rockwell" panose="02060603020205020403" pitchFamily="18" charset="77"/>
              </a:rPr>
              <a:t> method "adds" the layers in the same sequential order we specified them in. The first (positional) parameter is the number of nodes, ten in the first and second layer and one in the third layer. Notice how in the first </a:t>
            </a:r>
            <a:r>
              <a:rPr lang="en" sz="1400" dirty="0">
                <a:solidFill>
                  <a:schemeClr val="dk1"/>
                </a:solidFill>
                <a:highlight>
                  <a:srgbClr val="EFF0F1"/>
                </a:highlight>
                <a:latin typeface="Rockwell" panose="02060603020205020403" pitchFamily="18" charset="77"/>
              </a:rPr>
              <a:t>Dense()</a:t>
            </a:r>
            <a:r>
              <a:rPr lang="en" sz="1400" dirty="0">
                <a:solidFill>
                  <a:schemeClr val="dk1"/>
                </a:solidFill>
                <a:latin typeface="Rockwell" panose="02060603020205020403" pitchFamily="18" charset="77"/>
              </a:rPr>
              <a:t> layer we added the (keyword) parameter </a:t>
            </a:r>
            <a:r>
              <a:rPr lang="en" sz="1400" b="1" dirty="0" err="1">
                <a:solidFill>
                  <a:schemeClr val="dk1"/>
                </a:solidFill>
                <a:highlight>
                  <a:srgbClr val="EFF0F1"/>
                </a:highlight>
                <a:latin typeface="Rockwell" panose="02060603020205020403" pitchFamily="18" charset="77"/>
              </a:rPr>
              <a:t>input_shape</a:t>
            </a:r>
            <a:r>
              <a:rPr lang="en" sz="1400" dirty="0">
                <a:solidFill>
                  <a:schemeClr val="dk1"/>
                </a:solidFill>
                <a:latin typeface="Rockwell" panose="02060603020205020403" pitchFamily="18" charset="77"/>
              </a:rPr>
              <a:t>. This is where we will define the input vector and connect it to the first (input) layer in a single instantiation of </a:t>
            </a:r>
            <a:r>
              <a:rPr lang="en" sz="1400" dirty="0">
                <a:solidFill>
                  <a:schemeClr val="dk1"/>
                </a:solidFill>
                <a:highlight>
                  <a:srgbClr val="EFF0F1"/>
                </a:highlight>
                <a:latin typeface="Rockwell" panose="02060603020205020403" pitchFamily="18" charset="77"/>
              </a:rPr>
              <a:t>Dense()</a:t>
            </a:r>
            <a:r>
              <a:rPr lang="en" sz="1400" dirty="0">
                <a:solidFill>
                  <a:schemeClr val="dk1"/>
                </a:solidFill>
                <a:latin typeface="Rockwell" panose="02060603020205020403" pitchFamily="18" charset="77"/>
              </a:rPr>
              <a:t>.</a:t>
            </a:r>
            <a:endParaRPr sz="14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100" dirty="0">
              <a:solidFill>
                <a:schemeClr val="dk1"/>
              </a:solidFill>
            </a:endParaRPr>
          </a:p>
        </p:txBody>
      </p:sp>
      <p:graphicFrame>
        <p:nvGraphicFramePr>
          <p:cNvPr id="184" name="Google Shape;184;p30"/>
          <p:cNvGraphicFramePr/>
          <p:nvPr>
            <p:extLst>
              <p:ext uri="{D42A27DB-BD31-4B8C-83A1-F6EECF244321}">
                <p14:modId xmlns:p14="http://schemas.microsoft.com/office/powerpoint/2010/main" val="334192892"/>
              </p:ext>
            </p:extLst>
          </p:nvPr>
        </p:nvGraphicFramePr>
        <p:xfrm>
          <a:off x="1249050" y="2598341"/>
          <a:ext cx="6330461" cy="2427034"/>
        </p:xfrm>
        <a:graphic>
          <a:graphicData uri="http://schemas.openxmlformats.org/drawingml/2006/table">
            <a:tbl>
              <a:tblPr>
                <a:noFill/>
                <a:tableStyleId>{F256099A-DD11-47A7-8DFB-066696DDA95B}</a:tableStyleId>
              </a:tblPr>
              <a:tblGrid>
                <a:gridCol w="6330461">
                  <a:extLst>
                    <a:ext uri="{9D8B030D-6E8A-4147-A177-3AD203B41FA5}">
                      <a16:colId xmlns:a16="http://schemas.microsoft.com/office/drawing/2014/main" val="20000"/>
                    </a:ext>
                  </a:extLst>
                </a:gridCol>
              </a:tblGrid>
              <a:tr h="1999257">
                <a:tc>
                  <a:txBody>
                    <a:bodyPr/>
                    <a:lstStyle/>
                    <a:p>
                      <a:pPr marL="0" lvl="0" indent="0" algn="l" rtl="0">
                        <a:lnSpc>
                          <a:spcPct val="115000"/>
                        </a:lnSpc>
                        <a:spcBef>
                          <a:spcPts val="0"/>
                        </a:spcBef>
                        <a:spcAft>
                          <a:spcPts val="0"/>
                        </a:spcAft>
                        <a:buNone/>
                      </a:pPr>
                      <a:r>
                        <a:rPr lang="en" sz="1200" dirty="0">
                          <a:solidFill>
                            <a:srgbClr val="9C27B0"/>
                          </a:solidFill>
                          <a:latin typeface="Consolas"/>
                          <a:ea typeface="Consolas"/>
                          <a:cs typeface="Consolas"/>
                          <a:sym typeface="Consolas"/>
                        </a:rPr>
                        <a:t>from</a:t>
                      </a:r>
                      <a:r>
                        <a:rPr lang="en" sz="1200" dirty="0">
                          <a:latin typeface="Consolas"/>
                          <a:ea typeface="Consolas"/>
                          <a:cs typeface="Consolas"/>
                          <a:sym typeface="Consolas"/>
                        </a:rPr>
                        <a:t> </a:t>
                      </a:r>
                      <a:r>
                        <a:rPr lang="en" sz="1200" dirty="0" err="1">
                          <a:latin typeface="Consolas"/>
                          <a:ea typeface="Consolas"/>
                          <a:cs typeface="Consolas"/>
                          <a:sym typeface="Consolas"/>
                        </a:rPr>
                        <a:t>tensorflow.keras</a:t>
                      </a:r>
                      <a:r>
                        <a:rPr lang="en" sz="1200" dirty="0">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9C27B0"/>
                          </a:solidFill>
                          <a:latin typeface="Consolas"/>
                          <a:ea typeface="Consolas"/>
                          <a:cs typeface="Consolas"/>
                          <a:sym typeface="Consolas"/>
                        </a:rPr>
                        <a:t>from</a:t>
                      </a:r>
                      <a:r>
                        <a:rPr lang="en" sz="1200" dirty="0">
                          <a:latin typeface="Consolas"/>
                          <a:ea typeface="Consolas"/>
                          <a:cs typeface="Consolas"/>
                          <a:sym typeface="Consolas"/>
                        </a:rPr>
                        <a:t> </a:t>
                      </a:r>
                      <a:r>
                        <a:rPr lang="en" sz="1200" dirty="0" err="1">
                          <a:latin typeface="Consolas"/>
                          <a:ea typeface="Consolas"/>
                          <a:cs typeface="Consolas"/>
                          <a:sym typeface="Consolas"/>
                        </a:rPr>
                        <a:t>tensorflow.keras</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layers</a:t>
                      </a:r>
                      <a:r>
                        <a:rPr lang="en" sz="1200" dirty="0">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Dense</a:t>
                      </a:r>
                      <a:endParaRPr sz="1200" dirty="0">
                        <a:latin typeface="Consolas"/>
                        <a:ea typeface="Consolas"/>
                        <a:cs typeface="Consolas"/>
                        <a:sym typeface="Consolas"/>
                      </a:endParaRPr>
                    </a:p>
                    <a:p>
                      <a:pPr marL="0" lvl="0" indent="0" algn="l" rtl="0">
                        <a:lnSpc>
                          <a:spcPct val="115000"/>
                        </a:lnSpc>
                        <a:spcBef>
                          <a:spcPts val="0"/>
                        </a:spcBef>
                        <a:spcAft>
                          <a:spcPts val="0"/>
                        </a:spcAft>
                        <a:buNone/>
                      </a:pP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model </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latin typeface="Consolas"/>
                          <a:ea typeface="Consolas"/>
                          <a:cs typeface="Consolas"/>
                          <a:sym typeface="Consolas"/>
                        </a:rPr>
                        <a:t># Add the first (input) layer (10 nodes) with input shape 13 element vector (1D).</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latin typeface="Consolas"/>
                          <a:ea typeface="Consolas"/>
                          <a:cs typeface="Consolas"/>
                          <a:sym typeface="Consolas"/>
                        </a:rPr>
                        <a:t>model</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add</a:t>
                      </a:r>
                      <a:r>
                        <a:rPr lang="en" sz="1200" dirty="0">
                          <a:solidFill>
                            <a:srgbClr val="616161"/>
                          </a:solidFill>
                          <a:latin typeface="Consolas"/>
                          <a:ea typeface="Consolas"/>
                          <a:cs typeface="Consolas"/>
                          <a:sym typeface="Consolas"/>
                        </a:rPr>
                        <a:t>(</a:t>
                      </a:r>
                      <a:r>
                        <a:rPr lang="en" sz="1200" dirty="0">
                          <a:solidFill>
                            <a:srgbClr val="3367D6"/>
                          </a:solidFill>
                          <a:latin typeface="Consolas"/>
                          <a:ea typeface="Consolas"/>
                          <a:cs typeface="Consolas"/>
                          <a:sym typeface="Consolas"/>
                        </a:rPr>
                        <a:t>Dense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10</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err="1">
                          <a:latin typeface="Consolas"/>
                          <a:ea typeface="Consolas"/>
                          <a:cs typeface="Consolas"/>
                          <a:sym typeface="Consolas"/>
                        </a:rPr>
                        <a:t>input_shape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13</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latin typeface="Consolas"/>
                          <a:ea typeface="Consolas"/>
                          <a:cs typeface="Consolas"/>
                          <a:sym typeface="Consolas"/>
                        </a:rPr>
                        <a:t># Add the second (hidden) layer of 10 nodes.</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latin typeface="Consolas"/>
                          <a:ea typeface="Consolas"/>
                          <a:cs typeface="Consolas"/>
                          <a:sym typeface="Consolas"/>
                        </a:rPr>
                        <a:t>model</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add</a:t>
                      </a:r>
                      <a:r>
                        <a:rPr lang="en" sz="1200" dirty="0">
                          <a:solidFill>
                            <a:srgbClr val="616161"/>
                          </a:solidFill>
                          <a:latin typeface="Consolas"/>
                          <a:ea typeface="Consolas"/>
                          <a:cs typeface="Consolas"/>
                          <a:sym typeface="Consolas"/>
                        </a:rPr>
                        <a:t>(</a:t>
                      </a:r>
                      <a:r>
                        <a:rPr lang="en" sz="1200" dirty="0">
                          <a:solidFill>
                            <a:srgbClr val="3367D6"/>
                          </a:solidFill>
                          <a:latin typeface="Consolas"/>
                          <a:ea typeface="Consolas"/>
                          <a:cs typeface="Consolas"/>
                          <a:sym typeface="Consolas"/>
                        </a:rPr>
                        <a:t>Dense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10</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latin typeface="Consolas"/>
                          <a:ea typeface="Consolas"/>
                          <a:cs typeface="Consolas"/>
                          <a:sym typeface="Consolas"/>
                        </a:rPr>
                        <a:t># Add the third (output) layer of 1 node.</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latin typeface="Consolas"/>
                          <a:ea typeface="Consolas"/>
                          <a:cs typeface="Consolas"/>
                          <a:sym typeface="Consolas"/>
                        </a:rPr>
                        <a:t>model</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add</a:t>
                      </a:r>
                      <a:r>
                        <a:rPr lang="en" sz="1200" dirty="0">
                          <a:solidFill>
                            <a:srgbClr val="616161"/>
                          </a:solidFill>
                          <a:latin typeface="Consolas"/>
                          <a:ea typeface="Consolas"/>
                          <a:cs typeface="Consolas"/>
                          <a:sym typeface="Consolas"/>
                        </a:rPr>
                        <a:t>(</a:t>
                      </a:r>
                      <a:r>
                        <a:rPr lang="en" sz="1200" dirty="0">
                          <a:solidFill>
                            <a:srgbClr val="3367D6"/>
                          </a:solidFill>
                          <a:latin typeface="Consolas"/>
                          <a:ea typeface="Consolas"/>
                          <a:cs typeface="Consolas"/>
                          <a:sym typeface="Consolas"/>
                        </a:rPr>
                        <a:t>Dense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a:t>
                      </a:r>
                      <a:r>
                        <a:rPr lang="en" sz="1200" dirty="0">
                          <a:solidFill>
                            <a:srgbClr val="616161"/>
                          </a:solidFill>
                          <a:latin typeface="Consolas"/>
                          <a:ea typeface="Consolas"/>
                          <a:cs typeface="Consolas"/>
                          <a:sym typeface="Consolas"/>
                        </a:rPr>
                        <a:t>))</a:t>
                      </a:r>
                      <a:endParaRPr sz="1200" dirty="0">
                        <a:solidFill>
                          <a:srgbClr val="303F9F"/>
                        </a:solidFill>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Sequential Example</a:t>
            </a:r>
            <a:endParaRPr dirty="0">
              <a:solidFill>
                <a:srgbClr val="38761D"/>
              </a:solidFill>
              <a:latin typeface="Rockwell" panose="02060603020205020403" pitchFamily="18" charset="77"/>
            </a:endParaRPr>
          </a:p>
        </p:txBody>
      </p:sp>
      <p:sp>
        <p:nvSpPr>
          <p:cNvPr id="191" name="Google Shape;191;p31"/>
          <p:cNvSpPr txBox="1"/>
          <p:nvPr/>
        </p:nvSpPr>
        <p:spPr>
          <a:xfrm>
            <a:off x="824850" y="834125"/>
            <a:ext cx="7070100" cy="405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400" b="1" dirty="0">
                <a:solidFill>
                  <a:schemeClr val="dk1"/>
                </a:solidFill>
                <a:latin typeface="Rockwell" panose="02060603020205020403" pitchFamily="18" charset="77"/>
              </a:rPr>
              <a:t>Sequential API Approach Example (as List) - Three Layer FCNN</a:t>
            </a: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Alternatively, using the </a:t>
            </a:r>
            <a:r>
              <a:rPr lang="en" sz="1400" b="1" dirty="0">
                <a:solidFill>
                  <a:schemeClr val="dk1"/>
                </a:solidFill>
                <a:highlight>
                  <a:srgbClr val="EFF0F1"/>
                </a:highlight>
                <a:latin typeface="Rockwell" panose="02060603020205020403" pitchFamily="18" charset="77"/>
              </a:rPr>
              <a:t>Sequential</a:t>
            </a:r>
            <a:r>
              <a:rPr lang="en" sz="1400" b="1" dirty="0">
                <a:solidFill>
                  <a:schemeClr val="dk1"/>
                </a:solidFill>
                <a:latin typeface="Rockwell" panose="02060603020205020403" pitchFamily="18" charset="77"/>
              </a:rPr>
              <a:t> </a:t>
            </a:r>
            <a:r>
              <a:rPr lang="en" sz="1400" dirty="0">
                <a:solidFill>
                  <a:schemeClr val="dk1"/>
                </a:solidFill>
                <a:latin typeface="Rockwell" panose="02060603020205020403" pitchFamily="18" charset="77"/>
              </a:rPr>
              <a:t>method, we will add the three layers by specifying them in a list in sequential order, and pass the list as a parameter when instantiating the </a:t>
            </a:r>
            <a:r>
              <a:rPr lang="en" sz="1400" dirty="0">
                <a:solidFill>
                  <a:schemeClr val="dk1"/>
                </a:solidFill>
                <a:highlight>
                  <a:srgbClr val="EFF0F1"/>
                </a:highlight>
                <a:latin typeface="Rockwell" panose="02060603020205020403" pitchFamily="18" charset="77"/>
              </a:rPr>
              <a:t>Sequential()</a:t>
            </a:r>
            <a:r>
              <a:rPr lang="en" sz="1400" dirty="0">
                <a:solidFill>
                  <a:schemeClr val="dk1"/>
                </a:solidFill>
                <a:latin typeface="Rockwell" panose="02060603020205020403" pitchFamily="18" charset="77"/>
              </a:rPr>
              <a:t> class object.</a:t>
            </a:r>
            <a:endParaRPr sz="1200" dirty="0">
              <a:solidFill>
                <a:schemeClr val="dk1"/>
              </a:solidFill>
              <a:latin typeface="Rockwell" panose="02060603020205020403" pitchFamily="18" charset="77"/>
            </a:endParaRPr>
          </a:p>
        </p:txBody>
      </p:sp>
      <p:graphicFrame>
        <p:nvGraphicFramePr>
          <p:cNvPr id="192" name="Google Shape;192;p31"/>
          <p:cNvGraphicFramePr/>
          <p:nvPr/>
        </p:nvGraphicFramePr>
        <p:xfrm>
          <a:off x="920488" y="2277675"/>
          <a:ext cx="7136025" cy="2461975"/>
        </p:xfrm>
        <a:graphic>
          <a:graphicData uri="http://schemas.openxmlformats.org/drawingml/2006/table">
            <a:tbl>
              <a:tblPr>
                <a:noFill/>
                <a:tableStyleId>{F256099A-DD11-47A7-8DFB-066696DDA95B}</a:tableStyleId>
              </a:tblPr>
              <a:tblGrid>
                <a:gridCol w="7136025">
                  <a:extLst>
                    <a:ext uri="{9D8B030D-6E8A-4147-A177-3AD203B41FA5}">
                      <a16:colId xmlns:a16="http://schemas.microsoft.com/office/drawing/2014/main" val="20000"/>
                    </a:ext>
                  </a:extLst>
                </a:gridCol>
              </a:tblGrid>
              <a:tr h="2461975">
                <a:tc>
                  <a:txBody>
                    <a:bodyPr/>
                    <a:lstStyle/>
                    <a:p>
                      <a:pPr marL="0" lvl="0" indent="0" algn="l" rtl="0">
                        <a:lnSpc>
                          <a:spcPct val="115000"/>
                        </a:lnSpc>
                        <a:spcBef>
                          <a:spcPts val="0"/>
                        </a:spcBef>
                        <a:spcAft>
                          <a:spcPts val="0"/>
                        </a:spcAft>
                        <a:buNone/>
                      </a:pPr>
                      <a:r>
                        <a:rPr lang="en" sz="1200" dirty="0">
                          <a:solidFill>
                            <a:srgbClr val="9C27B0"/>
                          </a:solidFill>
                          <a:latin typeface="Consolas"/>
                          <a:ea typeface="Consolas"/>
                          <a:cs typeface="Consolas"/>
                          <a:sym typeface="Consolas"/>
                        </a:rPr>
                        <a:t>from</a:t>
                      </a:r>
                      <a:r>
                        <a:rPr lang="en" sz="1200" dirty="0">
                          <a:latin typeface="Consolas"/>
                          <a:ea typeface="Consolas"/>
                          <a:cs typeface="Consolas"/>
                          <a:sym typeface="Consolas"/>
                        </a:rPr>
                        <a:t> </a:t>
                      </a:r>
                      <a:r>
                        <a:rPr lang="en" sz="1200" dirty="0" err="1">
                          <a:latin typeface="Consolas"/>
                          <a:ea typeface="Consolas"/>
                          <a:cs typeface="Consolas"/>
                          <a:sym typeface="Consolas"/>
                        </a:rPr>
                        <a:t>tensorflow.keras</a:t>
                      </a:r>
                      <a:r>
                        <a:rPr lang="en" sz="1200" dirty="0">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9C27B0"/>
                          </a:solidFill>
                          <a:latin typeface="Consolas"/>
                          <a:ea typeface="Consolas"/>
                          <a:cs typeface="Consolas"/>
                          <a:sym typeface="Consolas"/>
                        </a:rPr>
                        <a:t>from</a:t>
                      </a:r>
                      <a:r>
                        <a:rPr lang="en" sz="1200" dirty="0">
                          <a:latin typeface="Consolas"/>
                          <a:ea typeface="Consolas"/>
                          <a:cs typeface="Consolas"/>
                          <a:sym typeface="Consolas"/>
                        </a:rPr>
                        <a:t> </a:t>
                      </a:r>
                      <a:r>
                        <a:rPr lang="en" sz="1200" dirty="0" err="1">
                          <a:latin typeface="Consolas"/>
                          <a:ea typeface="Consolas"/>
                          <a:cs typeface="Consolas"/>
                          <a:sym typeface="Consolas"/>
                        </a:rPr>
                        <a:t>tensorflow.keras</a:t>
                      </a:r>
                      <a:r>
                        <a:rPr lang="en" sz="1200" dirty="0" err="1">
                          <a:solidFill>
                            <a:srgbClr val="616161"/>
                          </a:solidFill>
                          <a:latin typeface="Consolas"/>
                          <a:ea typeface="Consolas"/>
                          <a:cs typeface="Consolas"/>
                          <a:sym typeface="Consolas"/>
                        </a:rPr>
                        <a:t>.</a:t>
                      </a:r>
                      <a:r>
                        <a:rPr lang="en" sz="1200" dirty="0" err="1">
                          <a:latin typeface="Consolas"/>
                          <a:ea typeface="Consolas"/>
                          <a:cs typeface="Consolas"/>
                          <a:sym typeface="Consolas"/>
                        </a:rPr>
                        <a:t>layers</a:t>
                      </a:r>
                      <a:r>
                        <a:rPr lang="en" sz="1200" dirty="0">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Dense</a:t>
                      </a:r>
                      <a:endParaRPr sz="1200" dirty="0">
                        <a:latin typeface="Consolas"/>
                        <a:ea typeface="Consolas"/>
                        <a:cs typeface="Consolas"/>
                        <a:sym typeface="Consolas"/>
                      </a:endParaRPr>
                    </a:p>
                    <a:p>
                      <a:pPr marL="0" lvl="0" indent="0" algn="l" rtl="0">
                        <a:lnSpc>
                          <a:spcPct val="115000"/>
                        </a:lnSpc>
                        <a:spcBef>
                          <a:spcPts val="0"/>
                        </a:spcBef>
                        <a:spcAft>
                          <a:spcPts val="0"/>
                        </a:spcAft>
                        <a:buNone/>
                      </a:pP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model </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Sequential</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latin typeface="Consolas"/>
                          <a:ea typeface="Consolas"/>
                          <a:cs typeface="Consolas"/>
                          <a:sym typeface="Consolas"/>
                        </a:rPr>
                        <a:t>                   # Add the first (input) layer (10 nodes) </a:t>
                      </a:r>
                      <a:endParaRPr sz="1200" dirty="0">
                        <a:solidFill>
                          <a:srgbClr val="455A64"/>
                        </a:solidFill>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Dense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10</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err="1">
                          <a:latin typeface="Consolas"/>
                          <a:ea typeface="Consolas"/>
                          <a:cs typeface="Consolas"/>
                          <a:sym typeface="Consolas"/>
                        </a:rPr>
                        <a:t>input_shape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13</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latin typeface="Consolas"/>
                          <a:ea typeface="Consolas"/>
                          <a:cs typeface="Consolas"/>
                          <a:sym typeface="Consolas"/>
                        </a:rPr>
                        <a:t>                   # Add the second (hidden) layer of 10 nodes.</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Dense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10</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latin typeface="Consolas"/>
                          <a:ea typeface="Consolas"/>
                          <a:cs typeface="Consolas"/>
                          <a:sym typeface="Consolas"/>
                        </a:rPr>
                        <a:t>                   # Add the third (output) layer of 1 node.</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Dense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a:t>
                      </a:r>
                      <a:r>
                        <a:rPr lang="en" sz="1200" dirty="0">
                          <a:solidFill>
                            <a:srgbClr val="616161"/>
                          </a:solidFill>
                          <a:latin typeface="Consolas"/>
                          <a:ea typeface="Consolas"/>
                          <a:cs typeface="Consolas"/>
                          <a:sym typeface="Consolas"/>
                        </a:rPr>
                        <a:t>)</a:t>
                      </a:r>
                      <a:endParaRPr sz="1200" dirty="0">
                        <a:solidFill>
                          <a:srgbClr val="616161"/>
                        </a:solidFill>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616161"/>
                          </a:solidFill>
                          <a:latin typeface="Consolas"/>
                          <a:ea typeface="Consolas"/>
                          <a:cs typeface="Consolas"/>
                          <a:sym typeface="Consolas"/>
                        </a:rPr>
                        <a:t>                   ])</a:t>
                      </a:r>
                      <a:endParaRPr sz="1200" dirty="0">
                        <a:solidFill>
                          <a:srgbClr val="616161"/>
                        </a:solidFill>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Functional Example</a:t>
            </a:r>
            <a:endParaRPr dirty="0">
              <a:solidFill>
                <a:srgbClr val="38761D"/>
              </a:solidFill>
              <a:latin typeface="Rockwell" panose="02060603020205020403" pitchFamily="18" charset="77"/>
            </a:endParaRPr>
          </a:p>
        </p:txBody>
      </p:sp>
      <p:sp>
        <p:nvSpPr>
          <p:cNvPr id="199" name="Google Shape;199;p32"/>
          <p:cNvSpPr txBox="1"/>
          <p:nvPr/>
        </p:nvSpPr>
        <p:spPr>
          <a:xfrm>
            <a:off x="824850" y="834125"/>
            <a:ext cx="7070100" cy="405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200" b="1" dirty="0">
                <a:solidFill>
                  <a:schemeClr val="dk1"/>
                </a:solidFill>
                <a:latin typeface="Rockwell" panose="02060603020205020403" pitchFamily="18" charset="77"/>
              </a:rPr>
              <a:t>Functional API Approach Example - Three Layer FCNN</a:t>
            </a:r>
            <a:endParaRPr sz="12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200" b="1"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r>
              <a:rPr lang="en" sz="1200" dirty="0">
                <a:solidFill>
                  <a:schemeClr val="dk1"/>
                </a:solidFill>
                <a:latin typeface="Rockwell" panose="02060603020205020403" pitchFamily="18" charset="77"/>
              </a:rPr>
              <a:t>Let's now do the same using the </a:t>
            </a:r>
            <a:r>
              <a:rPr lang="en" sz="1200" dirty="0">
                <a:solidFill>
                  <a:schemeClr val="dk1"/>
                </a:solidFill>
                <a:highlight>
                  <a:srgbClr val="EFF0F1"/>
                </a:highlight>
                <a:latin typeface="Rockwell" panose="02060603020205020403" pitchFamily="18" charset="77"/>
              </a:rPr>
              <a:t>Functional</a:t>
            </a:r>
            <a:r>
              <a:rPr lang="en" sz="1200" dirty="0">
                <a:solidFill>
                  <a:schemeClr val="dk1"/>
                </a:solidFill>
                <a:latin typeface="Rockwell" panose="02060603020205020403" pitchFamily="18" charset="77"/>
              </a:rPr>
              <a:t> API method. We start by creating an input vector by instantiating a </a:t>
            </a:r>
            <a:r>
              <a:rPr lang="en" sz="1200" b="1" dirty="0">
                <a:solidFill>
                  <a:schemeClr val="dk1"/>
                </a:solidFill>
                <a:highlight>
                  <a:srgbClr val="EFF0F1"/>
                </a:highlight>
                <a:latin typeface="Rockwell" panose="02060603020205020403" pitchFamily="18" charset="77"/>
              </a:rPr>
              <a:t>Input()</a:t>
            </a:r>
            <a:r>
              <a:rPr lang="en" sz="1200" dirty="0">
                <a:solidFill>
                  <a:schemeClr val="dk1"/>
                </a:solidFill>
                <a:latin typeface="Rockwell" panose="02060603020205020403" pitchFamily="18" charset="77"/>
              </a:rPr>
              <a:t> class object. </a:t>
            </a:r>
            <a:endParaRPr sz="12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2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r>
              <a:rPr lang="en" sz="1200" dirty="0">
                <a:solidFill>
                  <a:schemeClr val="dk1"/>
                </a:solidFill>
                <a:latin typeface="Rockwell" panose="02060603020205020403" pitchFamily="18" charset="77"/>
              </a:rPr>
              <a:t>The (positional) parameter to the </a:t>
            </a:r>
            <a:r>
              <a:rPr lang="en" sz="1200" dirty="0">
                <a:solidFill>
                  <a:schemeClr val="dk1"/>
                </a:solidFill>
                <a:highlight>
                  <a:srgbClr val="EFF0F1"/>
                </a:highlight>
                <a:latin typeface="Rockwell" panose="02060603020205020403" pitchFamily="18" charset="77"/>
              </a:rPr>
              <a:t>Input()</a:t>
            </a:r>
            <a:r>
              <a:rPr lang="en" sz="1200" dirty="0">
                <a:solidFill>
                  <a:schemeClr val="dk1"/>
                </a:solidFill>
                <a:latin typeface="Rockwell" panose="02060603020205020403" pitchFamily="18" charset="77"/>
              </a:rPr>
              <a:t> class is the shape of the input, which can be a vector, matrix or tensor. In our example, we have a vector that is thirteen elements long. So our shape is (13,).</a:t>
            </a:r>
            <a:endParaRPr sz="12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p:txBody>
      </p:sp>
      <p:graphicFrame>
        <p:nvGraphicFramePr>
          <p:cNvPr id="200" name="Google Shape;200;p32"/>
          <p:cNvGraphicFramePr/>
          <p:nvPr>
            <p:extLst>
              <p:ext uri="{D42A27DB-BD31-4B8C-83A1-F6EECF244321}">
                <p14:modId xmlns:p14="http://schemas.microsoft.com/office/powerpoint/2010/main" val="334681958"/>
              </p:ext>
            </p:extLst>
          </p:nvPr>
        </p:nvGraphicFramePr>
        <p:xfrm>
          <a:off x="1844385" y="3188016"/>
          <a:ext cx="5248275" cy="954850"/>
        </p:xfrm>
        <a:graphic>
          <a:graphicData uri="http://schemas.openxmlformats.org/drawingml/2006/table">
            <a:tbl>
              <a:tblPr>
                <a:noFill/>
                <a:tableStyleId>{F256099A-DD11-47A7-8DFB-066696DDA95B}</a:tableStyleId>
              </a:tblPr>
              <a:tblGrid>
                <a:gridCol w="52482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dirty="0">
                          <a:solidFill>
                            <a:srgbClr val="9C27B0"/>
                          </a:solidFill>
                          <a:latin typeface="Consolas"/>
                          <a:ea typeface="Consolas"/>
                          <a:cs typeface="Consolas"/>
                          <a:sym typeface="Consolas"/>
                        </a:rPr>
                        <a:t>from</a:t>
                      </a:r>
                      <a:r>
                        <a:rPr lang="en" sz="1200" dirty="0">
                          <a:latin typeface="Consolas"/>
                          <a:ea typeface="Consolas"/>
                          <a:cs typeface="Consolas"/>
                          <a:sym typeface="Consolas"/>
                        </a:rPr>
                        <a:t> </a:t>
                      </a:r>
                      <a:r>
                        <a:rPr lang="en" sz="1200" dirty="0" err="1">
                          <a:latin typeface="Consolas"/>
                          <a:ea typeface="Consolas"/>
                          <a:cs typeface="Consolas"/>
                          <a:sym typeface="Consolas"/>
                        </a:rPr>
                        <a:t>tensorflow.keras</a:t>
                      </a:r>
                      <a:r>
                        <a:rPr lang="en" sz="1200" dirty="0">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Input</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Model</a:t>
                      </a:r>
                      <a:endParaRPr sz="1200" dirty="0">
                        <a:latin typeface="Consolas"/>
                        <a:ea typeface="Consolas"/>
                        <a:cs typeface="Consolas"/>
                        <a:sym typeface="Consolas"/>
                      </a:endParaRPr>
                    </a:p>
                    <a:p>
                      <a:pPr marL="0" lvl="0" indent="0" algn="l" rtl="0">
                        <a:lnSpc>
                          <a:spcPct val="115000"/>
                        </a:lnSpc>
                        <a:spcBef>
                          <a:spcPts val="0"/>
                        </a:spcBef>
                        <a:spcAft>
                          <a:spcPts val="0"/>
                        </a:spcAft>
                        <a:buNone/>
                      </a:pP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latin typeface="Consolas"/>
                          <a:ea typeface="Consolas"/>
                          <a:cs typeface="Consolas"/>
                          <a:sym typeface="Consolas"/>
                        </a:rPr>
                        <a:t># Create the input vector (13 elements).</a:t>
                      </a: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latin typeface="Consolas"/>
                          <a:ea typeface="Consolas"/>
                          <a:cs typeface="Consolas"/>
                          <a:sym typeface="Consolas"/>
                        </a:rPr>
                        <a:t>inputs </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Input</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13</a:t>
                      </a:r>
                      <a:r>
                        <a:rPr lang="en" sz="1200" dirty="0">
                          <a:solidFill>
                            <a:srgbClr val="616161"/>
                          </a:solidFill>
                          <a:latin typeface="Consolas"/>
                          <a:ea typeface="Consolas"/>
                          <a:cs typeface="Consolas"/>
                          <a:sym typeface="Consolas"/>
                        </a:rPr>
                        <a:t>,))</a:t>
                      </a:r>
                      <a:endParaRPr sz="1200" dirty="0">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7" name="Google Shape;207;p33"/>
          <p:cNvSpPr txBox="1"/>
          <p:nvPr/>
        </p:nvSpPr>
        <p:spPr>
          <a:xfrm>
            <a:off x="747294" y="-267604"/>
            <a:ext cx="8185693" cy="304554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endParaRPr lang="en" sz="1400" b="1" dirty="0">
              <a:solidFill>
                <a:schemeClr val="dk1"/>
              </a:solidFill>
              <a:latin typeface="Rockwell" panose="02060603020205020403" pitchFamily="18" charset="77"/>
            </a:endParaRPr>
          </a:p>
          <a:p>
            <a:pPr marL="0" lvl="0" indent="0" algn="ctr" rtl="0">
              <a:lnSpc>
                <a:spcPct val="115000"/>
              </a:lnSpc>
              <a:spcBef>
                <a:spcPts val="1100"/>
              </a:spcBef>
              <a:spcAft>
                <a:spcPts val="0"/>
              </a:spcAft>
              <a:buNone/>
            </a:pPr>
            <a:r>
              <a:rPr lang="en" sz="1400" b="1" dirty="0">
                <a:solidFill>
                  <a:schemeClr val="dk1"/>
                </a:solidFill>
                <a:latin typeface="Rockwell" panose="02060603020205020403" pitchFamily="18" charset="77"/>
              </a:rPr>
              <a:t>Functional API Approach Example - Connect Input Layer</a:t>
            </a:r>
            <a:endParaRPr sz="14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We create the input layer by instantiating a</a:t>
            </a:r>
            <a:r>
              <a:rPr lang="en" sz="1400" b="1" dirty="0">
                <a:solidFill>
                  <a:schemeClr val="dk1"/>
                </a:solidFill>
                <a:latin typeface="Rockwell" panose="02060603020205020403" pitchFamily="18" charset="77"/>
              </a:rPr>
              <a:t> </a:t>
            </a:r>
            <a:r>
              <a:rPr lang="en" sz="1400" b="1" dirty="0">
                <a:solidFill>
                  <a:schemeClr val="dk1"/>
                </a:solidFill>
                <a:highlight>
                  <a:srgbClr val="EFF0F1"/>
                </a:highlight>
                <a:latin typeface="Rockwell" panose="02060603020205020403" pitchFamily="18" charset="77"/>
              </a:rPr>
              <a:t>Dense()</a:t>
            </a:r>
            <a:r>
              <a:rPr lang="en" sz="1400" b="1" dirty="0">
                <a:solidFill>
                  <a:schemeClr val="dk1"/>
                </a:solidFill>
                <a:latin typeface="Rockwell" panose="02060603020205020403" pitchFamily="18" charset="77"/>
              </a:rPr>
              <a:t> </a:t>
            </a:r>
            <a:r>
              <a:rPr lang="en" sz="1400" dirty="0">
                <a:solidFill>
                  <a:schemeClr val="dk1"/>
                </a:solidFill>
                <a:latin typeface="Rockwell" panose="02060603020205020403" pitchFamily="18" charset="77"/>
              </a:rPr>
              <a:t>class object.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The positional parameter to the </a:t>
            </a:r>
            <a:r>
              <a:rPr lang="en" sz="1400" dirty="0">
                <a:solidFill>
                  <a:schemeClr val="dk1"/>
                </a:solidFill>
                <a:highlight>
                  <a:srgbClr val="EFF0F1"/>
                </a:highlight>
                <a:latin typeface="Rockwell" panose="02060603020205020403" pitchFamily="18" charset="77"/>
              </a:rPr>
              <a:t>Dense()</a:t>
            </a:r>
            <a:r>
              <a:rPr lang="en" sz="1400" dirty="0">
                <a:solidFill>
                  <a:schemeClr val="dk1"/>
                </a:solidFill>
                <a:latin typeface="Rockwell" panose="02060603020205020403" pitchFamily="18" charset="77"/>
              </a:rPr>
              <a:t> class is the number of nodes;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which in our example is ten. Note the peculiar syntax that follows with a </a:t>
            </a:r>
            <a:r>
              <a:rPr lang="en" sz="1400" b="1" dirty="0">
                <a:solidFill>
                  <a:schemeClr val="dk1"/>
                </a:solidFill>
                <a:highlight>
                  <a:srgbClr val="EFF0F1"/>
                </a:highlight>
                <a:latin typeface="Rockwell" panose="02060603020205020403" pitchFamily="18" charset="77"/>
              </a:rPr>
              <a:t>(inputs)</a:t>
            </a:r>
            <a:r>
              <a:rPr lang="en" sz="1400" dirty="0">
                <a:solidFill>
                  <a:schemeClr val="dk1"/>
                </a:solidFill>
                <a:latin typeface="Rockwell" panose="02060603020205020403" pitchFamily="18" charset="77"/>
              </a:rPr>
              <a:t>. </a:t>
            </a:r>
            <a:r>
              <a:rPr lang="en" sz="1400" b="1" dirty="0">
                <a:solidFill>
                  <a:srgbClr val="0000FF"/>
                </a:solidFill>
                <a:latin typeface="Rockwell" panose="02060603020205020403" pitchFamily="18" charset="77"/>
              </a:rPr>
              <a:t>The </a:t>
            </a:r>
            <a:r>
              <a:rPr lang="en" sz="1400" b="1" dirty="0">
                <a:solidFill>
                  <a:srgbClr val="0000FF"/>
                </a:solidFill>
                <a:highlight>
                  <a:srgbClr val="EFF0F1"/>
                </a:highlight>
                <a:latin typeface="Rockwell" panose="02060603020205020403" pitchFamily="18" charset="77"/>
              </a:rPr>
              <a:t>Dense()</a:t>
            </a:r>
            <a:r>
              <a:rPr lang="en" sz="1400" b="1" dirty="0">
                <a:solidFill>
                  <a:srgbClr val="0000FF"/>
                </a:solidFill>
                <a:latin typeface="Rockwell" panose="02060603020205020403" pitchFamily="18" charset="77"/>
              </a:rPr>
              <a:t> object is a callable</a:t>
            </a:r>
            <a:r>
              <a:rPr lang="en" sz="1400" dirty="0">
                <a:solidFill>
                  <a:schemeClr val="dk1"/>
                </a:solidFill>
                <a:latin typeface="Rockwell" panose="02060603020205020403" pitchFamily="18" charset="77"/>
              </a:rPr>
              <a:t>. -- the object returned by instantiating the </a:t>
            </a:r>
            <a:r>
              <a:rPr lang="en" sz="1400" dirty="0">
                <a:solidFill>
                  <a:schemeClr val="dk1"/>
                </a:solidFill>
                <a:highlight>
                  <a:srgbClr val="EFF0F1"/>
                </a:highlight>
                <a:latin typeface="Rockwell" panose="02060603020205020403" pitchFamily="18" charset="77"/>
              </a:rPr>
              <a:t>Dense()</a:t>
            </a:r>
            <a:r>
              <a:rPr lang="en" sz="1400" dirty="0">
                <a:solidFill>
                  <a:schemeClr val="dk1"/>
                </a:solidFill>
                <a:latin typeface="Rockwell" panose="02060603020205020403" pitchFamily="18" charset="77"/>
              </a:rPr>
              <a:t> class can be callable as a function.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So we call it as a function, and in this case, the function takes as a (positional) parameter the input vector (or layer output) to connect it to; hence we pass it </a:t>
            </a:r>
            <a:r>
              <a:rPr lang="en" sz="1400" dirty="0">
                <a:solidFill>
                  <a:schemeClr val="dk1"/>
                </a:solidFill>
                <a:highlight>
                  <a:srgbClr val="EFF0F1"/>
                </a:highlight>
                <a:latin typeface="Rockwell" panose="02060603020205020403" pitchFamily="18" charset="77"/>
              </a:rPr>
              <a:t>inputs</a:t>
            </a:r>
            <a:r>
              <a:rPr lang="en" sz="1400" dirty="0">
                <a:solidFill>
                  <a:schemeClr val="dk1"/>
                </a:solidFill>
                <a:latin typeface="Rockwell" panose="02060603020205020403" pitchFamily="18" charset="77"/>
              </a:rPr>
              <a:t> so the input vector is bound to the ten node input layer.</a:t>
            </a:r>
            <a:endParaRPr sz="14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4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4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200" dirty="0">
              <a:solidFill>
                <a:schemeClr val="dk1"/>
              </a:solidFill>
            </a:endParaRPr>
          </a:p>
        </p:txBody>
      </p:sp>
      <p:graphicFrame>
        <p:nvGraphicFramePr>
          <p:cNvPr id="208" name="Google Shape;208;p33"/>
          <p:cNvGraphicFramePr/>
          <p:nvPr>
            <p:extLst>
              <p:ext uri="{D42A27DB-BD31-4B8C-83A1-F6EECF244321}">
                <p14:modId xmlns:p14="http://schemas.microsoft.com/office/powerpoint/2010/main" val="1930113321"/>
              </p:ext>
            </p:extLst>
          </p:nvPr>
        </p:nvGraphicFramePr>
        <p:xfrm>
          <a:off x="905554" y="3346699"/>
          <a:ext cx="7070100" cy="1585786"/>
        </p:xfrm>
        <a:graphic>
          <a:graphicData uri="http://schemas.openxmlformats.org/drawingml/2006/table">
            <a:tbl>
              <a:tblPr>
                <a:noFill/>
                <a:tableStyleId>{F256099A-DD11-47A7-8DFB-066696DDA95B}</a:tableStyleId>
              </a:tblPr>
              <a:tblGrid>
                <a:gridCol w="7070100">
                  <a:extLst>
                    <a:ext uri="{9D8B030D-6E8A-4147-A177-3AD203B41FA5}">
                      <a16:colId xmlns:a16="http://schemas.microsoft.com/office/drawing/2014/main" val="20000"/>
                    </a:ext>
                  </a:extLst>
                </a:gridCol>
              </a:tblGrid>
              <a:tr h="1209955">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9C27B0"/>
                          </a:solidFill>
                          <a:latin typeface="Consolas"/>
                          <a:ea typeface="Consolas"/>
                          <a:cs typeface="Consolas"/>
                          <a:sym typeface="Consolas"/>
                        </a:rPr>
                        <a:t>from</a:t>
                      </a: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tensorflow.keras</a:t>
                      </a:r>
                      <a:r>
                        <a:rPr lang="en" sz="1200" dirty="0">
                          <a:solidFill>
                            <a:schemeClr val="dk1"/>
                          </a:solidFill>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solidFill>
                            <a:schemeClr val="dk1"/>
                          </a:solidFill>
                          <a:latin typeface="Consolas"/>
                          <a:ea typeface="Consolas"/>
                          <a:cs typeface="Consolas"/>
                          <a:sym typeface="Consolas"/>
                        </a:rPr>
                        <a:t> </a:t>
                      </a:r>
                      <a:r>
                        <a:rPr lang="en" sz="1200" dirty="0">
                          <a:solidFill>
                            <a:srgbClr val="3367D6"/>
                          </a:solidFill>
                          <a:latin typeface="Consolas"/>
                          <a:ea typeface="Consolas"/>
                          <a:cs typeface="Consolas"/>
                          <a:sym typeface="Consolas"/>
                        </a:rPr>
                        <a:t>Input</a:t>
                      </a:r>
                      <a:r>
                        <a:rPr lang="en" sz="1200" dirty="0">
                          <a:solidFill>
                            <a:srgbClr val="61616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t>
                      </a:r>
                      <a:r>
                        <a:rPr lang="en" sz="1200" dirty="0">
                          <a:solidFill>
                            <a:srgbClr val="3367D6"/>
                          </a:solidFill>
                          <a:latin typeface="Consolas"/>
                          <a:ea typeface="Consolas"/>
                          <a:cs typeface="Consolas"/>
                          <a:sym typeface="Consolas"/>
                        </a:rPr>
                        <a:t>Model</a:t>
                      </a:r>
                      <a:endParaRPr sz="12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9C27B0"/>
                          </a:solidFill>
                          <a:latin typeface="Consolas"/>
                          <a:ea typeface="Consolas"/>
                          <a:cs typeface="Consolas"/>
                          <a:sym typeface="Consolas"/>
                        </a:rPr>
                        <a:t>from</a:t>
                      </a: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tensorflow.keras</a:t>
                      </a:r>
                      <a:r>
                        <a:rPr lang="en" sz="1200" dirty="0" err="1">
                          <a:solidFill>
                            <a:srgbClr val="616161"/>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layers</a:t>
                      </a:r>
                      <a:r>
                        <a:rPr lang="en" sz="1200" dirty="0">
                          <a:solidFill>
                            <a:schemeClr val="dk1"/>
                          </a:solidFill>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solidFill>
                            <a:schemeClr val="dk1"/>
                          </a:solidFill>
                          <a:latin typeface="Consolas"/>
                          <a:ea typeface="Consolas"/>
                          <a:cs typeface="Consolas"/>
                          <a:sym typeface="Consolas"/>
                        </a:rPr>
                        <a:t> </a:t>
                      </a:r>
                      <a:r>
                        <a:rPr lang="en" sz="1200" dirty="0">
                          <a:solidFill>
                            <a:srgbClr val="3367D6"/>
                          </a:solidFill>
                          <a:latin typeface="Consolas"/>
                          <a:ea typeface="Consolas"/>
                          <a:cs typeface="Consolas"/>
                          <a:sym typeface="Consolas"/>
                        </a:rPr>
                        <a:t>Dense</a:t>
                      </a:r>
                      <a:endParaRPr sz="12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455A64"/>
                          </a:solidFill>
                          <a:latin typeface="Consolas"/>
                          <a:ea typeface="Consolas"/>
                          <a:cs typeface="Consolas"/>
                          <a:sym typeface="Consolas"/>
                        </a:rPr>
                        <a:t># Create the input vector (13 elements).</a:t>
                      </a:r>
                      <a:endParaRPr sz="12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inputs </a:t>
                      </a:r>
                      <a:r>
                        <a:rPr lang="en" sz="1200" dirty="0">
                          <a:solidFill>
                            <a:srgbClr val="61616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t>
                      </a:r>
                      <a:r>
                        <a:rPr lang="en" sz="1200" dirty="0">
                          <a:solidFill>
                            <a:srgbClr val="3367D6"/>
                          </a:solidFill>
                          <a:latin typeface="Consolas"/>
                          <a:ea typeface="Consolas"/>
                          <a:cs typeface="Consolas"/>
                          <a:sym typeface="Consolas"/>
                        </a:rPr>
                        <a:t>Input</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13</a:t>
                      </a:r>
                      <a:r>
                        <a:rPr lang="en" sz="1200" dirty="0">
                          <a:solidFill>
                            <a:srgbClr val="61616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455A64"/>
                          </a:solidFill>
                          <a:latin typeface="Consolas"/>
                          <a:ea typeface="Consolas"/>
                          <a:cs typeface="Consolas"/>
                          <a:sym typeface="Consolas"/>
                        </a:rPr>
                        <a:t># Create the first (input) layer (10 nodes) and connect it to the input vector.</a:t>
                      </a:r>
                      <a:endParaRPr sz="12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onsolas"/>
                          <a:ea typeface="Consolas"/>
                          <a:cs typeface="Consolas"/>
                          <a:sym typeface="Consolas"/>
                        </a:rPr>
                        <a:t>input </a:t>
                      </a:r>
                      <a:r>
                        <a:rPr lang="en" sz="1200" dirty="0">
                          <a:solidFill>
                            <a:srgbClr val="616161"/>
                          </a:solidFill>
                          <a:latin typeface="Consolas"/>
                          <a:ea typeface="Consolas"/>
                          <a:cs typeface="Consolas"/>
                          <a:sym typeface="Consolas"/>
                        </a:rPr>
                        <a:t>=</a:t>
                      </a:r>
                      <a:r>
                        <a:rPr lang="en" sz="1200" dirty="0">
                          <a:solidFill>
                            <a:schemeClr val="dk1"/>
                          </a:solidFill>
                          <a:latin typeface="Consolas"/>
                          <a:ea typeface="Consolas"/>
                          <a:cs typeface="Consolas"/>
                          <a:sym typeface="Consolas"/>
                        </a:rPr>
                        <a:t> </a:t>
                      </a:r>
                      <a:r>
                        <a:rPr lang="en" sz="1200" dirty="0">
                          <a:solidFill>
                            <a:srgbClr val="3367D6"/>
                          </a:solidFill>
                          <a:latin typeface="Consolas"/>
                          <a:ea typeface="Consolas"/>
                          <a:cs typeface="Consolas"/>
                          <a:sym typeface="Consolas"/>
                        </a:rPr>
                        <a:t>Dense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10</a:t>
                      </a:r>
                      <a:r>
                        <a:rPr lang="en" sz="1200" dirty="0">
                          <a:solidFill>
                            <a:srgbClr val="616161"/>
                          </a:solidFill>
                          <a:latin typeface="Consolas"/>
                          <a:ea typeface="Consolas"/>
                          <a:cs typeface="Consolas"/>
                          <a:sym typeface="Consolas"/>
                        </a:rPr>
                        <a:t>)(</a:t>
                      </a:r>
                      <a:r>
                        <a:rPr lang="en" sz="1200" dirty="0">
                          <a:solidFill>
                            <a:schemeClr val="dk1"/>
                          </a:solidFill>
                          <a:latin typeface="Consolas"/>
                          <a:ea typeface="Consolas"/>
                          <a:cs typeface="Consolas"/>
                          <a:sym typeface="Consolas"/>
                        </a:rPr>
                        <a:t>inputs</a:t>
                      </a:r>
                      <a:r>
                        <a:rPr lang="en" sz="1200" dirty="0">
                          <a:solidFill>
                            <a:srgbClr val="616161"/>
                          </a:solidFill>
                          <a:latin typeface="Consolas"/>
                          <a:ea typeface="Consolas"/>
                          <a:cs typeface="Consolas"/>
                          <a:sym typeface="Consolas"/>
                        </a:rPr>
                        <a:t>)</a:t>
                      </a:r>
                      <a:endParaRPr sz="1200" dirty="0">
                        <a:solidFill>
                          <a:srgbClr val="9C27B0"/>
                        </a:solidFill>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subTitle" idx="1"/>
          </p:nvPr>
        </p:nvSpPr>
        <p:spPr>
          <a:xfrm>
            <a:off x="1349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38761D"/>
                </a:solidFill>
                <a:latin typeface="Rockwell" panose="02060603020205020403" pitchFamily="18" charset="77"/>
              </a:rPr>
              <a:t>Neural Networks - Model Types</a:t>
            </a:r>
          </a:p>
        </p:txBody>
      </p:sp>
      <p:sp>
        <p:nvSpPr>
          <p:cNvPr id="79" name="Google Shape;79;p16"/>
          <p:cNvSpPr txBox="1"/>
          <p:nvPr/>
        </p:nvSpPr>
        <p:spPr>
          <a:xfrm>
            <a:off x="824850" y="910725"/>
            <a:ext cx="7070100" cy="360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IN" sz="1200" dirty="0">
                <a:solidFill>
                  <a:schemeClr val="dk1"/>
                </a:solidFill>
                <a:latin typeface="Rockwell" panose="02060603020205020403" pitchFamily="18" charset="77"/>
              </a:rPr>
              <a:t>The </a:t>
            </a:r>
            <a:r>
              <a:rPr lang="en-IN" sz="1200" dirty="0" err="1">
                <a:solidFill>
                  <a:schemeClr val="dk1"/>
                </a:solidFill>
                <a:latin typeface="Rockwell" panose="02060603020205020403" pitchFamily="18" charset="77"/>
              </a:rPr>
              <a:t>Tensorflow</a:t>
            </a:r>
            <a:r>
              <a:rPr lang="en-IN" sz="1200" dirty="0">
                <a:solidFill>
                  <a:schemeClr val="dk1"/>
                </a:solidFill>
                <a:latin typeface="Rockwell" panose="02060603020205020403" pitchFamily="18" charset="77"/>
              </a:rPr>
              <a:t> framework is about building neural network models. </a:t>
            </a:r>
            <a:endParaRPr lang="en-IN" sz="1200" dirty="0">
              <a:latin typeface="Rockwell" panose="02060603020205020403" pitchFamily="18" charset="77"/>
            </a:endParaRPr>
          </a:p>
          <a:p>
            <a:pPr marL="0" lvl="0" indent="0" algn="l" rtl="0">
              <a:lnSpc>
                <a:spcPct val="115000"/>
              </a:lnSpc>
              <a:spcBef>
                <a:spcPts val="1100"/>
              </a:spcBef>
              <a:spcAft>
                <a:spcPts val="0"/>
              </a:spcAft>
              <a:buClr>
                <a:schemeClr val="dk1"/>
              </a:buClr>
              <a:buSzPts val="1100"/>
              <a:buFont typeface="Arial"/>
              <a:buNone/>
            </a:pPr>
            <a:r>
              <a:rPr lang="en-IN" sz="1200" dirty="0">
                <a:solidFill>
                  <a:schemeClr val="dk1"/>
                </a:solidFill>
                <a:latin typeface="Rockwell" panose="02060603020205020403" pitchFamily="18" charset="77"/>
              </a:rPr>
              <a:t>Neural Network layouts fall into four primary categories:</a:t>
            </a:r>
            <a:br>
              <a:rPr lang="en-IN" sz="1200" dirty="0">
                <a:solidFill>
                  <a:schemeClr val="dk1"/>
                </a:solidFill>
                <a:latin typeface="Rockwell" panose="02060603020205020403" pitchFamily="18" charset="77"/>
              </a:rPr>
            </a:br>
            <a:endParaRPr lang="en-IN" sz="1200" dirty="0">
              <a:solidFill>
                <a:schemeClr val="dk1"/>
              </a:solidFill>
              <a:latin typeface="Rockwell" panose="02060603020205020403" pitchFamily="18" charset="77"/>
            </a:endParaRPr>
          </a:p>
          <a:p>
            <a:pPr marL="0" lvl="0" indent="457200" algn="l" rtl="0">
              <a:lnSpc>
                <a:spcPct val="115000"/>
              </a:lnSpc>
              <a:spcBef>
                <a:spcPts val="0"/>
              </a:spcBef>
              <a:spcAft>
                <a:spcPts val="0"/>
              </a:spcAft>
              <a:buNone/>
            </a:pPr>
            <a:r>
              <a:rPr lang="en-IN" sz="1200" dirty="0">
                <a:solidFill>
                  <a:schemeClr val="dk1"/>
                </a:solidFill>
                <a:highlight>
                  <a:srgbClr val="FFFFFF"/>
                </a:highlight>
                <a:latin typeface="Rockwell" panose="02060603020205020403" pitchFamily="18" charset="77"/>
              </a:rPr>
              <a:t>1. DNN (Deep Neural Networks) - These are good for numerical solutions.</a:t>
            </a:r>
          </a:p>
          <a:p>
            <a:pPr marL="0" lvl="0" indent="457200" algn="l" rtl="0">
              <a:lnSpc>
                <a:spcPct val="115000"/>
              </a:lnSpc>
              <a:spcBef>
                <a:spcPts val="0"/>
              </a:spcBef>
              <a:spcAft>
                <a:spcPts val="0"/>
              </a:spcAft>
              <a:buClr>
                <a:schemeClr val="dk1"/>
              </a:buClr>
              <a:buSzPts val="1100"/>
              <a:buFont typeface="Arial"/>
              <a:buNone/>
            </a:pPr>
            <a:endParaRPr lang="en-IN" sz="1200" dirty="0">
              <a:solidFill>
                <a:schemeClr val="dk1"/>
              </a:solidFill>
              <a:highlight>
                <a:srgbClr val="FFFFFF"/>
              </a:highlight>
              <a:latin typeface="Rockwell" panose="02060603020205020403" pitchFamily="18" charset="77"/>
            </a:endParaRPr>
          </a:p>
          <a:p>
            <a:pPr marL="0" lvl="0" indent="457200" algn="l" rtl="0">
              <a:lnSpc>
                <a:spcPct val="115000"/>
              </a:lnSpc>
              <a:spcBef>
                <a:spcPts val="0"/>
              </a:spcBef>
              <a:spcAft>
                <a:spcPts val="0"/>
              </a:spcAft>
              <a:buNone/>
            </a:pPr>
            <a:r>
              <a:rPr lang="en-IN" sz="1200" dirty="0">
                <a:solidFill>
                  <a:srgbClr val="0000FF"/>
                </a:solidFill>
                <a:highlight>
                  <a:srgbClr val="FFFFFF"/>
                </a:highlight>
                <a:latin typeface="Rockwell" panose="02060603020205020403" pitchFamily="18" charset="77"/>
              </a:rPr>
              <a:t>2. CNN (Convolutional Neural Networks) - These are good for computer vision solutions and  </a:t>
            </a:r>
            <a:br>
              <a:rPr lang="en-IN" sz="1200" dirty="0">
                <a:solidFill>
                  <a:srgbClr val="0000FF"/>
                </a:solidFill>
                <a:highlight>
                  <a:srgbClr val="FFFFFF"/>
                </a:highlight>
                <a:latin typeface="Rockwell" panose="02060603020205020403" pitchFamily="18" charset="77"/>
              </a:rPr>
            </a:br>
            <a:r>
              <a:rPr lang="en-IN" sz="1200" dirty="0">
                <a:solidFill>
                  <a:srgbClr val="0000FF"/>
                </a:solidFill>
                <a:highlight>
                  <a:srgbClr val="FFFFFF"/>
                </a:highlight>
                <a:latin typeface="Rockwell" panose="02060603020205020403" pitchFamily="18" charset="77"/>
              </a:rPr>
              <a:t>                (audio) signal processing.</a:t>
            </a:r>
          </a:p>
          <a:p>
            <a:pPr marL="0" lvl="0" indent="457200" algn="l" rtl="0">
              <a:lnSpc>
                <a:spcPct val="115000"/>
              </a:lnSpc>
              <a:spcBef>
                <a:spcPts val="0"/>
              </a:spcBef>
              <a:spcAft>
                <a:spcPts val="0"/>
              </a:spcAft>
              <a:buNone/>
            </a:pPr>
            <a:br>
              <a:rPr lang="en-IN" sz="1200" dirty="0">
                <a:solidFill>
                  <a:srgbClr val="0000FF"/>
                </a:solidFill>
                <a:highlight>
                  <a:srgbClr val="FFFFFF"/>
                </a:highlight>
                <a:latin typeface="Rockwell" panose="02060603020205020403" pitchFamily="18" charset="77"/>
              </a:rPr>
            </a:br>
            <a:r>
              <a:rPr lang="en-IN" sz="1200" dirty="0">
                <a:solidFill>
                  <a:schemeClr val="dk1"/>
                </a:solidFill>
                <a:highlight>
                  <a:srgbClr val="FFFFFF"/>
                </a:highlight>
                <a:latin typeface="Rockwell" panose="02060603020205020403" pitchFamily="18" charset="77"/>
              </a:rPr>
              <a:t>          3. RNN (Recurrent Neural Networks) - These are good for text and speech recognition,</a:t>
            </a:r>
            <a:br>
              <a:rPr lang="en-IN" sz="1200" dirty="0">
                <a:solidFill>
                  <a:schemeClr val="dk1"/>
                </a:solidFill>
                <a:highlight>
                  <a:srgbClr val="FFFFFF"/>
                </a:highlight>
                <a:latin typeface="Rockwell" panose="02060603020205020403" pitchFamily="18" charset="77"/>
              </a:rPr>
            </a:br>
            <a:r>
              <a:rPr lang="en-IN" sz="1200" dirty="0">
                <a:solidFill>
                  <a:schemeClr val="dk1"/>
                </a:solidFill>
                <a:highlight>
                  <a:srgbClr val="FFFFFF"/>
                </a:highlight>
                <a:latin typeface="Rockwell" panose="02060603020205020403" pitchFamily="18" charset="77"/>
              </a:rPr>
              <a:t>                anything else that has a time sequence nature to it.</a:t>
            </a:r>
          </a:p>
          <a:p>
            <a:pPr marL="0" lvl="0" indent="457200" algn="l" rtl="0">
              <a:lnSpc>
                <a:spcPct val="115000"/>
              </a:lnSpc>
              <a:spcBef>
                <a:spcPts val="0"/>
              </a:spcBef>
              <a:spcAft>
                <a:spcPts val="0"/>
              </a:spcAft>
              <a:buClr>
                <a:schemeClr val="dk1"/>
              </a:buClr>
              <a:buSzPts val="1100"/>
              <a:buFont typeface="Arial"/>
              <a:buNone/>
            </a:pPr>
            <a:endParaRPr lang="en-IN" sz="1200" dirty="0">
              <a:solidFill>
                <a:schemeClr val="dk1"/>
              </a:solidFill>
              <a:highlight>
                <a:srgbClr val="FFFFFF"/>
              </a:highlight>
              <a:latin typeface="Rockwell" panose="02060603020205020403" pitchFamily="18" charset="77"/>
            </a:endParaRPr>
          </a:p>
          <a:p>
            <a:pPr marL="0" lvl="0" indent="457200" algn="l" rtl="0">
              <a:lnSpc>
                <a:spcPct val="115000"/>
              </a:lnSpc>
              <a:spcBef>
                <a:spcPts val="0"/>
              </a:spcBef>
              <a:spcAft>
                <a:spcPts val="0"/>
              </a:spcAft>
              <a:buClr>
                <a:schemeClr val="dk1"/>
              </a:buClr>
              <a:buSzPts val="1100"/>
              <a:buFont typeface="Arial"/>
              <a:buNone/>
            </a:pPr>
            <a:r>
              <a:rPr lang="en-IN" sz="1200" dirty="0">
                <a:solidFill>
                  <a:schemeClr val="dk1"/>
                </a:solidFill>
                <a:highlight>
                  <a:srgbClr val="FFFFFF"/>
                </a:highlight>
                <a:latin typeface="Rockwell" panose="02060603020205020403" pitchFamily="18" charset="77"/>
              </a:rPr>
              <a:t>4. DGM (Deep Generative Models) - These are good for synthesizing creative </a:t>
            </a:r>
            <a:br>
              <a:rPr lang="en-IN" sz="1200" dirty="0">
                <a:solidFill>
                  <a:schemeClr val="dk1"/>
                </a:solidFill>
                <a:highlight>
                  <a:srgbClr val="FFFFFF"/>
                </a:highlight>
                <a:latin typeface="Rockwell" panose="02060603020205020403" pitchFamily="18" charset="77"/>
              </a:rPr>
            </a:br>
            <a:r>
              <a:rPr lang="en-IN" sz="1200" dirty="0">
                <a:solidFill>
                  <a:schemeClr val="dk1"/>
                </a:solidFill>
                <a:highlight>
                  <a:srgbClr val="FFFFFF"/>
                </a:highlight>
                <a:latin typeface="Rockwell" panose="02060603020205020403" pitchFamily="18" charset="77"/>
              </a:rPr>
              <a:t>               works, and reconstruction.</a:t>
            </a:r>
          </a:p>
          <a:p>
            <a:pPr marL="1371600" lvl="0" indent="0" algn="l" rtl="0">
              <a:spcBef>
                <a:spcPts val="0"/>
              </a:spcBef>
              <a:spcAft>
                <a:spcPts val="0"/>
              </a:spcAft>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Layers Example</a:t>
            </a:r>
            <a:endParaRPr dirty="0">
              <a:solidFill>
                <a:srgbClr val="38761D"/>
              </a:solidFill>
              <a:latin typeface="Rockwell" panose="02060603020205020403" pitchFamily="18" charset="77"/>
            </a:endParaRPr>
          </a:p>
        </p:txBody>
      </p:sp>
      <p:sp>
        <p:nvSpPr>
          <p:cNvPr id="215" name="Google Shape;215;p34"/>
          <p:cNvSpPr txBox="1"/>
          <p:nvPr/>
        </p:nvSpPr>
        <p:spPr>
          <a:xfrm>
            <a:off x="824850" y="228600"/>
            <a:ext cx="7070100" cy="455977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200" b="1" dirty="0">
                <a:solidFill>
                  <a:schemeClr val="dk1"/>
                </a:solidFill>
                <a:latin typeface="Rockwell" panose="02060603020205020403" pitchFamily="18" charset="77"/>
              </a:rPr>
              <a:t>Functional Approach Example - Connect Hidden and Output Layers</a:t>
            </a:r>
            <a:endParaRPr sz="12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Next, we create the hidden layer by instantiating another </a:t>
            </a:r>
            <a:r>
              <a:rPr lang="en" sz="1200" dirty="0">
                <a:solidFill>
                  <a:schemeClr val="dk1"/>
                </a:solidFill>
                <a:highlight>
                  <a:srgbClr val="EFF0F1"/>
                </a:highlight>
                <a:latin typeface="Rockwell" panose="02060603020205020403" pitchFamily="18" charset="77"/>
              </a:rPr>
              <a:t>Dense()</a:t>
            </a:r>
            <a:r>
              <a:rPr lang="en" sz="1200" dirty="0">
                <a:solidFill>
                  <a:schemeClr val="dk1"/>
                </a:solidFill>
                <a:latin typeface="Rockwell" panose="02060603020205020403" pitchFamily="18" charset="77"/>
              </a:rPr>
              <a:t> class object with ten nodes, and (fully) connect it to the </a:t>
            </a:r>
            <a:r>
              <a:rPr lang="en" sz="1200" dirty="0">
                <a:solidFill>
                  <a:schemeClr val="dk1"/>
                </a:solidFill>
                <a:highlight>
                  <a:srgbClr val="EFF0F1"/>
                </a:highlight>
                <a:latin typeface="Rockwell" panose="02060603020205020403" pitchFamily="18" charset="77"/>
              </a:rPr>
              <a:t>input</a:t>
            </a:r>
            <a:r>
              <a:rPr lang="en" sz="1200" dirty="0">
                <a:solidFill>
                  <a:schemeClr val="dk1"/>
                </a:solidFill>
                <a:latin typeface="Rockwell" panose="02060603020205020403" pitchFamily="18" charset="77"/>
              </a:rPr>
              <a:t> layer. </a:t>
            </a: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Then we create the output layer by instantiating another </a:t>
            </a:r>
            <a:r>
              <a:rPr lang="en" sz="1200" dirty="0">
                <a:solidFill>
                  <a:schemeClr val="dk1"/>
                </a:solidFill>
                <a:highlight>
                  <a:srgbClr val="EFF0F1"/>
                </a:highlight>
                <a:latin typeface="Rockwell" panose="02060603020205020403" pitchFamily="18" charset="77"/>
              </a:rPr>
              <a:t>Dense()</a:t>
            </a:r>
            <a:r>
              <a:rPr lang="en" sz="1200" dirty="0">
                <a:solidFill>
                  <a:schemeClr val="dk1"/>
                </a:solidFill>
                <a:latin typeface="Rockwell" panose="02060603020205020403" pitchFamily="18" charset="77"/>
              </a:rPr>
              <a:t> class object with one node, and (fully) connect it to the </a:t>
            </a:r>
            <a:r>
              <a:rPr lang="en" sz="1200" dirty="0">
                <a:solidFill>
                  <a:schemeClr val="dk1"/>
                </a:solidFill>
                <a:highlight>
                  <a:srgbClr val="EFF0F1"/>
                </a:highlight>
                <a:latin typeface="Rockwell" panose="02060603020205020403" pitchFamily="18" charset="77"/>
              </a:rPr>
              <a:t>hidden</a:t>
            </a:r>
            <a:r>
              <a:rPr lang="en" sz="1200" dirty="0">
                <a:solidFill>
                  <a:schemeClr val="dk1"/>
                </a:solidFill>
                <a:latin typeface="Rockwell" panose="02060603020205020403" pitchFamily="18" charset="77"/>
              </a:rPr>
              <a:t> layer.</a:t>
            </a:r>
            <a:endParaRPr sz="12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Finally, we put it altogether by instantiating a </a:t>
            </a:r>
            <a:r>
              <a:rPr lang="en" sz="1200" b="1" dirty="0">
                <a:solidFill>
                  <a:schemeClr val="dk1"/>
                </a:solidFill>
                <a:highlight>
                  <a:srgbClr val="EFF0F1"/>
                </a:highlight>
                <a:latin typeface="Rockwell" panose="02060603020205020403" pitchFamily="18" charset="77"/>
              </a:rPr>
              <a:t>Model()</a:t>
            </a:r>
            <a:r>
              <a:rPr lang="en" sz="1200" b="1" dirty="0">
                <a:solidFill>
                  <a:schemeClr val="dk1"/>
                </a:solidFill>
                <a:latin typeface="Rockwell" panose="02060603020205020403" pitchFamily="18" charset="77"/>
              </a:rPr>
              <a:t> </a:t>
            </a:r>
            <a:r>
              <a:rPr lang="en" sz="1200" dirty="0">
                <a:solidFill>
                  <a:schemeClr val="dk1"/>
                </a:solidFill>
                <a:latin typeface="Rockwell" panose="02060603020205020403" pitchFamily="18" charset="77"/>
              </a:rPr>
              <a:t>class object, passing it the (positional) parameters for the input vector and output layer.</a:t>
            </a:r>
            <a:endParaRPr sz="1200" dirty="0">
              <a:solidFill>
                <a:schemeClr val="dk1"/>
              </a:solidFill>
              <a:latin typeface="Rockwell" panose="02060603020205020403" pitchFamily="18" charset="77"/>
            </a:endParaRPr>
          </a:p>
        </p:txBody>
      </p:sp>
      <p:graphicFrame>
        <p:nvGraphicFramePr>
          <p:cNvPr id="216" name="Google Shape;216;p34"/>
          <p:cNvGraphicFramePr/>
          <p:nvPr>
            <p:extLst>
              <p:ext uri="{D42A27DB-BD31-4B8C-83A1-F6EECF244321}">
                <p14:modId xmlns:p14="http://schemas.microsoft.com/office/powerpoint/2010/main" val="3605236994"/>
              </p:ext>
            </p:extLst>
          </p:nvPr>
        </p:nvGraphicFramePr>
        <p:xfrm>
          <a:off x="824850" y="2484075"/>
          <a:ext cx="7070100" cy="2414775"/>
        </p:xfrm>
        <a:graphic>
          <a:graphicData uri="http://schemas.openxmlformats.org/drawingml/2006/table">
            <a:tbl>
              <a:tblPr>
                <a:noFill/>
                <a:tableStyleId>{F256099A-DD11-47A7-8DFB-066696DDA95B}</a:tableStyleId>
              </a:tblPr>
              <a:tblGrid>
                <a:gridCol w="7070100">
                  <a:extLst>
                    <a:ext uri="{9D8B030D-6E8A-4147-A177-3AD203B41FA5}">
                      <a16:colId xmlns:a16="http://schemas.microsoft.com/office/drawing/2014/main" val="20000"/>
                    </a:ext>
                  </a:extLst>
                </a:gridCol>
              </a:tblGrid>
              <a:tr h="2414775">
                <a:tc>
                  <a:txBody>
                    <a:bodyPr/>
                    <a:lstStyle/>
                    <a:p>
                      <a:pPr marL="0" lvl="0" indent="0" algn="l" rtl="0">
                        <a:lnSpc>
                          <a:spcPct val="115000"/>
                        </a:lnSpc>
                        <a:spcBef>
                          <a:spcPts val="0"/>
                        </a:spcBef>
                        <a:spcAft>
                          <a:spcPts val="0"/>
                        </a:spcAft>
                        <a:buNone/>
                      </a:pPr>
                      <a:r>
                        <a:rPr lang="en" sz="1000" dirty="0">
                          <a:solidFill>
                            <a:srgbClr val="9C27B0"/>
                          </a:solidFill>
                          <a:latin typeface="Consolas"/>
                          <a:ea typeface="Consolas"/>
                          <a:cs typeface="Consolas"/>
                          <a:sym typeface="Consolas"/>
                        </a:rPr>
                        <a:t>from</a:t>
                      </a:r>
                      <a:r>
                        <a:rPr lang="en" sz="1000" dirty="0">
                          <a:solidFill>
                            <a:schemeClr val="dk1"/>
                          </a:solidFill>
                          <a:latin typeface="Consolas"/>
                          <a:ea typeface="Consolas"/>
                          <a:cs typeface="Consolas"/>
                          <a:sym typeface="Consolas"/>
                        </a:rPr>
                        <a:t> </a:t>
                      </a:r>
                      <a:r>
                        <a:rPr lang="en" sz="1000" dirty="0" err="1">
                          <a:solidFill>
                            <a:schemeClr val="dk1"/>
                          </a:solidFill>
                          <a:latin typeface="Consolas"/>
                          <a:ea typeface="Consolas"/>
                          <a:cs typeface="Consolas"/>
                          <a:sym typeface="Consolas"/>
                        </a:rPr>
                        <a:t>tensorflow.keras</a:t>
                      </a:r>
                      <a:r>
                        <a:rPr lang="en" sz="1000" dirty="0">
                          <a:solidFill>
                            <a:schemeClr val="dk1"/>
                          </a:solidFill>
                          <a:latin typeface="Consolas"/>
                          <a:ea typeface="Consolas"/>
                          <a:cs typeface="Consolas"/>
                          <a:sym typeface="Consolas"/>
                        </a:rPr>
                        <a:t> </a:t>
                      </a:r>
                      <a:r>
                        <a:rPr lang="en" sz="1000" dirty="0">
                          <a:solidFill>
                            <a:srgbClr val="9C27B0"/>
                          </a:solidFill>
                          <a:latin typeface="Consolas"/>
                          <a:ea typeface="Consolas"/>
                          <a:cs typeface="Consolas"/>
                          <a:sym typeface="Consolas"/>
                        </a:rPr>
                        <a:t>import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Input</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Model</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9C27B0"/>
                          </a:solidFill>
                          <a:latin typeface="Consolas"/>
                          <a:ea typeface="Consolas"/>
                          <a:cs typeface="Consolas"/>
                          <a:sym typeface="Consolas"/>
                        </a:rPr>
                        <a:t>from</a:t>
                      </a:r>
                      <a:r>
                        <a:rPr lang="en" sz="1000" dirty="0">
                          <a:solidFill>
                            <a:schemeClr val="dk1"/>
                          </a:solidFill>
                          <a:latin typeface="Consolas"/>
                          <a:ea typeface="Consolas"/>
                          <a:cs typeface="Consolas"/>
                          <a:sym typeface="Consolas"/>
                        </a:rPr>
                        <a:t> </a:t>
                      </a:r>
                      <a:r>
                        <a:rPr lang="en" sz="1000" dirty="0" err="1">
                          <a:solidFill>
                            <a:schemeClr val="dk1"/>
                          </a:solidFill>
                          <a:latin typeface="Consolas"/>
                          <a:ea typeface="Consolas"/>
                          <a:cs typeface="Consolas"/>
                          <a:sym typeface="Consolas"/>
                        </a:rPr>
                        <a:t>tensorflow.keras</a:t>
                      </a:r>
                      <a:r>
                        <a:rPr lang="en" sz="1000" dirty="0" err="1">
                          <a:solidFill>
                            <a:srgbClr val="616161"/>
                          </a:solidFill>
                          <a:latin typeface="Consolas"/>
                          <a:ea typeface="Consolas"/>
                          <a:cs typeface="Consolas"/>
                          <a:sym typeface="Consolas"/>
                        </a:rPr>
                        <a:t>.</a:t>
                      </a:r>
                      <a:r>
                        <a:rPr lang="en" sz="1000" dirty="0" err="1">
                          <a:solidFill>
                            <a:schemeClr val="dk1"/>
                          </a:solidFill>
                          <a:latin typeface="Consolas"/>
                          <a:ea typeface="Consolas"/>
                          <a:cs typeface="Consolas"/>
                          <a:sym typeface="Consolas"/>
                        </a:rPr>
                        <a:t>layers</a:t>
                      </a:r>
                      <a:r>
                        <a:rPr lang="en" sz="1000" dirty="0">
                          <a:solidFill>
                            <a:schemeClr val="dk1"/>
                          </a:solidFill>
                          <a:latin typeface="Consolas"/>
                          <a:ea typeface="Consolas"/>
                          <a:cs typeface="Consolas"/>
                          <a:sym typeface="Consolas"/>
                        </a:rPr>
                        <a:t> </a:t>
                      </a:r>
                      <a:r>
                        <a:rPr lang="en" sz="1000" dirty="0">
                          <a:solidFill>
                            <a:srgbClr val="9C27B0"/>
                          </a:solidFill>
                          <a:latin typeface="Consolas"/>
                          <a:ea typeface="Consolas"/>
                          <a:cs typeface="Consolas"/>
                          <a:sym typeface="Consolas"/>
                        </a:rPr>
                        <a:t>import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Dense</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latin typeface="Consolas"/>
                          <a:ea typeface="Consolas"/>
                          <a:cs typeface="Consolas"/>
                          <a:sym typeface="Consolas"/>
                        </a:rPr>
                        <a:t># Create the input vector (13 elements).</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chemeClr val="dk1"/>
                          </a:solidFill>
                          <a:latin typeface="Consolas"/>
                          <a:ea typeface="Consolas"/>
                          <a:cs typeface="Consolas"/>
                          <a:sym typeface="Consolas"/>
                        </a:rPr>
                        <a:t>inputs </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Input</a:t>
                      </a:r>
                      <a:r>
                        <a:rPr lang="en" sz="1000" dirty="0">
                          <a:solidFill>
                            <a:srgbClr val="616161"/>
                          </a:solidFill>
                          <a:latin typeface="Consolas"/>
                          <a:ea typeface="Consolas"/>
                          <a:cs typeface="Consolas"/>
                          <a:sym typeface="Consolas"/>
                        </a:rPr>
                        <a:t>((</a:t>
                      </a:r>
                      <a:r>
                        <a:rPr lang="en" sz="1000" dirty="0">
                          <a:solidFill>
                            <a:srgbClr val="C53929"/>
                          </a:solidFill>
                          <a:latin typeface="Consolas"/>
                          <a:ea typeface="Consolas"/>
                          <a:cs typeface="Consolas"/>
                          <a:sym typeface="Consolas"/>
                        </a:rPr>
                        <a:t>13</a:t>
                      </a:r>
                      <a:r>
                        <a:rPr lang="en" sz="1000" dirty="0">
                          <a:solidFill>
                            <a:srgbClr val="616161"/>
                          </a:solidFill>
                          <a:latin typeface="Consolas"/>
                          <a:ea typeface="Consolas"/>
                          <a:cs typeface="Consolas"/>
                          <a:sym typeface="Consolas"/>
                        </a:rPr>
                        <a:t>,))</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latin typeface="Consolas"/>
                          <a:ea typeface="Consolas"/>
                          <a:cs typeface="Consolas"/>
                          <a:sym typeface="Consolas"/>
                        </a:rPr>
                        <a:t># Create the first (input) layer (10 nodes) and connect it to the input vector.</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chemeClr val="dk1"/>
                          </a:solidFill>
                          <a:latin typeface="Consolas"/>
                          <a:ea typeface="Consolas"/>
                          <a:cs typeface="Consolas"/>
                          <a:sym typeface="Consolas"/>
                        </a:rPr>
                        <a:t>input </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Dense</a:t>
                      </a:r>
                      <a:r>
                        <a:rPr lang="en" sz="1000" dirty="0">
                          <a:solidFill>
                            <a:srgbClr val="616161"/>
                          </a:solidFill>
                          <a:latin typeface="Consolas"/>
                          <a:ea typeface="Consolas"/>
                          <a:cs typeface="Consolas"/>
                          <a:sym typeface="Consolas"/>
                        </a:rPr>
                        <a:t>(</a:t>
                      </a:r>
                      <a:r>
                        <a:rPr lang="en" sz="1000" dirty="0">
                          <a:solidFill>
                            <a:srgbClr val="C53929"/>
                          </a:solidFill>
                          <a:latin typeface="Consolas"/>
                          <a:ea typeface="Consolas"/>
                          <a:cs typeface="Consolas"/>
                          <a:sym typeface="Consolas"/>
                        </a:rPr>
                        <a:t>10</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inputs</a:t>
                      </a:r>
                      <a:r>
                        <a:rPr lang="en" sz="1000" dirty="0">
                          <a:solidFill>
                            <a:srgbClr val="616161"/>
                          </a:solidFill>
                          <a:latin typeface="Consolas"/>
                          <a:ea typeface="Consolas"/>
                          <a:cs typeface="Consolas"/>
                          <a:sym typeface="Consolas"/>
                        </a:rPr>
                        <a:t>)</a:t>
                      </a:r>
                      <a:endParaRPr sz="1000" dirty="0">
                        <a:solidFill>
                          <a:srgbClr val="61616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latin typeface="Consolas"/>
                          <a:ea typeface="Consolas"/>
                          <a:cs typeface="Consolas"/>
                          <a:sym typeface="Consolas"/>
                        </a:rPr>
                        <a:t># Create the next (hidden) layer (10 nodes) and connect it to the input layer.</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chemeClr val="dk1"/>
                          </a:solidFill>
                          <a:latin typeface="Consolas"/>
                          <a:ea typeface="Consolas"/>
                          <a:cs typeface="Consolas"/>
                          <a:sym typeface="Consolas"/>
                        </a:rPr>
                        <a:t>hidden </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Dense</a:t>
                      </a:r>
                      <a:r>
                        <a:rPr lang="en" sz="1000" dirty="0">
                          <a:solidFill>
                            <a:srgbClr val="616161"/>
                          </a:solidFill>
                          <a:latin typeface="Consolas"/>
                          <a:ea typeface="Consolas"/>
                          <a:cs typeface="Consolas"/>
                          <a:sym typeface="Consolas"/>
                        </a:rPr>
                        <a:t>(</a:t>
                      </a:r>
                      <a:r>
                        <a:rPr lang="en" sz="1000" dirty="0">
                          <a:solidFill>
                            <a:srgbClr val="C53929"/>
                          </a:solidFill>
                          <a:latin typeface="Consolas"/>
                          <a:ea typeface="Consolas"/>
                          <a:cs typeface="Consolas"/>
                          <a:sym typeface="Consolas"/>
                        </a:rPr>
                        <a:t>10</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input</a:t>
                      </a:r>
                      <a:r>
                        <a:rPr lang="en" sz="1000" dirty="0">
                          <a:solidFill>
                            <a:srgbClr val="616161"/>
                          </a:solidFill>
                          <a:latin typeface="Consolas"/>
                          <a:ea typeface="Consolas"/>
                          <a:cs typeface="Consolas"/>
                          <a:sym typeface="Consolas"/>
                        </a:rPr>
                        <a:t>)</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latin typeface="Consolas"/>
                          <a:ea typeface="Consolas"/>
                          <a:cs typeface="Consolas"/>
                          <a:sym typeface="Consolas"/>
                        </a:rPr>
                        <a:t># Create the output layer (1 node) and connect it to the previous (hidden) layer.</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chemeClr val="dk1"/>
                          </a:solidFill>
                          <a:latin typeface="Consolas"/>
                          <a:ea typeface="Consolas"/>
                          <a:cs typeface="Consolas"/>
                          <a:sym typeface="Consolas"/>
                        </a:rPr>
                        <a:t>output </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Dense</a:t>
                      </a:r>
                      <a:r>
                        <a:rPr lang="en" sz="1000" dirty="0">
                          <a:solidFill>
                            <a:srgbClr val="616161"/>
                          </a:solidFill>
                          <a:latin typeface="Consolas"/>
                          <a:ea typeface="Consolas"/>
                          <a:cs typeface="Consolas"/>
                          <a:sym typeface="Consolas"/>
                        </a:rPr>
                        <a:t>(</a:t>
                      </a:r>
                      <a:r>
                        <a:rPr lang="en" sz="1000" dirty="0">
                          <a:solidFill>
                            <a:srgbClr val="C53929"/>
                          </a:solidFill>
                          <a:latin typeface="Consolas"/>
                          <a:ea typeface="Consolas"/>
                          <a:cs typeface="Consolas"/>
                          <a:sym typeface="Consolas"/>
                        </a:rPr>
                        <a:t>1</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hidden</a:t>
                      </a:r>
                      <a:r>
                        <a:rPr lang="en" sz="1000" dirty="0">
                          <a:solidFill>
                            <a:srgbClr val="616161"/>
                          </a:solidFill>
                          <a:latin typeface="Consolas"/>
                          <a:ea typeface="Consolas"/>
                          <a:cs typeface="Consolas"/>
                          <a:sym typeface="Consolas"/>
                        </a:rPr>
                        <a:t>)</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latin typeface="Consolas"/>
                          <a:ea typeface="Consolas"/>
                          <a:cs typeface="Consolas"/>
                          <a:sym typeface="Consolas"/>
                        </a:rPr>
                        <a:t># Now let's create the neural network, specifying the input layer and output layer.</a:t>
                      </a:r>
                      <a:endParaRPr sz="10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chemeClr val="dk1"/>
                          </a:solidFill>
                          <a:latin typeface="Consolas"/>
                          <a:ea typeface="Consolas"/>
                          <a:cs typeface="Consolas"/>
                          <a:sym typeface="Consolas"/>
                        </a:rPr>
                        <a:t>model </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 </a:t>
                      </a:r>
                      <a:r>
                        <a:rPr lang="en" sz="1000" dirty="0">
                          <a:solidFill>
                            <a:srgbClr val="3367D6"/>
                          </a:solidFill>
                          <a:latin typeface="Consolas"/>
                          <a:ea typeface="Consolas"/>
                          <a:cs typeface="Consolas"/>
                          <a:sym typeface="Consolas"/>
                        </a:rPr>
                        <a:t>Model</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inputs</a:t>
                      </a:r>
                      <a:r>
                        <a:rPr lang="en" sz="1000" dirty="0">
                          <a:solidFill>
                            <a:srgbClr val="616161"/>
                          </a:solidFill>
                          <a:latin typeface="Consolas"/>
                          <a:ea typeface="Consolas"/>
                          <a:cs typeface="Consolas"/>
                          <a:sym typeface="Consolas"/>
                        </a:rPr>
                        <a:t>,</a:t>
                      </a:r>
                      <a:r>
                        <a:rPr lang="en" sz="1000" dirty="0">
                          <a:solidFill>
                            <a:schemeClr val="dk1"/>
                          </a:solidFill>
                          <a:latin typeface="Consolas"/>
                          <a:ea typeface="Consolas"/>
                          <a:cs typeface="Consolas"/>
                          <a:sym typeface="Consolas"/>
                        </a:rPr>
                        <a:t> output</a:t>
                      </a:r>
                      <a:r>
                        <a:rPr lang="en" sz="1000" dirty="0">
                          <a:solidFill>
                            <a:srgbClr val="616161"/>
                          </a:solidFill>
                          <a:latin typeface="Consolas"/>
                          <a:ea typeface="Consolas"/>
                          <a:cs typeface="Consolas"/>
                          <a:sym typeface="Consolas"/>
                        </a:rPr>
                        <a:t>)</a:t>
                      </a:r>
                      <a:endParaRPr sz="1000" dirty="0">
                        <a:solidFill>
                          <a:srgbClr val="616161"/>
                        </a:solidFill>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Activations</a:t>
            </a:r>
            <a:endParaRPr dirty="0">
              <a:solidFill>
                <a:srgbClr val="38761D"/>
              </a:solidFill>
              <a:latin typeface="Rockwell" panose="02060603020205020403" pitchFamily="18" charset="77"/>
            </a:endParaRPr>
          </a:p>
        </p:txBody>
      </p:sp>
      <p:sp>
        <p:nvSpPr>
          <p:cNvPr id="223" name="Google Shape;223;p35"/>
          <p:cNvSpPr txBox="1"/>
          <p:nvPr/>
        </p:nvSpPr>
        <p:spPr>
          <a:xfrm>
            <a:off x="824850" y="448408"/>
            <a:ext cx="7070100" cy="458506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200" b="1" dirty="0">
                <a:solidFill>
                  <a:schemeClr val="dk1"/>
                </a:solidFill>
                <a:latin typeface="Rockwell" panose="02060603020205020403" pitchFamily="18" charset="77"/>
              </a:rPr>
              <a:t>Activations</a:t>
            </a:r>
            <a:endParaRPr sz="12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When training or predicting (inference), each node in a layer will output a value to the nodes in the next layer. We don't pass the value 'as-is'. Instead we want to change the value by some manner. This process is called an activation function. </a:t>
            </a: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Think of a function that returns some result, like </a:t>
            </a:r>
            <a:r>
              <a:rPr lang="en" sz="1200" dirty="0">
                <a:solidFill>
                  <a:schemeClr val="dk1"/>
                </a:solidFill>
                <a:highlight>
                  <a:srgbClr val="EFF0F1"/>
                </a:highlight>
                <a:latin typeface="Rockwell" panose="02060603020205020403" pitchFamily="18" charset="77"/>
              </a:rPr>
              <a:t>return result</a:t>
            </a:r>
            <a:r>
              <a:rPr lang="en" sz="1200" dirty="0">
                <a:solidFill>
                  <a:schemeClr val="dk1"/>
                </a:solidFill>
                <a:latin typeface="Rockwell" panose="02060603020205020403" pitchFamily="18" charset="77"/>
              </a:rPr>
              <a:t>. In the case of an activation function, instead of returning </a:t>
            </a:r>
            <a:r>
              <a:rPr lang="en" sz="1200" dirty="0">
                <a:solidFill>
                  <a:schemeClr val="dk1"/>
                </a:solidFill>
                <a:highlight>
                  <a:srgbClr val="EFF0F1"/>
                </a:highlight>
                <a:latin typeface="Rockwell" panose="02060603020205020403" pitchFamily="18" charset="77"/>
              </a:rPr>
              <a:t>result</a:t>
            </a:r>
            <a:r>
              <a:rPr lang="en" sz="1200" dirty="0">
                <a:solidFill>
                  <a:schemeClr val="dk1"/>
                </a:solidFill>
                <a:latin typeface="Rockwell" panose="02060603020205020403" pitchFamily="18" charset="77"/>
              </a:rPr>
              <a:t>, we would return the result of passing the result value to another (activation) function, like </a:t>
            </a:r>
            <a:r>
              <a:rPr lang="en" sz="1200" dirty="0">
                <a:solidFill>
                  <a:schemeClr val="dk1"/>
                </a:solidFill>
                <a:highlight>
                  <a:srgbClr val="EFF0F1"/>
                </a:highlight>
                <a:latin typeface="Rockwell" panose="02060603020205020403" pitchFamily="18" charset="77"/>
              </a:rPr>
              <a:t>return A(result)</a:t>
            </a:r>
            <a:r>
              <a:rPr lang="en" sz="1200" dirty="0">
                <a:solidFill>
                  <a:schemeClr val="dk1"/>
                </a:solidFill>
                <a:latin typeface="Rockwell" panose="02060603020205020403" pitchFamily="18" charset="77"/>
              </a:rPr>
              <a:t>, where A() is the activation function. Conceptually, you can think of this as:</a:t>
            </a:r>
            <a:endParaRPr sz="12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050" dirty="0">
              <a:solidFill>
                <a:schemeClr val="dk1"/>
              </a:solidFill>
              <a:highlight>
                <a:srgbClr val="FFFFFF"/>
              </a:highlight>
            </a:endParaRPr>
          </a:p>
          <a:p>
            <a:pPr marL="1828800" lvl="0" indent="0" algn="l" rtl="0">
              <a:lnSpc>
                <a:spcPct val="115000"/>
              </a:lnSpc>
              <a:spcBef>
                <a:spcPts val="0"/>
              </a:spcBef>
              <a:spcAft>
                <a:spcPts val="0"/>
              </a:spcAft>
              <a:buNone/>
            </a:pPr>
            <a:r>
              <a:rPr lang="en" sz="1200" b="1" dirty="0">
                <a:highlight>
                  <a:srgbClr val="FFFFFF"/>
                </a:highlight>
                <a:latin typeface="Rockwell" panose="02060603020205020403" pitchFamily="18" charset="77"/>
              </a:rPr>
              <a:t>def layer(params):</a:t>
            </a:r>
            <a:endParaRPr sz="1200" b="1" dirty="0">
              <a:highlight>
                <a:srgbClr val="FFFFFF"/>
              </a:highlight>
              <a:latin typeface="Rockwell" panose="02060603020205020403" pitchFamily="18" charset="77"/>
            </a:endParaRPr>
          </a:p>
          <a:p>
            <a:pPr marL="1828800" lvl="0" indent="0" algn="l" rtl="0">
              <a:lnSpc>
                <a:spcPct val="115000"/>
              </a:lnSpc>
              <a:spcBef>
                <a:spcPts val="0"/>
              </a:spcBef>
              <a:spcAft>
                <a:spcPts val="0"/>
              </a:spcAft>
              <a:buNone/>
            </a:pPr>
            <a:r>
              <a:rPr lang="en" sz="1200" b="1" dirty="0">
                <a:highlight>
                  <a:srgbClr val="FFFFFF"/>
                </a:highlight>
                <a:latin typeface="Rockwell" panose="02060603020205020403" pitchFamily="18" charset="77"/>
              </a:rPr>
              <a:t>    """ inside are the nodes """</a:t>
            </a:r>
            <a:endParaRPr sz="1200" b="1" dirty="0">
              <a:highlight>
                <a:srgbClr val="FFFFFF"/>
              </a:highlight>
              <a:latin typeface="Rockwell" panose="02060603020205020403" pitchFamily="18" charset="77"/>
            </a:endParaRPr>
          </a:p>
          <a:p>
            <a:pPr marL="1828800" lvl="0" indent="0" algn="l" rtl="0">
              <a:lnSpc>
                <a:spcPct val="115000"/>
              </a:lnSpc>
              <a:spcBef>
                <a:spcPts val="0"/>
              </a:spcBef>
              <a:spcAft>
                <a:spcPts val="0"/>
              </a:spcAft>
              <a:buNone/>
            </a:pPr>
            <a:r>
              <a:rPr lang="en" sz="1200" b="1" dirty="0">
                <a:highlight>
                  <a:srgbClr val="FFFFFF"/>
                </a:highlight>
                <a:latin typeface="Rockwell" panose="02060603020205020403" pitchFamily="18" charset="77"/>
              </a:rPr>
              <a:t>    result = </a:t>
            </a:r>
            <a:r>
              <a:rPr lang="en" sz="1200" b="1" dirty="0" err="1">
                <a:highlight>
                  <a:srgbClr val="FFFFFF"/>
                </a:highlight>
                <a:latin typeface="Rockwell" panose="02060603020205020403" pitchFamily="18" charset="77"/>
              </a:rPr>
              <a:t>some_calculations</a:t>
            </a:r>
            <a:endParaRPr sz="1200" b="1" dirty="0">
              <a:highlight>
                <a:srgbClr val="FFFFFF"/>
              </a:highlight>
              <a:latin typeface="Rockwell" panose="02060603020205020403" pitchFamily="18" charset="77"/>
            </a:endParaRPr>
          </a:p>
          <a:p>
            <a:pPr marL="1828800" lvl="0" indent="0" algn="l" rtl="0">
              <a:lnSpc>
                <a:spcPct val="115000"/>
              </a:lnSpc>
              <a:spcBef>
                <a:spcPts val="0"/>
              </a:spcBef>
              <a:spcAft>
                <a:spcPts val="0"/>
              </a:spcAft>
              <a:buNone/>
            </a:pPr>
            <a:r>
              <a:rPr lang="en" sz="1200" b="1" dirty="0">
                <a:highlight>
                  <a:srgbClr val="FFFFFF"/>
                </a:highlight>
                <a:latin typeface="Rockwell" panose="02060603020205020403" pitchFamily="18" charset="77"/>
              </a:rPr>
              <a:t>    return A(result)</a:t>
            </a:r>
            <a:endParaRPr sz="1200" b="1" dirty="0">
              <a:highlight>
                <a:srgbClr val="FFFFFF"/>
              </a:highlight>
              <a:latin typeface="Rockwell" panose="02060603020205020403" pitchFamily="18" charset="77"/>
            </a:endParaRPr>
          </a:p>
          <a:p>
            <a:pPr marL="1828800" lvl="0" indent="0" algn="l" rtl="0">
              <a:lnSpc>
                <a:spcPct val="115000"/>
              </a:lnSpc>
              <a:spcBef>
                <a:spcPts val="0"/>
              </a:spcBef>
              <a:spcAft>
                <a:spcPts val="0"/>
              </a:spcAft>
              <a:buNone/>
            </a:pPr>
            <a:endParaRPr sz="1200" b="1" dirty="0">
              <a:highlight>
                <a:srgbClr val="FFFFFF"/>
              </a:highlight>
              <a:latin typeface="Rockwell" panose="02060603020205020403" pitchFamily="18" charset="77"/>
            </a:endParaRPr>
          </a:p>
          <a:p>
            <a:pPr marL="1828800" lvl="0" indent="0" algn="l" rtl="0">
              <a:lnSpc>
                <a:spcPct val="115000"/>
              </a:lnSpc>
              <a:spcBef>
                <a:spcPts val="0"/>
              </a:spcBef>
              <a:spcAft>
                <a:spcPts val="0"/>
              </a:spcAft>
              <a:buNone/>
            </a:pPr>
            <a:r>
              <a:rPr lang="en" sz="1200" b="1" dirty="0">
                <a:highlight>
                  <a:srgbClr val="FFFFFF"/>
                </a:highlight>
                <a:latin typeface="Rockwell" panose="02060603020205020403" pitchFamily="18" charset="77"/>
              </a:rPr>
              <a:t>def A(result):</a:t>
            </a:r>
            <a:endParaRPr sz="1200" b="1" dirty="0">
              <a:highlight>
                <a:srgbClr val="FFFFFF"/>
              </a:highlight>
              <a:latin typeface="Rockwell" panose="02060603020205020403" pitchFamily="18" charset="77"/>
            </a:endParaRPr>
          </a:p>
          <a:p>
            <a:pPr marL="1828800" lvl="0" indent="0" algn="l" rtl="0">
              <a:lnSpc>
                <a:spcPct val="115000"/>
              </a:lnSpc>
              <a:spcBef>
                <a:spcPts val="0"/>
              </a:spcBef>
              <a:spcAft>
                <a:spcPts val="0"/>
              </a:spcAft>
              <a:buNone/>
            </a:pPr>
            <a:r>
              <a:rPr lang="en" sz="1200" b="1" dirty="0">
                <a:highlight>
                  <a:srgbClr val="FFFFFF"/>
                </a:highlight>
                <a:latin typeface="Rockwell" panose="02060603020205020403" pitchFamily="18" charset="77"/>
              </a:rPr>
              <a:t>    """ modifies the result """</a:t>
            </a:r>
            <a:endParaRPr sz="1200" b="1" dirty="0">
              <a:highlight>
                <a:srgbClr val="FFFFFF"/>
              </a:highlight>
              <a:latin typeface="Rockwell" panose="02060603020205020403" pitchFamily="18" charset="77"/>
            </a:endParaRPr>
          </a:p>
          <a:p>
            <a:pPr marL="1828800" marR="266700" lvl="0" indent="0" algn="l" rtl="0">
              <a:lnSpc>
                <a:spcPct val="115000"/>
              </a:lnSpc>
              <a:spcBef>
                <a:spcPts val="1100"/>
              </a:spcBef>
              <a:spcAft>
                <a:spcPts val="0"/>
              </a:spcAft>
              <a:buNone/>
            </a:pPr>
            <a:r>
              <a:rPr lang="en" sz="1200" b="1" dirty="0">
                <a:highlight>
                  <a:srgbClr val="FFFFFF"/>
                </a:highlight>
                <a:latin typeface="Rockwell" panose="02060603020205020403" pitchFamily="18" charset="77"/>
              </a:rPr>
              <a:t>    return </a:t>
            </a:r>
            <a:r>
              <a:rPr lang="en" sz="1200" b="1" dirty="0" err="1">
                <a:highlight>
                  <a:srgbClr val="FFFFFF"/>
                </a:highlight>
                <a:latin typeface="Rockwell" panose="02060603020205020403" pitchFamily="18" charset="77"/>
              </a:rPr>
              <a:t>some_modified_value_of_result</a:t>
            </a:r>
            <a:endParaRPr sz="1200" b="1" dirty="0">
              <a:highlight>
                <a:srgbClr val="FFFFFF"/>
              </a:highlight>
              <a:latin typeface="Rockwell" panose="02060603020205020403" pitchFamily="18" charset="77"/>
            </a:endParaRPr>
          </a:p>
          <a:p>
            <a:pPr marL="0" lvl="0" indent="0" algn="ctr" rtl="0">
              <a:lnSpc>
                <a:spcPct val="115000"/>
              </a:lnSpc>
              <a:spcBef>
                <a:spcPts val="1100"/>
              </a:spcBef>
              <a:spcAft>
                <a:spcPts val="0"/>
              </a:spcAft>
              <a:buNone/>
            </a:pPr>
            <a:r>
              <a:rPr lang="en" sz="1200" b="1" dirty="0">
                <a:solidFill>
                  <a:srgbClr val="0000FF"/>
                </a:solidFill>
                <a:latin typeface="Rockwell" panose="02060603020205020403" pitchFamily="18" charset="77"/>
              </a:rPr>
              <a:t>Activation functions assist neural networks in learning faster and better.</a:t>
            </a:r>
            <a:endParaRPr sz="1200" b="1" dirty="0">
              <a:solidFill>
                <a:srgbClr val="0000FF"/>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a:t>
            </a:r>
            <a:r>
              <a:rPr lang="en" dirty="0" err="1">
                <a:solidFill>
                  <a:srgbClr val="38761D"/>
                </a:solidFill>
                <a:latin typeface="Rockwell" panose="02060603020205020403" pitchFamily="18" charset="77"/>
              </a:rPr>
              <a:t>ReLU</a:t>
            </a:r>
            <a:r>
              <a:rPr lang="en" dirty="0">
                <a:solidFill>
                  <a:srgbClr val="38761D"/>
                </a:solidFill>
                <a:latin typeface="Rockwell" panose="02060603020205020403" pitchFamily="18" charset="77"/>
              </a:rPr>
              <a:t> Activations</a:t>
            </a:r>
            <a:endParaRPr dirty="0">
              <a:solidFill>
                <a:srgbClr val="38761D"/>
              </a:solidFill>
              <a:latin typeface="Rockwell" panose="02060603020205020403" pitchFamily="18" charset="77"/>
            </a:endParaRPr>
          </a:p>
        </p:txBody>
      </p:sp>
      <p:sp>
        <p:nvSpPr>
          <p:cNvPr id="230" name="Google Shape;230;p36"/>
          <p:cNvSpPr txBox="1"/>
          <p:nvPr/>
        </p:nvSpPr>
        <p:spPr>
          <a:xfrm>
            <a:off x="824850" y="730575"/>
            <a:ext cx="7070100" cy="430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400" b="1" dirty="0">
                <a:solidFill>
                  <a:schemeClr val="dk1"/>
                </a:solidFill>
                <a:latin typeface="Rockwell" panose="02060603020205020403" pitchFamily="18" charset="77"/>
              </a:rPr>
              <a:t>Rectified Linear Unit (</a:t>
            </a:r>
            <a:r>
              <a:rPr lang="en" sz="1400" b="1" dirty="0" err="1">
                <a:solidFill>
                  <a:schemeClr val="dk1"/>
                </a:solidFill>
                <a:latin typeface="Rockwell" panose="02060603020205020403" pitchFamily="18" charset="77"/>
              </a:rPr>
              <a:t>ReLU</a:t>
            </a:r>
            <a:r>
              <a:rPr lang="en" sz="1400" b="1" dirty="0">
                <a:solidFill>
                  <a:schemeClr val="dk1"/>
                </a:solidFill>
                <a:latin typeface="Rockwell" panose="02060603020205020403" pitchFamily="18" charset="77"/>
              </a:rPr>
              <a:t>)</a:t>
            </a: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By default, when no activation function is specified, the values from one layer are passed as-is (unchanged) to the next layer.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There are three activation functions you will use most of the time; they are the </a:t>
            </a:r>
            <a:r>
              <a:rPr lang="en" sz="1400" b="1" dirty="0">
                <a:solidFill>
                  <a:srgbClr val="0000FF"/>
                </a:solidFill>
                <a:latin typeface="Rockwell" panose="02060603020205020403" pitchFamily="18" charset="77"/>
              </a:rPr>
              <a:t>rectified linear unit (</a:t>
            </a:r>
            <a:r>
              <a:rPr lang="en" sz="1400" b="1" dirty="0" err="1">
                <a:solidFill>
                  <a:srgbClr val="0000FF"/>
                </a:solidFill>
                <a:latin typeface="Rockwell" panose="02060603020205020403" pitchFamily="18" charset="77"/>
              </a:rPr>
              <a:t>ReLU</a:t>
            </a:r>
            <a:r>
              <a:rPr lang="en" sz="1400" b="1" dirty="0">
                <a:solidFill>
                  <a:srgbClr val="0000FF"/>
                </a:solidFill>
                <a:latin typeface="Rockwell" panose="02060603020205020403" pitchFamily="18" charset="77"/>
              </a:rPr>
              <a:t>)</a:t>
            </a:r>
            <a:r>
              <a:rPr lang="en" sz="1400" dirty="0">
                <a:solidFill>
                  <a:schemeClr val="dk1"/>
                </a:solidFill>
                <a:latin typeface="Rockwell" panose="02060603020205020403" pitchFamily="18" charset="77"/>
              </a:rPr>
              <a:t>, </a:t>
            </a:r>
            <a:r>
              <a:rPr lang="en" sz="1400" b="1" dirty="0">
                <a:solidFill>
                  <a:srgbClr val="0000FF"/>
                </a:solidFill>
                <a:latin typeface="Rockwell" panose="02060603020205020403" pitchFamily="18" charset="77"/>
              </a:rPr>
              <a:t>sigmoid</a:t>
            </a:r>
            <a:r>
              <a:rPr lang="en" sz="1400" dirty="0">
                <a:solidFill>
                  <a:schemeClr val="dk1"/>
                </a:solidFill>
                <a:latin typeface="Rockwell" panose="02060603020205020403" pitchFamily="18" charset="77"/>
              </a:rPr>
              <a:t> and </a:t>
            </a:r>
            <a:r>
              <a:rPr lang="en" sz="1400" b="1" dirty="0" err="1">
                <a:solidFill>
                  <a:srgbClr val="0000FF"/>
                </a:solidFill>
                <a:latin typeface="Rockwell" panose="02060603020205020403" pitchFamily="18" charset="77"/>
              </a:rPr>
              <a:t>softmax</a:t>
            </a:r>
            <a:r>
              <a:rPr lang="en" sz="1400" dirty="0">
                <a:solidFill>
                  <a:schemeClr val="dk1"/>
                </a:solidFill>
                <a:latin typeface="Rockwell" panose="02060603020205020403" pitchFamily="18" charset="77"/>
              </a:rPr>
              <a:t>. </a:t>
            </a:r>
          </a:p>
          <a:p>
            <a:pPr marL="0" lvl="0" indent="0" algn="l" rtl="0">
              <a:lnSpc>
                <a:spcPct val="115000"/>
              </a:lnSpc>
              <a:spcBef>
                <a:spcPts val="1100"/>
              </a:spcBef>
              <a:spcAft>
                <a:spcPts val="0"/>
              </a:spcAft>
              <a:buNone/>
            </a:pPr>
            <a:r>
              <a:rPr lang="en" sz="1400" dirty="0">
                <a:solidFill>
                  <a:schemeClr val="dk1"/>
                </a:solidFill>
                <a:latin typeface="Rockwell" panose="02060603020205020403" pitchFamily="18" charset="77"/>
              </a:rPr>
              <a:t>The rectified linear unit passes values greater than zero as-is (unchanged); otherwise zero (no signal).</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pic>
        <p:nvPicPr>
          <p:cNvPr id="231" name="Google Shape;231;p36"/>
          <p:cNvPicPr preferRelativeResize="0"/>
          <p:nvPr/>
        </p:nvPicPr>
        <p:blipFill>
          <a:blip r:embed="rId3">
            <a:alphaModFix/>
          </a:blip>
          <a:stretch>
            <a:fillRect/>
          </a:stretch>
        </p:blipFill>
        <p:spPr>
          <a:xfrm>
            <a:off x="6491667" y="2882025"/>
            <a:ext cx="2524125" cy="219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a:t>
            </a:r>
            <a:r>
              <a:rPr lang="en" dirty="0" err="1">
                <a:solidFill>
                  <a:srgbClr val="38761D"/>
                </a:solidFill>
                <a:latin typeface="Rockwell" panose="02060603020205020403" pitchFamily="18" charset="77"/>
              </a:rPr>
              <a:t>ReLU</a:t>
            </a:r>
            <a:r>
              <a:rPr lang="en" dirty="0">
                <a:solidFill>
                  <a:srgbClr val="38761D"/>
                </a:solidFill>
                <a:latin typeface="Rockwell" panose="02060603020205020403" pitchFamily="18" charset="77"/>
              </a:rPr>
              <a:t> Activations</a:t>
            </a:r>
            <a:endParaRPr dirty="0">
              <a:solidFill>
                <a:srgbClr val="38761D"/>
              </a:solidFill>
              <a:latin typeface="Rockwell" panose="02060603020205020403" pitchFamily="18" charset="77"/>
            </a:endParaRPr>
          </a:p>
        </p:txBody>
      </p:sp>
      <p:sp>
        <p:nvSpPr>
          <p:cNvPr id="238" name="Google Shape;238;p37"/>
          <p:cNvSpPr txBox="1"/>
          <p:nvPr/>
        </p:nvSpPr>
        <p:spPr>
          <a:xfrm>
            <a:off x="824850" y="730575"/>
            <a:ext cx="7070100" cy="430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200" b="1" dirty="0">
                <a:solidFill>
                  <a:schemeClr val="dk1"/>
                </a:solidFill>
                <a:latin typeface="Rockwell" panose="02060603020205020403" pitchFamily="18" charset="77"/>
              </a:rPr>
              <a:t>Adding </a:t>
            </a:r>
            <a:r>
              <a:rPr lang="en" sz="1200" b="1" dirty="0" err="1">
                <a:solidFill>
                  <a:schemeClr val="dk1"/>
                </a:solidFill>
                <a:latin typeface="Rockwell" panose="02060603020205020403" pitchFamily="18" charset="77"/>
              </a:rPr>
              <a:t>ReLU</a:t>
            </a:r>
            <a:r>
              <a:rPr lang="en" sz="1200" b="1" dirty="0">
                <a:solidFill>
                  <a:schemeClr val="dk1"/>
                </a:solidFill>
                <a:latin typeface="Rockwell" panose="02060603020205020403" pitchFamily="18" charset="77"/>
              </a:rPr>
              <a:t> Activation between Layers</a:t>
            </a:r>
            <a:br>
              <a:rPr lang="en" sz="1200" b="1" dirty="0">
                <a:solidFill>
                  <a:schemeClr val="dk1"/>
                </a:solidFill>
                <a:latin typeface="Rockwell" panose="02060603020205020403" pitchFamily="18" charset="77"/>
              </a:rPr>
            </a:br>
            <a:endParaRPr sz="1200" b="1"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r>
              <a:rPr lang="en" sz="1200" dirty="0">
                <a:solidFill>
                  <a:schemeClr val="dk1"/>
                </a:solidFill>
                <a:highlight>
                  <a:srgbClr val="FFFFFF"/>
                </a:highlight>
                <a:latin typeface="Rockwell" panose="02060603020205020403" pitchFamily="18" charset="77"/>
              </a:rPr>
              <a:t>The rectified linear unit is common convention between layers. </a:t>
            </a:r>
            <a:endParaRPr sz="12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graphicFrame>
        <p:nvGraphicFramePr>
          <p:cNvPr id="239" name="Google Shape;239;p37"/>
          <p:cNvGraphicFramePr/>
          <p:nvPr/>
        </p:nvGraphicFramePr>
        <p:xfrm>
          <a:off x="824850" y="1951900"/>
          <a:ext cx="7388325" cy="3081575"/>
        </p:xfrm>
        <a:graphic>
          <a:graphicData uri="http://schemas.openxmlformats.org/drawingml/2006/table">
            <a:tbl>
              <a:tblPr>
                <a:noFill/>
                <a:tableStyleId>{F256099A-DD11-47A7-8DFB-066696DDA95B}</a:tableStyleId>
              </a:tblPr>
              <a:tblGrid>
                <a:gridCol w="7388325">
                  <a:extLst>
                    <a:ext uri="{9D8B030D-6E8A-4147-A177-3AD203B41FA5}">
                      <a16:colId xmlns:a16="http://schemas.microsoft.com/office/drawing/2014/main" val="20000"/>
                    </a:ext>
                  </a:extLst>
                </a:gridCol>
              </a:tblGrid>
              <a:tr h="3081575">
                <a:tc>
                  <a:txBody>
                    <a:bodyPr/>
                    <a:lstStyle/>
                    <a:p>
                      <a:pPr marL="0" lvl="0" indent="0" algn="l" rtl="0">
                        <a:lnSpc>
                          <a:spcPct val="115000"/>
                        </a:lnSpc>
                        <a:spcBef>
                          <a:spcPts val="0"/>
                        </a:spcBef>
                        <a:spcAft>
                          <a:spcPts val="0"/>
                        </a:spcAft>
                        <a:buNone/>
                      </a:pPr>
                      <a:r>
                        <a:rPr lang="en" sz="1200" dirty="0">
                          <a:solidFill>
                            <a:srgbClr val="9C27B0"/>
                          </a:solidFill>
                          <a:highlight>
                            <a:srgbClr val="FFFFFF"/>
                          </a:highlight>
                          <a:latin typeface="Consolas"/>
                          <a:ea typeface="Consolas"/>
                          <a:cs typeface="Consolas"/>
                          <a:sym typeface="Consolas"/>
                        </a:rPr>
                        <a:t>from</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tensorflow.keras</a:t>
                      </a:r>
                      <a:r>
                        <a:rPr lang="en" sz="1200" dirty="0">
                          <a:highlight>
                            <a:srgbClr val="FFFFFF"/>
                          </a:highlight>
                          <a:latin typeface="Consolas"/>
                          <a:ea typeface="Consolas"/>
                          <a:cs typeface="Consolas"/>
                          <a:sym typeface="Consolas"/>
                        </a:rPr>
                        <a:t> </a:t>
                      </a:r>
                      <a:r>
                        <a:rPr lang="en" sz="1200" dirty="0">
                          <a:solidFill>
                            <a:srgbClr val="9C27B0"/>
                          </a:solidFill>
                          <a:highlight>
                            <a:srgbClr val="FFFFFF"/>
                          </a:highlight>
                          <a:latin typeface="Consolas"/>
                          <a:ea typeface="Consolas"/>
                          <a:cs typeface="Consolas"/>
                          <a:sym typeface="Consolas"/>
                        </a:rPr>
                        <a:t>import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Sequential</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9C27B0"/>
                          </a:solidFill>
                          <a:highlight>
                            <a:srgbClr val="FFFFFF"/>
                          </a:highlight>
                          <a:latin typeface="Consolas"/>
                          <a:ea typeface="Consolas"/>
                          <a:cs typeface="Consolas"/>
                          <a:sym typeface="Consolas"/>
                        </a:rPr>
                        <a:t>from</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tensorflow.keras</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layers</a:t>
                      </a:r>
                      <a:r>
                        <a:rPr lang="en" sz="1200" dirty="0">
                          <a:highlight>
                            <a:srgbClr val="FFFFFF"/>
                          </a:highlight>
                          <a:latin typeface="Consolas"/>
                          <a:ea typeface="Consolas"/>
                          <a:cs typeface="Consolas"/>
                          <a:sym typeface="Consolas"/>
                        </a:rPr>
                        <a:t> </a:t>
                      </a:r>
                      <a:r>
                        <a:rPr lang="en" sz="1200" dirty="0">
                          <a:solidFill>
                            <a:srgbClr val="9C27B0"/>
                          </a:solidFill>
                          <a:highlight>
                            <a:srgbClr val="FFFFFF"/>
                          </a:highlight>
                          <a:latin typeface="Consolas"/>
                          <a:ea typeface="Consolas"/>
                          <a:cs typeface="Consolas"/>
                          <a:sym typeface="Consolas"/>
                        </a:rPr>
                        <a:t>import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t>
                      </a:r>
                      <a:r>
                        <a:rPr lang="en" sz="1200" dirty="0" err="1">
                          <a:solidFill>
                            <a:srgbClr val="3367D6"/>
                          </a:solidFill>
                          <a:highlight>
                            <a:srgbClr val="FFFFFF"/>
                          </a:highlight>
                          <a:latin typeface="Consolas"/>
                          <a:ea typeface="Consolas"/>
                          <a:cs typeface="Consolas"/>
                          <a:sym typeface="Consolas"/>
                        </a:rPr>
                        <a:t>ReLU</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highlight>
                            <a:srgbClr val="FFFFFF"/>
                          </a:highlight>
                          <a:latin typeface="Consolas"/>
                          <a:ea typeface="Consolas"/>
                          <a:cs typeface="Consolas"/>
                          <a:sym typeface="Consolas"/>
                        </a:rPr>
                        <a:t>model </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Sequential</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first (input) layer (10 nodes) with input shape 13 element vector (1D).</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10</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input_shape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13</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err="1">
                          <a:solidFill>
                            <a:srgbClr val="3367D6"/>
                          </a:solidFill>
                          <a:highlight>
                            <a:srgbClr val="FFFFFF"/>
                          </a:highlight>
                          <a:latin typeface="Consolas"/>
                          <a:ea typeface="Consolas"/>
                          <a:cs typeface="Consolas"/>
                          <a:sym typeface="Consolas"/>
                        </a:rPr>
                        <a:t>ReLU</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second (hidden) layer (10 nodes).</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10</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err="1">
                          <a:solidFill>
                            <a:srgbClr val="3367D6"/>
                          </a:solidFill>
                          <a:highlight>
                            <a:srgbClr val="FFFFFF"/>
                          </a:highlight>
                          <a:latin typeface="Consolas"/>
                          <a:ea typeface="Consolas"/>
                          <a:cs typeface="Consolas"/>
                          <a:sym typeface="Consolas"/>
                        </a:rPr>
                        <a:t>ReLU</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third (output) layer of 1 node.</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Model Summary</a:t>
            </a:r>
            <a:endParaRPr dirty="0">
              <a:solidFill>
                <a:srgbClr val="38761D"/>
              </a:solidFill>
              <a:latin typeface="Rockwell" panose="02060603020205020403" pitchFamily="18" charset="77"/>
            </a:endParaRPr>
          </a:p>
        </p:txBody>
      </p:sp>
      <p:sp>
        <p:nvSpPr>
          <p:cNvPr id="246" name="Google Shape;246;p38"/>
          <p:cNvSpPr txBox="1"/>
          <p:nvPr/>
        </p:nvSpPr>
        <p:spPr>
          <a:xfrm>
            <a:off x="824850" y="730575"/>
            <a:ext cx="7070100" cy="430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200" b="1" dirty="0">
                <a:solidFill>
                  <a:schemeClr val="dk1"/>
                </a:solidFill>
                <a:latin typeface="Rockwell" panose="02060603020205020403" pitchFamily="18" charset="77"/>
              </a:rPr>
              <a:t>Getting a Summary of the Model Architecture</a:t>
            </a:r>
            <a:endParaRPr sz="1200" b="1"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endParaRPr sz="12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r>
              <a:rPr lang="en" sz="1200" dirty="0">
                <a:solidFill>
                  <a:schemeClr val="dk1"/>
                </a:solidFill>
                <a:highlight>
                  <a:srgbClr val="FFFFFF"/>
                </a:highlight>
                <a:latin typeface="Rockwell" panose="02060603020205020403" pitchFamily="18" charset="77"/>
              </a:rPr>
              <a:t>Let's take a look inside our model object and see if we constructed what we think we did. You can do this using the </a:t>
            </a:r>
            <a:r>
              <a:rPr lang="en" sz="1200" b="1" dirty="0">
                <a:solidFill>
                  <a:schemeClr val="dk1"/>
                </a:solidFill>
                <a:highlight>
                  <a:srgbClr val="EFF0F1"/>
                </a:highlight>
                <a:latin typeface="Rockwell" panose="02060603020205020403" pitchFamily="18" charset="77"/>
              </a:rPr>
              <a:t>summary()</a:t>
            </a:r>
            <a:r>
              <a:rPr lang="en" sz="1200" dirty="0">
                <a:solidFill>
                  <a:schemeClr val="dk1"/>
                </a:solidFill>
                <a:highlight>
                  <a:srgbClr val="FFFFFF"/>
                </a:highlight>
                <a:latin typeface="Rockwell" panose="02060603020205020403" pitchFamily="18" charset="77"/>
              </a:rPr>
              <a:t> method. It will show in sequential order a summary of each layer.</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endParaRPr sz="1200" dirty="0">
              <a:solidFill>
                <a:schemeClr val="dk1"/>
              </a:solidFill>
              <a:highlight>
                <a:srgbClr val="FFFFFF"/>
              </a:highlight>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graphicFrame>
        <p:nvGraphicFramePr>
          <p:cNvPr id="247" name="Google Shape;247;p38"/>
          <p:cNvGraphicFramePr/>
          <p:nvPr/>
        </p:nvGraphicFramePr>
        <p:xfrm>
          <a:off x="907525" y="1892425"/>
          <a:ext cx="1905000" cy="323914"/>
        </p:xfrm>
        <a:graphic>
          <a:graphicData uri="http://schemas.openxmlformats.org/drawingml/2006/table">
            <a:tbl>
              <a:tblPr>
                <a:noFill/>
                <a:tableStyleId>{F256099A-DD11-47A7-8DFB-066696DDA95B}</a:tableStyleId>
              </a:tblPr>
              <a:tblGrid>
                <a:gridCol w="19050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graphicFrame>
        <p:nvGraphicFramePr>
          <p:cNvPr id="248" name="Google Shape;248;p38"/>
          <p:cNvGraphicFramePr/>
          <p:nvPr/>
        </p:nvGraphicFramePr>
        <p:xfrm>
          <a:off x="907525" y="2273300"/>
          <a:ext cx="7676925" cy="2744724"/>
        </p:xfrm>
        <a:graphic>
          <a:graphicData uri="http://schemas.openxmlformats.org/drawingml/2006/table">
            <a:tbl>
              <a:tblPr>
                <a:noFill/>
                <a:tableStyleId>{F256099A-DD11-47A7-8DFB-066696DDA95B}</a:tableStyleId>
              </a:tblPr>
              <a:tblGrid>
                <a:gridCol w="76769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000" dirty="0">
                          <a:solidFill>
                            <a:srgbClr val="3367D6"/>
                          </a:solidFill>
                          <a:highlight>
                            <a:srgbClr val="FFFFFF"/>
                          </a:highlight>
                          <a:latin typeface="Consolas"/>
                          <a:ea typeface="Consolas"/>
                          <a:cs typeface="Consolas"/>
                          <a:sym typeface="Consolas"/>
                        </a:rPr>
                        <a:t>Layer</a:t>
                      </a:r>
                      <a:r>
                        <a:rPr lang="en" sz="1000" dirty="0">
                          <a:highlight>
                            <a:srgbClr val="FFFFFF"/>
                          </a:highlight>
                          <a:latin typeface="Consolas"/>
                          <a:ea typeface="Consolas"/>
                          <a:cs typeface="Consolas"/>
                          <a:sym typeface="Consolas"/>
                        </a:rPr>
                        <a:t>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type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Output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Shape</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Param</a:t>
                      </a:r>
                      <a:r>
                        <a:rPr lang="en" sz="1000" dirty="0">
                          <a:highlight>
                            <a:srgbClr val="FFFFFF"/>
                          </a:highlight>
                          <a:latin typeface="Consolas"/>
                          <a:ea typeface="Consolas"/>
                          <a:cs typeface="Consolas"/>
                          <a:sym typeface="Consolas"/>
                        </a:rPr>
                        <a:t> </a:t>
                      </a:r>
                      <a:r>
                        <a:rPr lang="en" sz="1000" dirty="0">
                          <a:solidFill>
                            <a:srgbClr val="455A64"/>
                          </a:solidFill>
                          <a:highlight>
                            <a:srgbClr val="FFFFFF"/>
                          </a:highlight>
                          <a:latin typeface="Consolas"/>
                          <a:ea typeface="Consolas"/>
                          <a:cs typeface="Consolas"/>
                          <a:sym typeface="Consolas"/>
                        </a:rPr>
                        <a:t>#   </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dense_56 </a:t>
                      </a:r>
                      <a:r>
                        <a:rPr lang="en" sz="1000" dirty="0">
                          <a:solidFill>
                            <a:srgbClr val="616161"/>
                          </a:solidFill>
                          <a:highlight>
                            <a:srgbClr val="FFFFFF"/>
                          </a:highlight>
                          <a:latin typeface="Consolas"/>
                          <a:ea typeface="Consolas"/>
                          <a:cs typeface="Consolas"/>
                          <a:sym typeface="Consolas"/>
                        </a:rPr>
                        <a:t>(</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616161"/>
                          </a:solidFill>
                          <a:highlight>
                            <a:srgbClr val="FFFFFF"/>
                          </a:highlight>
                          <a:latin typeface="Consolas"/>
                          <a:ea typeface="Consolas"/>
                          <a:cs typeface="Consolas"/>
                          <a:sym typeface="Consolas"/>
                        </a:rPr>
                        <a:t>(</a:t>
                      </a:r>
                      <a:r>
                        <a:rPr lang="en" sz="1000" dirty="0">
                          <a:solidFill>
                            <a:srgbClr val="9C27B0"/>
                          </a:solidFill>
                          <a:highlight>
                            <a:srgbClr val="FFFFFF"/>
                          </a:highlight>
                          <a:latin typeface="Consolas"/>
                          <a:ea typeface="Consolas"/>
                          <a:cs typeface="Consolas"/>
                          <a:sym typeface="Consolas"/>
                        </a:rPr>
                        <a:t>None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140</a:t>
                      </a:r>
                      <a:r>
                        <a:rPr lang="en" sz="1000" dirty="0">
                          <a:highlight>
                            <a:srgbClr val="FFFFFF"/>
                          </a:highlight>
                          <a:latin typeface="Consolas"/>
                          <a:ea typeface="Consolas"/>
                          <a:cs typeface="Consolas"/>
                          <a:sym typeface="Consolas"/>
                        </a:rPr>
                        <a:t>       </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_________________________________________________________________</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re_lu_18 </a:t>
                      </a:r>
                      <a:r>
                        <a:rPr lang="en" sz="1000" dirty="0">
                          <a:solidFill>
                            <a:srgbClr val="616161"/>
                          </a:solidFill>
                          <a:highlight>
                            <a:srgbClr val="FFFFFF"/>
                          </a:highlight>
                          <a:latin typeface="Consolas"/>
                          <a:ea typeface="Consolas"/>
                          <a:cs typeface="Consolas"/>
                          <a:sym typeface="Consolas"/>
                        </a:rPr>
                        <a:t>(</a:t>
                      </a:r>
                      <a:r>
                        <a:rPr lang="en" sz="1000" dirty="0" err="1">
                          <a:solidFill>
                            <a:srgbClr val="3367D6"/>
                          </a:solidFill>
                          <a:highlight>
                            <a:srgbClr val="FFFFFF"/>
                          </a:highlight>
                          <a:latin typeface="Consolas"/>
                          <a:ea typeface="Consolas"/>
                          <a:cs typeface="Consolas"/>
                          <a:sym typeface="Consolas"/>
                        </a:rPr>
                        <a:t>ReLU</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616161"/>
                          </a:solidFill>
                          <a:highlight>
                            <a:srgbClr val="FFFFFF"/>
                          </a:highlight>
                          <a:latin typeface="Consolas"/>
                          <a:ea typeface="Consolas"/>
                          <a:cs typeface="Consolas"/>
                          <a:sym typeface="Consolas"/>
                        </a:rPr>
                        <a:t>(</a:t>
                      </a:r>
                      <a:r>
                        <a:rPr lang="en" sz="1000" dirty="0">
                          <a:solidFill>
                            <a:srgbClr val="9C27B0"/>
                          </a:solidFill>
                          <a:highlight>
                            <a:srgbClr val="FFFFFF"/>
                          </a:highlight>
                          <a:latin typeface="Consolas"/>
                          <a:ea typeface="Consolas"/>
                          <a:cs typeface="Consolas"/>
                          <a:sym typeface="Consolas"/>
                        </a:rPr>
                        <a:t>None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0</a:t>
                      </a:r>
                      <a:r>
                        <a:rPr lang="en" sz="1000" dirty="0">
                          <a:highlight>
                            <a:srgbClr val="FFFFFF"/>
                          </a:highlight>
                          <a:latin typeface="Consolas"/>
                          <a:ea typeface="Consolas"/>
                          <a:cs typeface="Consolas"/>
                          <a:sym typeface="Consolas"/>
                        </a:rPr>
                        <a:t>         </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_________________________________________________________________</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dense_57 </a:t>
                      </a:r>
                      <a:r>
                        <a:rPr lang="en" sz="1000" dirty="0">
                          <a:solidFill>
                            <a:srgbClr val="616161"/>
                          </a:solidFill>
                          <a:highlight>
                            <a:srgbClr val="FFFFFF"/>
                          </a:highlight>
                          <a:latin typeface="Consolas"/>
                          <a:ea typeface="Consolas"/>
                          <a:cs typeface="Consolas"/>
                          <a:sym typeface="Consolas"/>
                        </a:rPr>
                        <a:t>(</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616161"/>
                          </a:solidFill>
                          <a:highlight>
                            <a:srgbClr val="FFFFFF"/>
                          </a:highlight>
                          <a:latin typeface="Consolas"/>
                          <a:ea typeface="Consolas"/>
                          <a:cs typeface="Consolas"/>
                          <a:sym typeface="Consolas"/>
                        </a:rPr>
                        <a:t>(</a:t>
                      </a:r>
                      <a:r>
                        <a:rPr lang="en" sz="1000" dirty="0">
                          <a:solidFill>
                            <a:srgbClr val="9C27B0"/>
                          </a:solidFill>
                          <a:highlight>
                            <a:srgbClr val="FFFFFF"/>
                          </a:highlight>
                          <a:latin typeface="Consolas"/>
                          <a:ea typeface="Consolas"/>
                          <a:cs typeface="Consolas"/>
                          <a:sym typeface="Consolas"/>
                        </a:rPr>
                        <a:t>None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110</a:t>
                      </a:r>
                      <a:r>
                        <a:rPr lang="en" sz="1000" dirty="0">
                          <a:highlight>
                            <a:srgbClr val="FFFFFF"/>
                          </a:highlight>
                          <a:latin typeface="Consolas"/>
                          <a:ea typeface="Consolas"/>
                          <a:cs typeface="Consolas"/>
                          <a:sym typeface="Consolas"/>
                        </a:rPr>
                        <a:t>       </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_________________________________________________________________</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re_lu_19 </a:t>
                      </a:r>
                      <a:r>
                        <a:rPr lang="en" sz="1000" dirty="0">
                          <a:solidFill>
                            <a:srgbClr val="616161"/>
                          </a:solidFill>
                          <a:highlight>
                            <a:srgbClr val="FFFFFF"/>
                          </a:highlight>
                          <a:latin typeface="Consolas"/>
                          <a:ea typeface="Consolas"/>
                          <a:cs typeface="Consolas"/>
                          <a:sym typeface="Consolas"/>
                        </a:rPr>
                        <a:t>(</a:t>
                      </a:r>
                      <a:r>
                        <a:rPr lang="en" sz="1000" dirty="0" err="1">
                          <a:solidFill>
                            <a:srgbClr val="3367D6"/>
                          </a:solidFill>
                          <a:highlight>
                            <a:srgbClr val="FFFFFF"/>
                          </a:highlight>
                          <a:latin typeface="Consolas"/>
                          <a:ea typeface="Consolas"/>
                          <a:cs typeface="Consolas"/>
                          <a:sym typeface="Consolas"/>
                        </a:rPr>
                        <a:t>ReLU</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616161"/>
                          </a:solidFill>
                          <a:highlight>
                            <a:srgbClr val="FFFFFF"/>
                          </a:highlight>
                          <a:latin typeface="Consolas"/>
                          <a:ea typeface="Consolas"/>
                          <a:cs typeface="Consolas"/>
                          <a:sym typeface="Consolas"/>
                        </a:rPr>
                        <a:t>(</a:t>
                      </a:r>
                      <a:r>
                        <a:rPr lang="en" sz="1000" dirty="0">
                          <a:solidFill>
                            <a:srgbClr val="9C27B0"/>
                          </a:solidFill>
                          <a:highlight>
                            <a:srgbClr val="FFFFFF"/>
                          </a:highlight>
                          <a:latin typeface="Consolas"/>
                          <a:ea typeface="Consolas"/>
                          <a:cs typeface="Consolas"/>
                          <a:sym typeface="Consolas"/>
                        </a:rPr>
                        <a:t>None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0</a:t>
                      </a:r>
                      <a:r>
                        <a:rPr lang="en" sz="1000" dirty="0">
                          <a:highlight>
                            <a:srgbClr val="FFFFFF"/>
                          </a:highlight>
                          <a:latin typeface="Consolas"/>
                          <a:ea typeface="Consolas"/>
                          <a:cs typeface="Consolas"/>
                          <a:sym typeface="Consolas"/>
                        </a:rPr>
                        <a:t>         </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_________________________________________________________________</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dense_58 </a:t>
                      </a:r>
                      <a:r>
                        <a:rPr lang="en" sz="1000" dirty="0">
                          <a:solidFill>
                            <a:srgbClr val="616161"/>
                          </a:solidFill>
                          <a:highlight>
                            <a:srgbClr val="FFFFFF"/>
                          </a:highlight>
                          <a:latin typeface="Consolas"/>
                          <a:ea typeface="Consolas"/>
                          <a:cs typeface="Consolas"/>
                          <a:sym typeface="Consolas"/>
                        </a:rPr>
                        <a:t>(</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616161"/>
                          </a:solidFill>
                          <a:highlight>
                            <a:srgbClr val="FFFFFF"/>
                          </a:highlight>
                          <a:latin typeface="Consolas"/>
                          <a:ea typeface="Consolas"/>
                          <a:cs typeface="Consolas"/>
                          <a:sym typeface="Consolas"/>
                        </a:rPr>
                        <a:t>(</a:t>
                      </a:r>
                      <a:r>
                        <a:rPr lang="en" sz="1000" dirty="0">
                          <a:solidFill>
                            <a:srgbClr val="9C27B0"/>
                          </a:solidFill>
                          <a:highlight>
                            <a:srgbClr val="FFFFFF"/>
                          </a:highlight>
                          <a:latin typeface="Consolas"/>
                          <a:ea typeface="Consolas"/>
                          <a:cs typeface="Consolas"/>
                          <a:sym typeface="Consolas"/>
                        </a:rPr>
                        <a:t>None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11</a:t>
                      </a:r>
                      <a:r>
                        <a:rPr lang="en" sz="1000" dirty="0">
                          <a:highlight>
                            <a:srgbClr val="FFFFFF"/>
                          </a:highlight>
                          <a:latin typeface="Consolas"/>
                          <a:ea typeface="Consolas"/>
                          <a:cs typeface="Consolas"/>
                          <a:sym typeface="Consolas"/>
                        </a:rPr>
                        <a:t>        </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3367D6"/>
                          </a:solidFill>
                          <a:highlight>
                            <a:srgbClr val="FFFFFF"/>
                          </a:highlight>
                          <a:latin typeface="Consolas"/>
                          <a:ea typeface="Consolas"/>
                          <a:cs typeface="Consolas"/>
                          <a:sym typeface="Consolas"/>
                        </a:rPr>
                        <a:t>Total</a:t>
                      </a:r>
                      <a:r>
                        <a:rPr lang="en" sz="1000" dirty="0">
                          <a:highlight>
                            <a:srgbClr val="FFFFFF"/>
                          </a:highlight>
                          <a:latin typeface="Consolas"/>
                          <a:ea typeface="Consolas"/>
                          <a:cs typeface="Consolas"/>
                          <a:sym typeface="Consolas"/>
                        </a:rPr>
                        <a:t> </a:t>
                      </a:r>
                      <a:r>
                        <a:rPr lang="en" sz="1000" dirty="0">
                          <a:solidFill>
                            <a:srgbClr val="9C27B0"/>
                          </a:solidFill>
                          <a:highlight>
                            <a:srgbClr val="FFFFFF"/>
                          </a:highlight>
                          <a:latin typeface="Consolas"/>
                          <a:ea typeface="Consolas"/>
                          <a:cs typeface="Consolas"/>
                          <a:sym typeface="Consolas"/>
                        </a:rPr>
                        <a:t>params</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261</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3367D6"/>
                          </a:solidFill>
                          <a:highlight>
                            <a:srgbClr val="FFFFFF"/>
                          </a:highlight>
                          <a:latin typeface="Consolas"/>
                          <a:ea typeface="Consolas"/>
                          <a:cs typeface="Consolas"/>
                          <a:sym typeface="Consolas"/>
                        </a:rPr>
                        <a:t>Trainable</a:t>
                      </a:r>
                      <a:r>
                        <a:rPr lang="en" sz="1000" dirty="0">
                          <a:highlight>
                            <a:srgbClr val="FFFFFF"/>
                          </a:highlight>
                          <a:latin typeface="Consolas"/>
                          <a:ea typeface="Consolas"/>
                          <a:cs typeface="Consolas"/>
                          <a:sym typeface="Consolas"/>
                        </a:rPr>
                        <a:t> </a:t>
                      </a:r>
                      <a:r>
                        <a:rPr lang="en" sz="1000" dirty="0">
                          <a:solidFill>
                            <a:srgbClr val="9C27B0"/>
                          </a:solidFill>
                          <a:highlight>
                            <a:srgbClr val="FFFFFF"/>
                          </a:highlight>
                          <a:latin typeface="Consolas"/>
                          <a:ea typeface="Consolas"/>
                          <a:cs typeface="Consolas"/>
                          <a:sym typeface="Consolas"/>
                        </a:rPr>
                        <a:t>params</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261</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3367D6"/>
                          </a:solidFill>
                          <a:highlight>
                            <a:srgbClr val="FFFFFF"/>
                          </a:highlight>
                          <a:latin typeface="Consolas"/>
                          <a:ea typeface="Consolas"/>
                          <a:cs typeface="Consolas"/>
                          <a:sym typeface="Consolas"/>
                        </a:rPr>
                        <a:t>Non</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trainable </a:t>
                      </a:r>
                      <a:r>
                        <a:rPr lang="en" sz="1000" dirty="0">
                          <a:solidFill>
                            <a:srgbClr val="9C27B0"/>
                          </a:solidFill>
                          <a:highlight>
                            <a:srgbClr val="FFFFFF"/>
                          </a:highlight>
                          <a:latin typeface="Consolas"/>
                          <a:ea typeface="Consolas"/>
                          <a:cs typeface="Consolas"/>
                          <a:sym typeface="Consolas"/>
                        </a:rPr>
                        <a:t>params</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C53929"/>
                          </a:solidFill>
                          <a:highlight>
                            <a:srgbClr val="FFFFFF"/>
                          </a:highlight>
                          <a:latin typeface="Consolas"/>
                          <a:ea typeface="Consolas"/>
                          <a:cs typeface="Consolas"/>
                          <a:sym typeface="Consolas"/>
                        </a:rPr>
                        <a:t>0</a:t>
                      </a:r>
                      <a:endParaRPr sz="1000" dirty="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latin typeface="Rockwell" panose="02060603020205020403" pitchFamily="18" charset="77"/>
              </a:rPr>
              <a:t>Neural Networks - Model Summary</a:t>
            </a:r>
            <a:endParaRPr dirty="0">
              <a:solidFill>
                <a:srgbClr val="FF0000"/>
              </a:solidFill>
              <a:latin typeface="Rockwell" panose="02060603020205020403" pitchFamily="18" charset="77"/>
            </a:endParaRPr>
          </a:p>
        </p:txBody>
      </p:sp>
      <p:sp>
        <p:nvSpPr>
          <p:cNvPr id="255" name="Google Shape;255;p39"/>
          <p:cNvSpPr txBox="1"/>
          <p:nvPr/>
        </p:nvSpPr>
        <p:spPr>
          <a:xfrm>
            <a:off x="824850" y="730575"/>
            <a:ext cx="7070100" cy="430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None/>
            </a:pPr>
            <a:r>
              <a:rPr lang="en" sz="1200" b="1" dirty="0">
                <a:solidFill>
                  <a:schemeClr val="dk1"/>
                </a:solidFill>
                <a:latin typeface="Rockwell" panose="02060603020205020403" pitchFamily="18" charset="77"/>
              </a:rPr>
              <a:t>Number of Parameters</a:t>
            </a:r>
            <a:endParaRPr sz="12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Let's look at the parameter field in the summary.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For the input layer it shows 140 parameters. Y</a:t>
            </a:r>
          </a:p>
          <a:p>
            <a:pPr marL="0" lvl="0" indent="0" algn="l" rtl="0">
              <a:lnSpc>
                <a:spcPct val="115000"/>
              </a:lnSpc>
              <a:spcBef>
                <a:spcPts val="1100"/>
              </a:spcBef>
              <a:spcAft>
                <a:spcPts val="0"/>
              </a:spcAft>
              <a:buNone/>
            </a:pPr>
            <a:r>
              <a:rPr lang="en" sz="1200" dirty="0">
                <a:solidFill>
                  <a:srgbClr val="FF0000"/>
                </a:solidFill>
                <a:highlight>
                  <a:srgbClr val="FFFFFF"/>
                </a:highlight>
                <a:latin typeface="Rockwell" panose="02060603020205020403" pitchFamily="18" charset="77"/>
              </a:rPr>
              <a:t>You wonder how's that calculated?</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 We have 13 inputs and 10 nodes, so </a:t>
            </a:r>
            <a:r>
              <a:rPr lang="en" sz="1200" b="1" dirty="0">
                <a:solidFill>
                  <a:schemeClr val="dk1"/>
                </a:solidFill>
                <a:highlight>
                  <a:srgbClr val="FFFFFF"/>
                </a:highlight>
                <a:latin typeface="Rockwell" panose="02060603020205020403" pitchFamily="18" charset="77"/>
              </a:rPr>
              <a:t>13 x 10 is 130</a:t>
            </a:r>
            <a:r>
              <a:rPr lang="en" sz="1200" dirty="0">
                <a:solidFill>
                  <a:schemeClr val="dk1"/>
                </a:solidFill>
                <a:highlight>
                  <a:srgbClr val="FFFFFF"/>
                </a:highlight>
                <a:latin typeface="Rockwell" panose="02060603020205020403" pitchFamily="18" charset="77"/>
              </a:rPr>
              <a:t>. </a:t>
            </a:r>
          </a:p>
          <a:p>
            <a:pPr marL="0" lvl="0" indent="0" algn="l" rtl="0">
              <a:lnSpc>
                <a:spcPct val="115000"/>
              </a:lnSpc>
              <a:spcBef>
                <a:spcPts val="1100"/>
              </a:spcBef>
              <a:spcAft>
                <a:spcPts val="0"/>
              </a:spcAft>
              <a:buNone/>
            </a:pPr>
            <a:r>
              <a:rPr lang="en" sz="1200" dirty="0">
                <a:solidFill>
                  <a:srgbClr val="FF0000"/>
                </a:solidFill>
                <a:highlight>
                  <a:srgbClr val="FFFFFF"/>
                </a:highlight>
                <a:latin typeface="Rockwell" panose="02060603020205020403" pitchFamily="18" charset="77"/>
              </a:rPr>
              <a:t>Where does 140 come from?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Each connection between the inputs and each node has a weight, which adds up to 130. But each </a:t>
            </a:r>
            <a:r>
              <a:rPr lang="en" sz="1200" b="1" dirty="0">
                <a:solidFill>
                  <a:srgbClr val="0000FF"/>
                </a:solidFill>
                <a:highlight>
                  <a:srgbClr val="FFFFFF"/>
                </a:highlight>
                <a:latin typeface="Rockwell" panose="02060603020205020403" pitchFamily="18" charset="77"/>
              </a:rPr>
              <a:t>node has an additional bias</a:t>
            </a:r>
            <a:r>
              <a:rPr lang="en" sz="1200" dirty="0">
                <a:solidFill>
                  <a:schemeClr val="dk1"/>
                </a:solidFill>
                <a:highlight>
                  <a:srgbClr val="FFFFFF"/>
                </a:highlight>
                <a:latin typeface="Rockwell" panose="02060603020205020403" pitchFamily="18" charset="77"/>
              </a:rPr>
              <a:t>. That's ten nodes, so </a:t>
            </a:r>
            <a:r>
              <a:rPr lang="en" sz="1200" b="1" dirty="0">
                <a:solidFill>
                  <a:srgbClr val="0000FF"/>
                </a:solidFill>
                <a:highlight>
                  <a:srgbClr val="FFFFFF"/>
                </a:highlight>
                <a:latin typeface="Rockwell" panose="02060603020205020403" pitchFamily="18" charset="77"/>
              </a:rPr>
              <a:t>130 + 10 = 140</a:t>
            </a:r>
            <a:r>
              <a:rPr lang="en" sz="1200" dirty="0">
                <a:solidFill>
                  <a:schemeClr val="dk1"/>
                </a:solidFill>
                <a:highlight>
                  <a:srgbClr val="FFFFFF"/>
                </a:highlight>
                <a:latin typeface="Rockwell" panose="02060603020205020403" pitchFamily="18" charset="77"/>
              </a:rPr>
              <a:t>. It's the weights and biases the neural network will "learn" during training.</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highlight>
                <a:srgbClr val="FFFFFF"/>
              </a:highlight>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At the next (hidden) layer you see 110 params. That's 10 outputs from the input layer connected to each of the ten nodes from the hidden layer (10x10) plus the ten biases for the nodes in the hidden layers, for a total of 110 parameters to "learn".</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Shorthand Syntax</a:t>
            </a:r>
            <a:endParaRPr dirty="0">
              <a:solidFill>
                <a:srgbClr val="38761D"/>
              </a:solidFill>
              <a:latin typeface="Rockwell" panose="02060603020205020403" pitchFamily="18" charset="77"/>
            </a:endParaRPr>
          </a:p>
        </p:txBody>
      </p:sp>
      <p:sp>
        <p:nvSpPr>
          <p:cNvPr id="262" name="Google Shape;262;p40"/>
          <p:cNvSpPr txBox="1"/>
          <p:nvPr/>
        </p:nvSpPr>
        <p:spPr>
          <a:xfrm>
            <a:off x="824850" y="202223"/>
            <a:ext cx="7070100" cy="4831252"/>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b="1" dirty="0">
                <a:solidFill>
                  <a:schemeClr val="dk1"/>
                </a:solidFill>
                <a:highlight>
                  <a:srgbClr val="FFFFFF"/>
                </a:highlight>
                <a:latin typeface="Rockwell" panose="02060603020205020403" pitchFamily="18" charset="77"/>
              </a:rPr>
              <a:t>Shorthand Syntax</a:t>
            </a:r>
            <a:endParaRPr sz="1200" b="1"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b="1" dirty="0" err="1">
                <a:solidFill>
                  <a:schemeClr val="dk1"/>
                </a:solidFill>
                <a:highlight>
                  <a:srgbClr val="FFFFFF"/>
                </a:highlight>
                <a:latin typeface="Rockwell" panose="02060603020205020403" pitchFamily="18" charset="77"/>
              </a:rPr>
              <a:t>Tensorflow</a:t>
            </a:r>
            <a:r>
              <a:rPr lang="en" sz="1200" dirty="0">
                <a:solidFill>
                  <a:schemeClr val="dk1"/>
                </a:solidFill>
                <a:highlight>
                  <a:srgbClr val="FFFFFF"/>
                </a:highlight>
                <a:latin typeface="Rockwell" panose="02060603020205020403" pitchFamily="18" charset="77"/>
              </a:rPr>
              <a:t> provides a shorthand syntax when specifying layers.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You don't need to separately specify activation functions between layers.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Instead, you can specify the </a:t>
            </a:r>
            <a:r>
              <a:rPr lang="en" sz="1200" b="1" dirty="0">
                <a:solidFill>
                  <a:schemeClr val="dk1"/>
                </a:solidFill>
                <a:highlight>
                  <a:srgbClr val="FFFFFF"/>
                </a:highlight>
                <a:latin typeface="Rockwell" panose="02060603020205020403" pitchFamily="18" charset="77"/>
              </a:rPr>
              <a:t>activation </a:t>
            </a:r>
            <a:r>
              <a:rPr lang="en" sz="1200" dirty="0">
                <a:solidFill>
                  <a:schemeClr val="dk1"/>
                </a:solidFill>
                <a:highlight>
                  <a:srgbClr val="FFFFFF"/>
                </a:highlight>
                <a:latin typeface="Rockwell" panose="02060603020205020403" pitchFamily="18" charset="77"/>
              </a:rPr>
              <a:t>function as a</a:t>
            </a:r>
            <a:r>
              <a:rPr lang="en" sz="1200" b="1" dirty="0">
                <a:solidFill>
                  <a:schemeClr val="dk1"/>
                </a:solidFill>
                <a:highlight>
                  <a:srgbClr val="FFFFFF"/>
                </a:highlight>
                <a:latin typeface="Rockwell" panose="02060603020205020403" pitchFamily="18" charset="77"/>
              </a:rPr>
              <a:t> (keyword) parameter</a:t>
            </a:r>
            <a:r>
              <a:rPr lang="en" sz="1200" dirty="0">
                <a:solidFill>
                  <a:schemeClr val="dk1"/>
                </a:solidFill>
                <a:highlight>
                  <a:srgbClr val="FFFFFF"/>
                </a:highlight>
                <a:latin typeface="Rockwell" panose="02060603020205020403" pitchFamily="18" charset="77"/>
              </a:rPr>
              <a:t> when instantiating a </a:t>
            </a:r>
            <a:r>
              <a:rPr lang="en" sz="1200" dirty="0">
                <a:solidFill>
                  <a:schemeClr val="dk1"/>
                </a:solidFill>
                <a:highlight>
                  <a:srgbClr val="EFF0F1"/>
                </a:highlight>
                <a:latin typeface="Rockwell" panose="02060603020205020403" pitchFamily="18" charset="77"/>
              </a:rPr>
              <a:t>Dense()</a:t>
            </a:r>
            <a:r>
              <a:rPr lang="en" sz="1200" dirty="0">
                <a:solidFill>
                  <a:schemeClr val="dk1"/>
                </a:solidFill>
                <a:highlight>
                  <a:srgbClr val="FFFFFF"/>
                </a:highlight>
                <a:latin typeface="Rockwell" panose="02060603020205020403" pitchFamily="18" charset="77"/>
              </a:rPr>
              <a:t> layer.</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The code below does </a:t>
            </a:r>
            <a:r>
              <a:rPr lang="en" sz="1200" b="1" dirty="0">
                <a:solidFill>
                  <a:srgbClr val="0000FF"/>
                </a:solidFill>
                <a:highlight>
                  <a:srgbClr val="FFFFFF"/>
                </a:highlight>
                <a:latin typeface="Rockwell" panose="02060603020205020403" pitchFamily="18" charset="77"/>
              </a:rPr>
              <a:t>exactly the same</a:t>
            </a:r>
            <a:r>
              <a:rPr lang="en" sz="1200" dirty="0">
                <a:solidFill>
                  <a:schemeClr val="dk1"/>
                </a:solidFill>
                <a:highlight>
                  <a:srgbClr val="FFFFFF"/>
                </a:highlight>
                <a:latin typeface="Rockwell" panose="02060603020205020403" pitchFamily="18" charset="77"/>
              </a:rPr>
              <a:t> as the previous code sample.</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graphicFrame>
        <p:nvGraphicFramePr>
          <p:cNvPr id="263" name="Google Shape;263;p40"/>
          <p:cNvGraphicFramePr/>
          <p:nvPr>
            <p:extLst>
              <p:ext uri="{D42A27DB-BD31-4B8C-83A1-F6EECF244321}">
                <p14:modId xmlns:p14="http://schemas.microsoft.com/office/powerpoint/2010/main" val="1545908596"/>
              </p:ext>
            </p:extLst>
          </p:nvPr>
        </p:nvGraphicFramePr>
        <p:xfrm>
          <a:off x="868810" y="2266295"/>
          <a:ext cx="7395308" cy="2877205"/>
        </p:xfrm>
        <a:graphic>
          <a:graphicData uri="http://schemas.openxmlformats.org/drawingml/2006/table">
            <a:tbl>
              <a:tblPr>
                <a:noFill/>
                <a:tableStyleId>{F256099A-DD11-47A7-8DFB-066696DDA95B}</a:tableStyleId>
              </a:tblPr>
              <a:tblGrid>
                <a:gridCol w="7395308">
                  <a:extLst>
                    <a:ext uri="{9D8B030D-6E8A-4147-A177-3AD203B41FA5}">
                      <a16:colId xmlns:a16="http://schemas.microsoft.com/office/drawing/2014/main" val="20000"/>
                    </a:ext>
                  </a:extLst>
                </a:gridCol>
              </a:tblGrid>
              <a:tr h="2877205">
                <a:tc>
                  <a:txBody>
                    <a:bodyPr/>
                    <a:lstStyle/>
                    <a:p>
                      <a:pPr marL="0" lvl="0" indent="0" algn="l" rtl="0">
                        <a:lnSpc>
                          <a:spcPct val="115000"/>
                        </a:lnSpc>
                        <a:spcBef>
                          <a:spcPts val="0"/>
                        </a:spcBef>
                        <a:spcAft>
                          <a:spcPts val="0"/>
                        </a:spcAft>
                        <a:buNone/>
                      </a:pPr>
                      <a:r>
                        <a:rPr lang="en" sz="1200" dirty="0">
                          <a:solidFill>
                            <a:srgbClr val="9C27B0"/>
                          </a:solidFill>
                          <a:highlight>
                            <a:srgbClr val="FFFFFF"/>
                          </a:highlight>
                          <a:latin typeface="Consolas"/>
                          <a:ea typeface="Consolas"/>
                          <a:cs typeface="Consolas"/>
                          <a:sym typeface="Consolas"/>
                        </a:rPr>
                        <a:t>from</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tensorflow.keras</a:t>
                      </a:r>
                      <a:r>
                        <a:rPr lang="en" sz="1200" dirty="0">
                          <a:highlight>
                            <a:srgbClr val="FFFFFF"/>
                          </a:highlight>
                          <a:latin typeface="Consolas"/>
                          <a:ea typeface="Consolas"/>
                          <a:cs typeface="Consolas"/>
                          <a:sym typeface="Consolas"/>
                        </a:rPr>
                        <a:t> </a:t>
                      </a:r>
                      <a:r>
                        <a:rPr lang="en" sz="1200" dirty="0">
                          <a:solidFill>
                            <a:srgbClr val="9C27B0"/>
                          </a:solidFill>
                          <a:highlight>
                            <a:srgbClr val="FFFFFF"/>
                          </a:highlight>
                          <a:latin typeface="Consolas"/>
                          <a:ea typeface="Consolas"/>
                          <a:cs typeface="Consolas"/>
                          <a:sym typeface="Consolas"/>
                        </a:rPr>
                        <a:t>import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Sequential</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9C27B0"/>
                          </a:solidFill>
                          <a:highlight>
                            <a:srgbClr val="FFFFFF"/>
                          </a:highlight>
                          <a:latin typeface="Consolas"/>
                          <a:ea typeface="Consolas"/>
                          <a:cs typeface="Consolas"/>
                          <a:sym typeface="Consolas"/>
                        </a:rPr>
                        <a:t>from</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tensorflow.keras</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layers</a:t>
                      </a:r>
                      <a:r>
                        <a:rPr lang="en" sz="1200" dirty="0">
                          <a:highlight>
                            <a:srgbClr val="FFFFFF"/>
                          </a:highlight>
                          <a:latin typeface="Consolas"/>
                          <a:ea typeface="Consolas"/>
                          <a:cs typeface="Consolas"/>
                          <a:sym typeface="Consolas"/>
                        </a:rPr>
                        <a:t> </a:t>
                      </a:r>
                      <a:r>
                        <a:rPr lang="en" sz="1200" dirty="0">
                          <a:solidFill>
                            <a:srgbClr val="9C27B0"/>
                          </a:solidFill>
                          <a:highlight>
                            <a:srgbClr val="FFFFFF"/>
                          </a:highlight>
                          <a:latin typeface="Consolas"/>
                          <a:ea typeface="Consolas"/>
                          <a:cs typeface="Consolas"/>
                          <a:sym typeface="Consolas"/>
                        </a:rPr>
                        <a:t>import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Dense</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highlight>
                            <a:srgbClr val="FFFFFF"/>
                          </a:highlight>
                          <a:latin typeface="Consolas"/>
                          <a:ea typeface="Consolas"/>
                          <a:cs typeface="Consolas"/>
                          <a:sym typeface="Consolas"/>
                        </a:rPr>
                        <a:t>model </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Sequential</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first (input) layer (10 nodes) with input shape 13 element vector (1D).</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10</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input_shape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13</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activation</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relu</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second (hidden) layer (10 nodes).</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10</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activation</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relu</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third (output) layer of 1 node.</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Compile</a:t>
            </a:r>
            <a:endParaRPr dirty="0">
              <a:solidFill>
                <a:srgbClr val="38761D"/>
              </a:solidFill>
              <a:latin typeface="Rockwell" panose="02060603020205020403" pitchFamily="18" charset="77"/>
            </a:endParaRPr>
          </a:p>
        </p:txBody>
      </p:sp>
      <p:sp>
        <p:nvSpPr>
          <p:cNvPr id="270" name="Google Shape;270;p41"/>
          <p:cNvSpPr txBox="1"/>
          <p:nvPr/>
        </p:nvSpPr>
        <p:spPr>
          <a:xfrm>
            <a:off x="824850" y="730575"/>
            <a:ext cx="7070100" cy="4302900"/>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600" b="1" dirty="0">
                <a:solidFill>
                  <a:schemeClr val="dk1"/>
                </a:solidFill>
                <a:highlight>
                  <a:srgbClr val="FFFFFF"/>
                </a:highlight>
                <a:latin typeface="Rockwell" panose="02060603020205020403" pitchFamily="18" charset="77"/>
              </a:rPr>
              <a:t>Optimizer (Compile)</a:t>
            </a:r>
            <a:endParaRPr sz="1600" b="1"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Once you've completed building the forward feed portion of your neural network, you now need to add a few things for training the model. </a:t>
            </a: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This is done with the </a:t>
            </a:r>
            <a:r>
              <a:rPr lang="en" sz="1600" b="1" dirty="0">
                <a:solidFill>
                  <a:schemeClr val="dk1"/>
                </a:solidFill>
                <a:highlight>
                  <a:srgbClr val="EFF0F1"/>
                </a:highlight>
                <a:latin typeface="Rockwell" panose="02060603020205020403" pitchFamily="18" charset="77"/>
              </a:rPr>
              <a:t>compile()</a:t>
            </a:r>
            <a:r>
              <a:rPr lang="en" sz="1600" dirty="0">
                <a:solidFill>
                  <a:schemeClr val="dk1"/>
                </a:solidFill>
                <a:highlight>
                  <a:srgbClr val="FFFFFF"/>
                </a:highlight>
                <a:latin typeface="Rockwell" panose="02060603020205020403" pitchFamily="18" charset="77"/>
              </a:rPr>
              <a:t> method. </a:t>
            </a:r>
          </a:p>
          <a:p>
            <a:pPr marL="0" lvl="0" indent="0" algn="l" rtl="0">
              <a:lnSpc>
                <a:spcPct val="115000"/>
              </a:lnSpc>
              <a:spcBef>
                <a:spcPts val="1100"/>
              </a:spcBef>
              <a:spcAft>
                <a:spcPts val="0"/>
              </a:spcAft>
              <a:buNone/>
            </a:pPr>
            <a:r>
              <a:rPr lang="en" sz="1600" b="1" dirty="0">
                <a:solidFill>
                  <a:srgbClr val="0000FF"/>
                </a:solidFill>
                <a:highlight>
                  <a:srgbClr val="FFFFFF"/>
                </a:highlight>
                <a:latin typeface="Rockwell" panose="02060603020205020403" pitchFamily="18" charset="77"/>
              </a:rPr>
              <a:t>This step adds in the backward propagation during training</a:t>
            </a:r>
            <a:r>
              <a:rPr lang="en" sz="1600" dirty="0">
                <a:solidFill>
                  <a:schemeClr val="dk1"/>
                </a:solidFill>
                <a:highlight>
                  <a:srgbClr val="FFFFFF"/>
                </a:highlight>
                <a:latin typeface="Rockwell" panose="02060603020205020403" pitchFamily="18" charset="77"/>
              </a:rPr>
              <a:t>.</a:t>
            </a:r>
            <a:endParaRPr sz="16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Each time we send data (or a batch of data) forward through the neural network, the neural network calculates the errors in the </a:t>
            </a:r>
            <a:r>
              <a:rPr lang="en" sz="1600" b="1" dirty="0">
                <a:solidFill>
                  <a:srgbClr val="0000FF"/>
                </a:solidFill>
                <a:highlight>
                  <a:srgbClr val="FFFFFF"/>
                </a:highlight>
                <a:latin typeface="Rockwell" panose="02060603020205020403" pitchFamily="18" charset="77"/>
              </a:rPr>
              <a:t>predicted results (loss) from the actual values (labels)</a:t>
            </a:r>
            <a:r>
              <a:rPr lang="en" sz="1600" dirty="0">
                <a:solidFill>
                  <a:schemeClr val="dk1"/>
                </a:solidFill>
                <a:highlight>
                  <a:srgbClr val="FFFFFF"/>
                </a:highlight>
                <a:latin typeface="Rockwell" panose="02060603020205020403" pitchFamily="18" charset="77"/>
              </a:rPr>
              <a:t> and uses that information to </a:t>
            </a:r>
            <a:r>
              <a:rPr lang="en" sz="1600" b="1" dirty="0">
                <a:solidFill>
                  <a:srgbClr val="0000FF"/>
                </a:solidFill>
                <a:highlight>
                  <a:srgbClr val="FFFFFF"/>
                </a:highlight>
                <a:latin typeface="Rockwell" panose="02060603020205020403" pitchFamily="18" charset="77"/>
              </a:rPr>
              <a:t>incrementally adjust the weights and biases</a:t>
            </a:r>
            <a:r>
              <a:rPr lang="en" sz="1600" dirty="0">
                <a:solidFill>
                  <a:schemeClr val="dk1"/>
                </a:solidFill>
                <a:highlight>
                  <a:srgbClr val="FFFFFF"/>
                </a:highlight>
                <a:latin typeface="Rockwell" panose="02060603020205020403" pitchFamily="18" charset="77"/>
              </a:rPr>
              <a:t> of the nodes - what we are "learning".</a:t>
            </a:r>
            <a:endParaRPr sz="16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b="1" dirty="0">
              <a:solidFill>
                <a:schemeClr val="dk1"/>
              </a:solidFill>
              <a:highlight>
                <a:srgbClr val="FFFFFF"/>
              </a:highlight>
            </a:endParaRPr>
          </a:p>
          <a:p>
            <a:pPr marL="0" lvl="0" indent="0" algn="l" rtl="0">
              <a:lnSpc>
                <a:spcPct val="115000"/>
              </a:lnSpc>
              <a:spcBef>
                <a:spcPts val="110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Loss Function</a:t>
            </a:r>
            <a:endParaRPr dirty="0">
              <a:solidFill>
                <a:srgbClr val="38761D"/>
              </a:solidFill>
              <a:latin typeface="Rockwell" panose="02060603020205020403" pitchFamily="18" charset="77"/>
            </a:endParaRPr>
          </a:p>
        </p:txBody>
      </p:sp>
      <p:sp>
        <p:nvSpPr>
          <p:cNvPr id="277" name="Google Shape;277;p42"/>
          <p:cNvSpPr txBox="1"/>
          <p:nvPr/>
        </p:nvSpPr>
        <p:spPr>
          <a:xfrm>
            <a:off x="824850" y="730575"/>
            <a:ext cx="7070100" cy="4302900"/>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600" b="1" dirty="0">
                <a:solidFill>
                  <a:schemeClr val="dk1"/>
                </a:solidFill>
                <a:highlight>
                  <a:srgbClr val="FFFFFF"/>
                </a:highlight>
                <a:latin typeface="Rockwell" panose="02060603020205020403" pitchFamily="18" charset="77"/>
              </a:rPr>
              <a:t>Calculating the Loss</a:t>
            </a:r>
            <a:endParaRPr sz="1600" b="1"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The calculation of the error is called a loss.</a:t>
            </a: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 It can be calculated in many different ways. </a:t>
            </a: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Since we designed our neural network to be a </a:t>
            </a:r>
            <a:r>
              <a:rPr lang="en" sz="1600" dirty="0" err="1">
                <a:solidFill>
                  <a:schemeClr val="dk1"/>
                </a:solidFill>
                <a:highlight>
                  <a:srgbClr val="FFFFFF"/>
                </a:highlight>
                <a:latin typeface="Rockwell" panose="02060603020205020403" pitchFamily="18" charset="77"/>
              </a:rPr>
              <a:t>regresser</a:t>
            </a:r>
            <a:r>
              <a:rPr lang="en" sz="1600" dirty="0">
                <a:solidFill>
                  <a:schemeClr val="dk1"/>
                </a:solidFill>
                <a:highlight>
                  <a:srgbClr val="FFFFFF"/>
                </a:highlight>
                <a:latin typeface="Rockwell" panose="02060603020205020403" pitchFamily="18" charset="77"/>
              </a:rPr>
              <a:t>, we want to use a loss function that is best suited for a </a:t>
            </a:r>
            <a:r>
              <a:rPr lang="en" sz="1600" dirty="0" err="1">
                <a:solidFill>
                  <a:schemeClr val="dk1"/>
                </a:solidFill>
                <a:highlight>
                  <a:srgbClr val="FFFFFF"/>
                </a:highlight>
                <a:latin typeface="Rockwell" panose="02060603020205020403" pitchFamily="18" charset="77"/>
              </a:rPr>
              <a:t>regresser</a:t>
            </a:r>
            <a:r>
              <a:rPr lang="en" sz="1600" dirty="0">
                <a:solidFill>
                  <a:schemeClr val="dk1"/>
                </a:solidFill>
                <a:highlight>
                  <a:srgbClr val="FFFFFF"/>
                </a:highlight>
                <a:latin typeface="Rockwell" panose="02060603020205020403" pitchFamily="18" charset="77"/>
              </a:rPr>
              <a:t>. </a:t>
            </a: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Generally, for this type of neural network, the Mean Square Error method of calculating a loss is used. </a:t>
            </a:r>
          </a:p>
          <a:p>
            <a:pPr marL="0" lvl="0" indent="0" algn="l" rtl="0">
              <a:lnSpc>
                <a:spcPct val="115000"/>
              </a:lnSpc>
              <a:spcBef>
                <a:spcPts val="1100"/>
              </a:spcBef>
              <a:spcAft>
                <a:spcPts val="0"/>
              </a:spcAft>
              <a:buNone/>
            </a:pPr>
            <a:r>
              <a:rPr lang="en" sz="1600" b="1" dirty="0">
                <a:solidFill>
                  <a:schemeClr val="dk1"/>
                </a:solidFill>
                <a:highlight>
                  <a:srgbClr val="FFFFFF"/>
                </a:highlight>
                <a:latin typeface="Rockwell" panose="02060603020205020403" pitchFamily="18" charset="77"/>
              </a:rPr>
              <a:t>The </a:t>
            </a:r>
            <a:r>
              <a:rPr lang="en" sz="1600" b="1" dirty="0">
                <a:solidFill>
                  <a:schemeClr val="dk1"/>
                </a:solidFill>
                <a:highlight>
                  <a:srgbClr val="EFF0F1"/>
                </a:highlight>
                <a:latin typeface="Rockwell" panose="02060603020205020403" pitchFamily="18" charset="77"/>
              </a:rPr>
              <a:t>compile()</a:t>
            </a:r>
            <a:r>
              <a:rPr lang="en" sz="1600" b="1" dirty="0">
                <a:solidFill>
                  <a:schemeClr val="dk1"/>
                </a:solidFill>
                <a:highlight>
                  <a:srgbClr val="FFFFFF"/>
                </a:highlight>
                <a:latin typeface="Rockwell" panose="02060603020205020403" pitchFamily="18" charset="77"/>
              </a:rPr>
              <a:t> method takes a (keyword) parameter </a:t>
            </a:r>
            <a:r>
              <a:rPr lang="en" sz="1600" b="1" dirty="0">
                <a:solidFill>
                  <a:schemeClr val="dk1"/>
                </a:solidFill>
                <a:highlight>
                  <a:srgbClr val="EFF0F1"/>
                </a:highlight>
                <a:latin typeface="Rockwell" panose="02060603020205020403" pitchFamily="18" charset="77"/>
              </a:rPr>
              <a:t>loss</a:t>
            </a:r>
            <a:r>
              <a:rPr lang="en" sz="1600" dirty="0">
                <a:solidFill>
                  <a:schemeClr val="dk1"/>
                </a:solidFill>
                <a:highlight>
                  <a:srgbClr val="FFFFFF"/>
                </a:highlight>
                <a:latin typeface="Rockwell" panose="02060603020205020403" pitchFamily="18" charset="77"/>
              </a:rPr>
              <a:t> where we can specify how we want to calculate it. </a:t>
            </a:r>
          </a:p>
          <a:p>
            <a:pPr marL="0" lvl="0" indent="0" algn="l" rtl="0">
              <a:lnSpc>
                <a:spcPct val="115000"/>
              </a:lnSpc>
              <a:spcBef>
                <a:spcPts val="1100"/>
              </a:spcBef>
              <a:spcAft>
                <a:spcPts val="0"/>
              </a:spcAft>
              <a:buNone/>
            </a:pPr>
            <a:r>
              <a:rPr lang="en" sz="1600" dirty="0">
                <a:solidFill>
                  <a:schemeClr val="dk1"/>
                </a:solidFill>
                <a:highlight>
                  <a:srgbClr val="FFFFFF"/>
                </a:highlight>
                <a:latin typeface="Rockwell" panose="02060603020205020403" pitchFamily="18" charset="77"/>
              </a:rPr>
              <a:t>We are going to pass it the value</a:t>
            </a:r>
            <a:r>
              <a:rPr lang="en" sz="1600" b="1" dirty="0">
                <a:solidFill>
                  <a:srgbClr val="0000FF"/>
                </a:solidFill>
                <a:highlight>
                  <a:srgbClr val="FFFFFF"/>
                </a:highlight>
                <a:latin typeface="Rockwell" panose="02060603020205020403" pitchFamily="18" charset="77"/>
              </a:rPr>
              <a:t> </a:t>
            </a:r>
            <a:r>
              <a:rPr lang="en" sz="1600" b="1" dirty="0">
                <a:solidFill>
                  <a:srgbClr val="0000FF"/>
                </a:solidFill>
                <a:highlight>
                  <a:srgbClr val="EFF0F1"/>
                </a:highlight>
                <a:latin typeface="Rockwell" panose="02060603020205020403" pitchFamily="18" charset="77"/>
              </a:rPr>
              <a:t>'</a:t>
            </a:r>
            <a:r>
              <a:rPr lang="en" sz="1600" b="1" dirty="0" err="1">
                <a:solidFill>
                  <a:srgbClr val="0000FF"/>
                </a:solidFill>
                <a:highlight>
                  <a:srgbClr val="EFF0F1"/>
                </a:highlight>
                <a:latin typeface="Rockwell" panose="02060603020205020403" pitchFamily="18" charset="77"/>
              </a:rPr>
              <a:t>mse</a:t>
            </a:r>
            <a:r>
              <a:rPr lang="en" sz="1600" b="1" dirty="0">
                <a:solidFill>
                  <a:srgbClr val="0000FF"/>
                </a:solidFill>
                <a:highlight>
                  <a:srgbClr val="EFF0F1"/>
                </a:highlight>
                <a:latin typeface="Rockwell" panose="02060603020205020403" pitchFamily="18" charset="77"/>
              </a:rPr>
              <a:t>'</a:t>
            </a:r>
            <a:r>
              <a:rPr lang="en" sz="1600" b="1" dirty="0">
                <a:solidFill>
                  <a:srgbClr val="0000FF"/>
                </a:solidFill>
                <a:highlight>
                  <a:srgbClr val="FFFFFF"/>
                </a:highlight>
                <a:latin typeface="Rockwell" panose="02060603020205020403" pitchFamily="18" charset="77"/>
              </a:rPr>
              <a:t> for </a:t>
            </a:r>
            <a:r>
              <a:rPr lang="en" sz="1600" b="1" dirty="0">
                <a:solidFill>
                  <a:srgbClr val="0000FF"/>
                </a:solidFill>
                <a:highlight>
                  <a:srgbClr val="EFF0F1"/>
                </a:highlight>
                <a:latin typeface="Rockwell" panose="02060603020205020403" pitchFamily="18" charset="77"/>
              </a:rPr>
              <a:t>Mean Square Error</a:t>
            </a:r>
            <a:r>
              <a:rPr lang="en" sz="1600" dirty="0">
                <a:solidFill>
                  <a:schemeClr val="dk1"/>
                </a:solidFill>
                <a:highlight>
                  <a:srgbClr val="FFFFFF"/>
                </a:highlight>
                <a:latin typeface="Rockwell" panose="02060603020205020403" pitchFamily="18" charset="77"/>
              </a:rPr>
              <a:t>.</a:t>
            </a:r>
            <a:endParaRPr sz="16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highlight>
                <a:srgbClr val="FFFFFF"/>
              </a:highlight>
            </a:endParaRPr>
          </a:p>
          <a:p>
            <a:pPr marL="0" lvl="0" indent="0" algn="l" rtl="0">
              <a:lnSpc>
                <a:spcPct val="115000"/>
              </a:lnSpc>
              <a:spcBef>
                <a:spcPts val="1100"/>
              </a:spcBef>
              <a:spcAft>
                <a:spcPts val="0"/>
              </a:spcAft>
              <a:buNone/>
            </a:pPr>
            <a:endParaRPr sz="1200" b="1" dirty="0">
              <a:solidFill>
                <a:schemeClr val="dk1"/>
              </a:solidFill>
              <a:highlight>
                <a:srgbClr val="FFFFFF"/>
              </a:highlight>
            </a:endParaRPr>
          </a:p>
          <a:p>
            <a:pPr marL="0" lvl="0" indent="0" algn="l" rtl="0">
              <a:lnSpc>
                <a:spcPct val="115000"/>
              </a:lnSpc>
              <a:spcBef>
                <a:spcPts val="110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Optimizer</a:t>
            </a:r>
            <a:endParaRPr dirty="0">
              <a:solidFill>
                <a:srgbClr val="38761D"/>
              </a:solidFill>
              <a:latin typeface="Rockwell" panose="02060603020205020403" pitchFamily="18" charset="77"/>
            </a:endParaRPr>
          </a:p>
        </p:txBody>
      </p:sp>
      <p:sp>
        <p:nvSpPr>
          <p:cNvPr id="284" name="Google Shape;284;p43"/>
          <p:cNvSpPr txBox="1"/>
          <p:nvPr/>
        </p:nvSpPr>
        <p:spPr>
          <a:xfrm>
            <a:off x="824850" y="730575"/>
            <a:ext cx="7070100" cy="4302900"/>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b="1" dirty="0">
                <a:solidFill>
                  <a:schemeClr val="dk1"/>
                </a:solidFill>
                <a:highlight>
                  <a:srgbClr val="FFFFFF"/>
                </a:highlight>
                <a:latin typeface="Rockwell" panose="02060603020205020403" pitchFamily="18" charset="77"/>
              </a:rPr>
              <a:t>Optimizer - Convergence</a:t>
            </a:r>
            <a:endParaRPr sz="1200" b="1"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The next step in the process is the optimizer that occurs during </a:t>
            </a:r>
            <a:r>
              <a:rPr lang="en" sz="1200" b="1" dirty="0">
                <a:solidFill>
                  <a:schemeClr val="dk1"/>
                </a:solidFill>
                <a:highlight>
                  <a:srgbClr val="FFFFFF"/>
                </a:highlight>
                <a:latin typeface="Rockwell" panose="02060603020205020403" pitchFamily="18" charset="77"/>
              </a:rPr>
              <a:t>backward propagation</a:t>
            </a:r>
            <a:r>
              <a:rPr lang="en" sz="1200" dirty="0">
                <a:solidFill>
                  <a:schemeClr val="dk1"/>
                </a:solidFill>
                <a:highlight>
                  <a:srgbClr val="FFFFFF"/>
                </a:highlight>
                <a:latin typeface="Rockwell" panose="02060603020205020403" pitchFamily="18" charset="77"/>
              </a:rPr>
              <a:t>.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The optimizer is based on </a:t>
            </a:r>
            <a:r>
              <a:rPr lang="en" sz="1200" b="1" dirty="0">
                <a:highlight>
                  <a:srgbClr val="FFFFFF"/>
                </a:highlight>
                <a:latin typeface="Rockwell" panose="02060603020205020403" pitchFamily="18" charset="77"/>
              </a:rPr>
              <a:t>gradient descent</a:t>
            </a:r>
            <a:r>
              <a:rPr lang="en" sz="1200" dirty="0">
                <a:solidFill>
                  <a:schemeClr val="dk1"/>
                </a:solidFill>
                <a:highlight>
                  <a:srgbClr val="FFFFFF"/>
                </a:highlight>
                <a:latin typeface="Rockwell" panose="02060603020205020403" pitchFamily="18" charset="77"/>
              </a:rPr>
              <a:t>; where different variations of the gradient descent algorithm can be selected. </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Essentially, each time we pass data through the neural network we use the calculated loss to decide how much to change the weights and biases in the layers by.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The </a:t>
            </a:r>
            <a:r>
              <a:rPr lang="en" sz="1200" b="1" dirty="0">
                <a:solidFill>
                  <a:schemeClr val="dk1"/>
                </a:solidFill>
                <a:highlight>
                  <a:srgbClr val="FFFFFF"/>
                </a:highlight>
                <a:latin typeface="Rockwell" panose="02060603020205020403" pitchFamily="18" charset="77"/>
              </a:rPr>
              <a:t>goal is to gradually get closer and closer to the correct values for the weights and biases to accurately predict</a:t>
            </a:r>
            <a:r>
              <a:rPr lang="en" sz="1200" dirty="0">
                <a:solidFill>
                  <a:schemeClr val="dk1"/>
                </a:solidFill>
                <a:highlight>
                  <a:srgbClr val="FFFFFF"/>
                </a:highlight>
                <a:latin typeface="Rockwell" panose="02060603020205020403" pitchFamily="18" charset="77"/>
              </a:rPr>
              <a:t> (estimate) the "label" for each sample. </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b="1" dirty="0">
                <a:solidFill>
                  <a:srgbClr val="0000FF"/>
                </a:solidFill>
                <a:highlight>
                  <a:srgbClr val="FFFFFF"/>
                </a:highlight>
                <a:latin typeface="Rockwell" panose="02060603020205020403" pitchFamily="18" charset="77"/>
              </a:rPr>
              <a:t>This process of progressively getting closer and closer is called convergence.</a:t>
            </a:r>
            <a:endParaRPr sz="1200" b="1" dirty="0">
              <a:solidFill>
                <a:srgbClr val="0000FF"/>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For our </a:t>
            </a:r>
            <a:r>
              <a:rPr lang="en" sz="1200" dirty="0" err="1">
                <a:solidFill>
                  <a:schemeClr val="dk1"/>
                </a:solidFill>
                <a:highlight>
                  <a:srgbClr val="FFFFFF"/>
                </a:highlight>
                <a:latin typeface="Rockwell" panose="02060603020205020403" pitchFamily="18" charset="77"/>
              </a:rPr>
              <a:t>regresser</a:t>
            </a:r>
            <a:r>
              <a:rPr lang="en" sz="1200" dirty="0">
                <a:solidFill>
                  <a:schemeClr val="dk1"/>
                </a:solidFill>
                <a:highlight>
                  <a:srgbClr val="FFFFFF"/>
                </a:highlight>
                <a:latin typeface="Rockwell" panose="02060603020205020403" pitchFamily="18" charset="77"/>
              </a:rPr>
              <a:t> neural network we will use the</a:t>
            </a:r>
            <a:r>
              <a:rPr lang="en" sz="1200" b="1" dirty="0">
                <a:solidFill>
                  <a:schemeClr val="dk1"/>
                </a:solidFill>
                <a:highlight>
                  <a:srgbClr val="FFFFFF"/>
                </a:highlight>
                <a:latin typeface="Rockwell" panose="02060603020205020403" pitchFamily="18" charset="77"/>
              </a:rPr>
              <a:t> </a:t>
            </a:r>
            <a:r>
              <a:rPr lang="en" sz="1200" b="1" dirty="0" err="1">
                <a:solidFill>
                  <a:schemeClr val="dk1"/>
                </a:solidFill>
                <a:highlight>
                  <a:srgbClr val="EFF0F1"/>
                </a:highlight>
                <a:latin typeface="Rockwell" panose="02060603020205020403" pitchFamily="18" charset="77"/>
              </a:rPr>
              <a:t>rmsprop</a:t>
            </a:r>
            <a:r>
              <a:rPr lang="en" sz="1200" dirty="0">
                <a:solidFill>
                  <a:schemeClr val="dk1"/>
                </a:solidFill>
                <a:highlight>
                  <a:srgbClr val="FFFFFF"/>
                </a:highlight>
                <a:latin typeface="Rockwell" panose="02060603020205020403" pitchFamily="18" charset="77"/>
              </a:rPr>
              <a:t> method (root mean square property).</a:t>
            </a:r>
            <a:br>
              <a:rPr lang="en" sz="1050" dirty="0">
                <a:solidFill>
                  <a:schemeClr val="dk1"/>
                </a:solidFill>
                <a:highlight>
                  <a:srgbClr val="FFFFFF"/>
                </a:highlight>
                <a:latin typeface="Rockwell" panose="02060603020205020403" pitchFamily="18" charset="77"/>
              </a:rPr>
            </a:br>
            <a:endParaRPr sz="1200" b="1"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graphicFrame>
        <p:nvGraphicFramePr>
          <p:cNvPr id="285" name="Google Shape;285;p43"/>
          <p:cNvGraphicFramePr/>
          <p:nvPr>
            <p:extLst>
              <p:ext uri="{D42A27DB-BD31-4B8C-83A1-F6EECF244321}">
                <p14:modId xmlns:p14="http://schemas.microsoft.com/office/powerpoint/2010/main" val="3220213924"/>
              </p:ext>
            </p:extLst>
          </p:nvPr>
        </p:nvGraphicFramePr>
        <p:xfrm>
          <a:off x="907525" y="4258092"/>
          <a:ext cx="7141525" cy="323914"/>
        </p:xfrm>
        <a:graphic>
          <a:graphicData uri="http://schemas.openxmlformats.org/drawingml/2006/table">
            <a:tbl>
              <a:tblPr>
                <a:noFill/>
                <a:tableStyleId>{F256099A-DD11-47A7-8DFB-066696DDA95B}</a:tableStyleId>
              </a:tblPr>
              <a:tblGrid>
                <a:gridCol w="71415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compile</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loss</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mse</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optimizer</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rmsprop</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subTitle" idx="1"/>
          </p:nvPr>
        </p:nvSpPr>
        <p:spPr>
          <a:xfrm>
            <a:off x="1349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Install</a:t>
            </a:r>
            <a:endParaRPr dirty="0">
              <a:solidFill>
                <a:srgbClr val="38761D"/>
              </a:solidFill>
              <a:latin typeface="Rockwell" panose="02060603020205020403" pitchFamily="18" charset="77"/>
            </a:endParaRPr>
          </a:p>
        </p:txBody>
      </p:sp>
      <p:sp>
        <p:nvSpPr>
          <p:cNvPr id="86" name="Google Shape;86;p17"/>
          <p:cNvSpPr txBox="1"/>
          <p:nvPr/>
        </p:nvSpPr>
        <p:spPr>
          <a:xfrm>
            <a:off x="824849" y="910725"/>
            <a:ext cx="8032071" cy="360900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 sz="1200" b="1" dirty="0">
                <a:solidFill>
                  <a:schemeClr val="dk1"/>
                </a:solidFill>
                <a:latin typeface="Rockwell" panose="02060603020205020403" pitchFamily="18" charset="77"/>
              </a:rPr>
              <a:t>Packages to Install</a:t>
            </a:r>
            <a:endParaRPr sz="12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The </a:t>
            </a:r>
            <a:r>
              <a:rPr lang="en" sz="1200" dirty="0">
                <a:solidFill>
                  <a:schemeClr val="dk1"/>
                </a:solidFill>
                <a:highlight>
                  <a:srgbClr val="EFF0F1"/>
                </a:highlight>
                <a:latin typeface="Rockwell" panose="02060603020205020403" pitchFamily="18" charset="77"/>
              </a:rPr>
              <a:t>pip</a:t>
            </a:r>
            <a:r>
              <a:rPr lang="en" sz="1200" dirty="0">
                <a:solidFill>
                  <a:schemeClr val="dk1"/>
                </a:solidFill>
                <a:latin typeface="Rockwell" panose="02060603020205020403" pitchFamily="18" charset="77"/>
              </a:rPr>
              <a:t>  tool is used to install any Python package you will ever need again from a single command invocation. You go </a:t>
            </a:r>
            <a:r>
              <a:rPr lang="en" sz="1200" dirty="0">
                <a:solidFill>
                  <a:schemeClr val="dk1"/>
                </a:solidFill>
                <a:highlight>
                  <a:srgbClr val="EFF0F1"/>
                </a:highlight>
                <a:latin typeface="Rockwell" panose="02060603020205020403" pitchFamily="18" charset="77"/>
              </a:rPr>
              <a:t>pip install</a:t>
            </a:r>
            <a:r>
              <a:rPr lang="en" sz="1200" dirty="0">
                <a:solidFill>
                  <a:schemeClr val="dk1"/>
                </a:solidFill>
                <a:latin typeface="Rockwell" panose="02060603020205020403" pitchFamily="18" charset="77"/>
              </a:rPr>
              <a:t> and then the name of the package.</a:t>
            </a:r>
            <a:endParaRPr sz="12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latin typeface="Rockwell" panose="02060603020205020403" pitchFamily="18" charset="77"/>
            </a:endParaRPr>
          </a:p>
          <a:p>
            <a:pPr marL="2286000" lvl="0" indent="0" algn="l" rtl="0">
              <a:lnSpc>
                <a:spcPct val="115000"/>
              </a:lnSpc>
              <a:spcBef>
                <a:spcPts val="0"/>
              </a:spcBef>
              <a:spcAft>
                <a:spcPts val="0"/>
              </a:spcAft>
              <a:buNone/>
            </a:pPr>
            <a:r>
              <a:rPr lang="en" sz="1200" b="1" dirty="0" err="1">
                <a:highlight>
                  <a:srgbClr val="FCE5CD"/>
                </a:highlight>
                <a:latin typeface="Rockwell" panose="02060603020205020403" pitchFamily="18" charset="77"/>
                <a:ea typeface="Consolas"/>
                <a:cs typeface="Consolas"/>
                <a:sym typeface="Consolas"/>
              </a:rPr>
              <a:t>cmd</a:t>
            </a:r>
            <a:r>
              <a:rPr lang="en" sz="1200" b="1" dirty="0">
                <a:solidFill>
                  <a:srgbClr val="616161"/>
                </a:solidFill>
                <a:highlight>
                  <a:srgbClr val="FCE5CD"/>
                </a:highlight>
                <a:latin typeface="Rockwell" panose="02060603020205020403" pitchFamily="18" charset="77"/>
                <a:ea typeface="Consolas"/>
                <a:cs typeface="Consolas"/>
                <a:sym typeface="Consolas"/>
              </a:rPr>
              <a:t>&gt;</a:t>
            </a:r>
            <a:r>
              <a:rPr lang="en" sz="1200" b="1" dirty="0">
                <a:highlight>
                  <a:srgbClr val="FCE5CD"/>
                </a:highlight>
                <a:latin typeface="Rockwell" panose="02060603020205020403" pitchFamily="18" charset="77"/>
                <a:ea typeface="Consolas"/>
                <a:cs typeface="Consolas"/>
                <a:sym typeface="Consolas"/>
              </a:rPr>
              <a:t> pip install </a:t>
            </a:r>
            <a:r>
              <a:rPr lang="en" sz="1200" b="1" dirty="0" err="1">
                <a:highlight>
                  <a:srgbClr val="FCE5CD"/>
                </a:highlight>
                <a:latin typeface="Rockwell" panose="02060603020205020403" pitchFamily="18" charset="77"/>
                <a:ea typeface="Consolas"/>
                <a:cs typeface="Consolas"/>
                <a:sym typeface="Consolas"/>
              </a:rPr>
              <a:t>keras</a:t>
            </a:r>
            <a:endParaRPr sz="1200" b="1" dirty="0">
              <a:highlight>
                <a:srgbClr val="FCE5CD"/>
              </a:highlight>
              <a:latin typeface="Rockwell" panose="02060603020205020403" pitchFamily="18" charset="77"/>
              <a:ea typeface="Consolas"/>
              <a:cs typeface="Consolas"/>
              <a:sym typeface="Consolas"/>
            </a:endParaRPr>
          </a:p>
          <a:p>
            <a:pPr marL="2286000" lvl="0" indent="0" algn="l" rtl="0">
              <a:lnSpc>
                <a:spcPct val="115000"/>
              </a:lnSpc>
              <a:spcBef>
                <a:spcPts val="0"/>
              </a:spcBef>
              <a:spcAft>
                <a:spcPts val="0"/>
              </a:spcAft>
              <a:buNone/>
            </a:pPr>
            <a:r>
              <a:rPr lang="en" sz="1200" b="1" dirty="0" err="1">
                <a:highlight>
                  <a:srgbClr val="FCE5CD"/>
                </a:highlight>
                <a:latin typeface="Rockwell" panose="02060603020205020403" pitchFamily="18" charset="77"/>
                <a:ea typeface="Consolas"/>
                <a:cs typeface="Consolas"/>
                <a:sym typeface="Consolas"/>
              </a:rPr>
              <a:t>cmd</a:t>
            </a:r>
            <a:r>
              <a:rPr lang="en" sz="1200" b="1" dirty="0">
                <a:solidFill>
                  <a:srgbClr val="616161"/>
                </a:solidFill>
                <a:highlight>
                  <a:srgbClr val="FCE5CD"/>
                </a:highlight>
                <a:latin typeface="Rockwell" panose="02060603020205020403" pitchFamily="18" charset="77"/>
                <a:ea typeface="Consolas"/>
                <a:cs typeface="Consolas"/>
                <a:sym typeface="Consolas"/>
              </a:rPr>
              <a:t>&gt;</a:t>
            </a:r>
            <a:r>
              <a:rPr lang="en" sz="1200" b="1" dirty="0">
                <a:highlight>
                  <a:srgbClr val="FCE5CD"/>
                </a:highlight>
                <a:latin typeface="Rockwell" panose="02060603020205020403" pitchFamily="18" charset="77"/>
                <a:ea typeface="Consolas"/>
                <a:cs typeface="Consolas"/>
                <a:sym typeface="Consolas"/>
              </a:rPr>
              <a:t> pip install </a:t>
            </a:r>
            <a:r>
              <a:rPr lang="en" sz="1200" b="1" dirty="0" err="1">
                <a:highlight>
                  <a:srgbClr val="FCE5CD"/>
                </a:highlight>
                <a:latin typeface="Rockwell" panose="02060603020205020403" pitchFamily="18" charset="77"/>
                <a:ea typeface="Consolas"/>
                <a:cs typeface="Consolas"/>
                <a:sym typeface="Consolas"/>
              </a:rPr>
              <a:t>tensorflow</a:t>
            </a:r>
            <a:endParaRPr sz="1200" b="1" dirty="0">
              <a:highlight>
                <a:srgbClr val="FCE5CD"/>
              </a:highlight>
              <a:latin typeface="Rockwell" panose="02060603020205020403" pitchFamily="18" charset="77"/>
              <a:ea typeface="Consolas"/>
              <a:cs typeface="Consolas"/>
              <a:sym typeface="Consolas"/>
            </a:endParaRPr>
          </a:p>
          <a:p>
            <a:pPr marL="2286000" lvl="0" indent="0" algn="l" rtl="0">
              <a:lnSpc>
                <a:spcPct val="115000"/>
              </a:lnSpc>
              <a:spcBef>
                <a:spcPts val="0"/>
              </a:spcBef>
              <a:spcAft>
                <a:spcPts val="0"/>
              </a:spcAft>
              <a:buNone/>
            </a:pPr>
            <a:r>
              <a:rPr lang="en" sz="1200" b="1" dirty="0" err="1">
                <a:highlight>
                  <a:srgbClr val="FCE5CD"/>
                </a:highlight>
                <a:latin typeface="Rockwell" panose="02060603020205020403" pitchFamily="18" charset="77"/>
                <a:ea typeface="Consolas"/>
                <a:cs typeface="Consolas"/>
                <a:sym typeface="Consolas"/>
              </a:rPr>
              <a:t>cmd</a:t>
            </a:r>
            <a:r>
              <a:rPr lang="en" sz="1200" b="1" dirty="0">
                <a:solidFill>
                  <a:srgbClr val="616161"/>
                </a:solidFill>
                <a:highlight>
                  <a:srgbClr val="FCE5CD"/>
                </a:highlight>
                <a:latin typeface="Rockwell" panose="02060603020205020403" pitchFamily="18" charset="77"/>
                <a:ea typeface="Consolas"/>
                <a:cs typeface="Consolas"/>
                <a:sym typeface="Consolas"/>
              </a:rPr>
              <a:t>&gt;</a:t>
            </a:r>
            <a:r>
              <a:rPr lang="en" sz="1200" b="1" dirty="0">
                <a:highlight>
                  <a:srgbClr val="FCE5CD"/>
                </a:highlight>
                <a:latin typeface="Rockwell" panose="02060603020205020403" pitchFamily="18" charset="77"/>
                <a:ea typeface="Consolas"/>
                <a:cs typeface="Consolas"/>
                <a:sym typeface="Consolas"/>
              </a:rPr>
              <a:t> pip install </a:t>
            </a:r>
            <a:r>
              <a:rPr lang="en" sz="1200" b="1" dirty="0" err="1">
                <a:highlight>
                  <a:srgbClr val="FCE5CD"/>
                </a:highlight>
                <a:latin typeface="Rockwell" panose="02060603020205020403" pitchFamily="18" charset="77"/>
                <a:ea typeface="Consolas"/>
                <a:cs typeface="Consolas"/>
                <a:sym typeface="Consolas"/>
              </a:rPr>
              <a:t>numpy</a:t>
            </a:r>
            <a:endParaRPr sz="1200" b="1" dirty="0">
              <a:highlight>
                <a:srgbClr val="FCE5CD"/>
              </a:highlight>
              <a:latin typeface="Rockwell" panose="02060603020205020403" pitchFamily="18" charset="77"/>
              <a:ea typeface="Consolas"/>
              <a:cs typeface="Consolas"/>
              <a:sym typeface="Consolas"/>
            </a:endParaRPr>
          </a:p>
          <a:p>
            <a:pPr marL="2286000" lvl="0" indent="0" algn="l" rtl="0">
              <a:lnSpc>
                <a:spcPct val="115000"/>
              </a:lnSpc>
              <a:spcBef>
                <a:spcPts val="0"/>
              </a:spcBef>
              <a:spcAft>
                <a:spcPts val="0"/>
              </a:spcAft>
              <a:buNone/>
            </a:pPr>
            <a:r>
              <a:rPr lang="en" sz="1200" b="1" dirty="0" err="1">
                <a:highlight>
                  <a:srgbClr val="FCE5CD"/>
                </a:highlight>
                <a:latin typeface="Rockwell" panose="02060603020205020403" pitchFamily="18" charset="77"/>
                <a:ea typeface="Consolas"/>
                <a:cs typeface="Consolas"/>
                <a:sym typeface="Consolas"/>
              </a:rPr>
              <a:t>cmd</a:t>
            </a:r>
            <a:r>
              <a:rPr lang="en" sz="1200" b="1" dirty="0">
                <a:highlight>
                  <a:srgbClr val="FCE5CD"/>
                </a:highlight>
                <a:latin typeface="Rockwell" panose="02060603020205020403" pitchFamily="18" charset="77"/>
                <a:ea typeface="Consolas"/>
                <a:cs typeface="Consolas"/>
                <a:sym typeface="Consolas"/>
              </a:rPr>
              <a:t>&gt; pip install python-</a:t>
            </a:r>
            <a:r>
              <a:rPr lang="en" sz="1200" b="1" dirty="0" err="1">
                <a:highlight>
                  <a:srgbClr val="FCE5CD"/>
                </a:highlight>
                <a:latin typeface="Rockwell" panose="02060603020205020403" pitchFamily="18" charset="77"/>
                <a:ea typeface="Consolas"/>
                <a:cs typeface="Consolas"/>
                <a:sym typeface="Consolas"/>
              </a:rPr>
              <a:t>opencv</a:t>
            </a:r>
            <a:endParaRPr sz="1200" b="1" dirty="0">
              <a:highlight>
                <a:srgbClr val="FCE5CD"/>
              </a:highlight>
              <a:latin typeface="Rockwell" panose="02060603020205020403" pitchFamily="18" charset="77"/>
              <a:ea typeface="Consolas"/>
              <a:cs typeface="Consolas"/>
              <a:sym typeface="Consolas"/>
            </a:endParaRPr>
          </a:p>
          <a:p>
            <a:pPr marL="0" lvl="0" indent="0" algn="l" rtl="0">
              <a:lnSpc>
                <a:spcPct val="115000"/>
              </a:lnSpc>
              <a:spcBef>
                <a:spcPts val="1100"/>
              </a:spcBef>
              <a:spcAft>
                <a:spcPts val="0"/>
              </a:spcAft>
              <a:buNone/>
            </a:pPr>
            <a:endParaRPr dirty="0">
              <a:solidFill>
                <a:srgbClr val="00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latin typeface="Rockwell" panose="02060603020205020403" pitchFamily="18" charset="77"/>
              </a:rPr>
              <a:t>Neural Networks - Binary Classifier</a:t>
            </a:r>
            <a:endParaRPr dirty="0">
              <a:solidFill>
                <a:srgbClr val="FF0000"/>
              </a:solidFill>
              <a:latin typeface="Rockwell" panose="02060603020205020403" pitchFamily="18" charset="77"/>
            </a:endParaRPr>
          </a:p>
        </p:txBody>
      </p:sp>
      <p:sp>
        <p:nvSpPr>
          <p:cNvPr id="292" name="Google Shape;292;p44"/>
          <p:cNvSpPr txBox="1"/>
          <p:nvPr/>
        </p:nvSpPr>
        <p:spPr>
          <a:xfrm>
            <a:off x="824850" y="730575"/>
            <a:ext cx="7601700" cy="4302900"/>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dirty="0">
                <a:solidFill>
                  <a:schemeClr val="dk1"/>
                </a:solidFill>
                <a:highlight>
                  <a:srgbClr val="FFFFFF"/>
                </a:highlight>
                <a:latin typeface="Rockwell" panose="02060603020205020403" pitchFamily="18" charset="77"/>
              </a:rPr>
              <a:t>DNN Binary Classifier</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Another form of a DNN, is a binary classifier (</a:t>
            </a:r>
            <a:r>
              <a:rPr lang="en" sz="1200" dirty="0">
                <a:solidFill>
                  <a:srgbClr val="0000FF"/>
                </a:solidFill>
                <a:highlight>
                  <a:srgbClr val="FFFFFF"/>
                </a:highlight>
                <a:latin typeface="Rockwell" panose="02060603020205020403" pitchFamily="18" charset="77"/>
              </a:rPr>
              <a:t>logistic classifier</a:t>
            </a:r>
            <a:r>
              <a:rPr lang="en" sz="1200" dirty="0">
                <a:solidFill>
                  <a:schemeClr val="dk1"/>
                </a:solidFill>
                <a:highlight>
                  <a:srgbClr val="FFFFFF"/>
                </a:highlight>
                <a:latin typeface="Rockwell" panose="02060603020205020403" pitchFamily="18" charset="77"/>
              </a:rPr>
              <a:t>). In this case, we want the neural network to predict whether something is or is not something. That is, the output can have two states: yes/no, true/false, 0/1, etc.</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Instead of using a linear activation function on the output node, we will use a </a:t>
            </a:r>
            <a:r>
              <a:rPr lang="en" sz="1200" dirty="0">
                <a:solidFill>
                  <a:srgbClr val="0000FF"/>
                </a:solidFill>
                <a:highlight>
                  <a:srgbClr val="FFFFFF"/>
                </a:highlight>
                <a:latin typeface="Rockwell" panose="02060603020205020403" pitchFamily="18" charset="77"/>
              </a:rPr>
              <a:t>sigmoid</a:t>
            </a:r>
            <a:r>
              <a:rPr lang="en" sz="1200" dirty="0">
                <a:solidFill>
                  <a:schemeClr val="dk1"/>
                </a:solidFill>
                <a:highlight>
                  <a:srgbClr val="FFFFFF"/>
                </a:highlight>
                <a:latin typeface="Rockwell" panose="02060603020205020403" pitchFamily="18" charset="77"/>
              </a:rPr>
              <a:t> activation function. The sigmoid squashes all values to be between 0 and 1, and as values move away from the center they quickly move to the extremes of 0 and 1.</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pic>
        <p:nvPicPr>
          <p:cNvPr id="293" name="Google Shape;293;p44"/>
          <p:cNvPicPr preferRelativeResize="0"/>
          <p:nvPr/>
        </p:nvPicPr>
        <p:blipFill>
          <a:blip r:embed="rId3">
            <a:alphaModFix/>
          </a:blip>
          <a:stretch>
            <a:fillRect/>
          </a:stretch>
        </p:blipFill>
        <p:spPr>
          <a:xfrm>
            <a:off x="2822650" y="2947500"/>
            <a:ext cx="3124200" cy="2085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Binary Classifier</a:t>
            </a:r>
            <a:endParaRPr dirty="0">
              <a:solidFill>
                <a:srgbClr val="38761D"/>
              </a:solidFill>
              <a:latin typeface="Rockwell" panose="02060603020205020403" pitchFamily="18" charset="77"/>
            </a:endParaRPr>
          </a:p>
        </p:txBody>
      </p:sp>
      <p:sp>
        <p:nvSpPr>
          <p:cNvPr id="300" name="Google Shape;300;p45"/>
          <p:cNvSpPr txBox="1"/>
          <p:nvPr/>
        </p:nvSpPr>
        <p:spPr>
          <a:xfrm>
            <a:off x="824850" y="378069"/>
            <a:ext cx="7601700" cy="4655406"/>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b="1" dirty="0">
                <a:solidFill>
                  <a:schemeClr val="dk1"/>
                </a:solidFill>
                <a:highlight>
                  <a:srgbClr val="FFFFFF"/>
                </a:highlight>
                <a:latin typeface="Rockwell" panose="02060603020205020403" pitchFamily="18" charset="77"/>
              </a:rPr>
              <a:t>Binary Cross Entropy Loss Function</a:t>
            </a:r>
            <a:br>
              <a:rPr lang="en" sz="1200" b="1" dirty="0">
                <a:solidFill>
                  <a:schemeClr val="dk1"/>
                </a:solidFill>
                <a:highlight>
                  <a:srgbClr val="FFFFFF"/>
                </a:highlight>
                <a:latin typeface="Rockwell" panose="02060603020205020403" pitchFamily="18" charset="77"/>
              </a:rPr>
            </a:br>
            <a:endParaRPr sz="1200" b="1" dirty="0">
              <a:solidFill>
                <a:schemeClr val="dk1"/>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r>
              <a:rPr lang="en" sz="1200" dirty="0">
                <a:solidFill>
                  <a:schemeClr val="dk1"/>
                </a:solidFill>
                <a:highlight>
                  <a:srgbClr val="FFFFFF"/>
                </a:highlight>
                <a:latin typeface="Rockwell" panose="02060603020205020403" pitchFamily="18" charset="77"/>
              </a:rPr>
              <a:t>Let's start by taking our previous code example, where we specify the activation function as a (keyword) parameter.</a:t>
            </a:r>
          </a:p>
          <a:p>
            <a:pPr marL="0" lvl="0" indent="0" algn="l" rtl="0">
              <a:lnSpc>
                <a:spcPct val="115000"/>
              </a:lnSpc>
              <a:spcBef>
                <a:spcPts val="0"/>
              </a:spcBef>
              <a:spcAft>
                <a:spcPts val="0"/>
              </a:spcAft>
              <a:buNone/>
            </a:pPr>
            <a:r>
              <a:rPr lang="en" sz="1200" dirty="0">
                <a:solidFill>
                  <a:schemeClr val="dk1"/>
                </a:solidFill>
                <a:highlight>
                  <a:srgbClr val="FFFFFF"/>
                </a:highlight>
                <a:latin typeface="Rockwell" panose="02060603020205020403" pitchFamily="18" charset="77"/>
              </a:rPr>
              <a:t> In this example, we add to the output </a:t>
            </a:r>
            <a:r>
              <a:rPr lang="en" sz="1200" dirty="0">
                <a:solidFill>
                  <a:schemeClr val="dk1"/>
                </a:solidFill>
                <a:highlight>
                  <a:srgbClr val="EFF0F1"/>
                </a:highlight>
                <a:latin typeface="Rockwell" panose="02060603020205020403" pitchFamily="18" charset="77"/>
              </a:rPr>
              <a:t>Dense()</a:t>
            </a:r>
            <a:r>
              <a:rPr lang="en" sz="1200" dirty="0">
                <a:solidFill>
                  <a:schemeClr val="dk1"/>
                </a:solidFill>
                <a:highlight>
                  <a:srgbClr val="FFFFFF"/>
                </a:highlight>
                <a:latin typeface="Rockwell" panose="02060603020205020403" pitchFamily="18" charset="77"/>
              </a:rPr>
              <a:t> layer the parameter </a:t>
            </a:r>
            <a:r>
              <a:rPr lang="en" sz="1200" b="1" dirty="0">
                <a:solidFill>
                  <a:schemeClr val="dk1"/>
                </a:solidFill>
                <a:highlight>
                  <a:srgbClr val="EFF0F1"/>
                </a:highlight>
                <a:latin typeface="Rockwell" panose="02060603020205020403" pitchFamily="18" charset="77"/>
              </a:rPr>
              <a:t>activation='sigmoid'</a:t>
            </a:r>
            <a:r>
              <a:rPr lang="en" sz="1200" dirty="0">
                <a:solidFill>
                  <a:schemeClr val="dk1"/>
                </a:solidFill>
                <a:highlight>
                  <a:srgbClr val="FFFFFF"/>
                </a:highlight>
                <a:latin typeface="Rockwell" panose="02060603020205020403" pitchFamily="18" charset="77"/>
              </a:rPr>
              <a:t> to pass the output result from the final node through a sigmoid function.</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Next, we are going to change our loss parameter to </a:t>
            </a:r>
            <a:r>
              <a:rPr lang="en" sz="1200" dirty="0">
                <a:solidFill>
                  <a:schemeClr val="dk1"/>
                </a:solidFill>
                <a:highlight>
                  <a:srgbClr val="EFF0F1"/>
                </a:highlight>
                <a:latin typeface="Rockwell" panose="02060603020205020403" pitchFamily="18" charset="77"/>
              </a:rPr>
              <a:t>'</a:t>
            </a:r>
            <a:r>
              <a:rPr lang="en" sz="1200" b="1" dirty="0" err="1">
                <a:solidFill>
                  <a:schemeClr val="dk1"/>
                </a:solidFill>
                <a:highlight>
                  <a:srgbClr val="EFF0F1"/>
                </a:highlight>
                <a:latin typeface="Rockwell" panose="02060603020205020403" pitchFamily="18" charset="77"/>
              </a:rPr>
              <a:t>binary_crossentropy</a:t>
            </a:r>
            <a:r>
              <a:rPr lang="en" sz="1200" dirty="0">
                <a:solidFill>
                  <a:schemeClr val="dk1"/>
                </a:solidFill>
                <a:highlight>
                  <a:srgbClr val="EFF0F1"/>
                </a:highlight>
                <a:latin typeface="Rockwell" panose="02060603020205020403" pitchFamily="18" charset="77"/>
              </a:rPr>
              <a:t>'</a:t>
            </a:r>
            <a:r>
              <a:rPr lang="en" sz="1200" dirty="0">
                <a:solidFill>
                  <a:schemeClr val="dk1"/>
                </a:solidFill>
                <a:highlight>
                  <a:srgbClr val="FFFFFF"/>
                </a:highlight>
                <a:latin typeface="Rockwell" panose="02060603020205020403" pitchFamily="18" charset="77"/>
              </a:rPr>
              <a:t>. This is the loss function that is generally used in a </a:t>
            </a:r>
            <a:r>
              <a:rPr lang="en" sz="1200" b="1" dirty="0">
                <a:solidFill>
                  <a:srgbClr val="0000FF"/>
                </a:solidFill>
                <a:highlight>
                  <a:srgbClr val="FFFFFF"/>
                </a:highlight>
                <a:latin typeface="Rockwell" panose="02060603020205020403" pitchFamily="18" charset="77"/>
              </a:rPr>
              <a:t>binary classifier (logistic classifier)</a:t>
            </a:r>
            <a:r>
              <a:rPr lang="en" sz="1200" dirty="0">
                <a:solidFill>
                  <a:schemeClr val="dk1"/>
                </a:solidFill>
                <a:highlight>
                  <a:srgbClr val="FFFFFF"/>
                </a:highlight>
                <a:latin typeface="Rockwell" panose="02060603020205020403" pitchFamily="18" charset="77"/>
              </a:rPr>
              <a:t>.</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highlight>
                <a:srgbClr val="FFFFFF"/>
              </a:highlight>
            </a:endParaRPr>
          </a:p>
          <a:p>
            <a:pPr marL="0" lvl="0" indent="0" algn="l" rtl="0">
              <a:lnSpc>
                <a:spcPct val="115000"/>
              </a:lnSpc>
              <a:spcBef>
                <a:spcPts val="110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graphicFrame>
        <p:nvGraphicFramePr>
          <p:cNvPr id="301" name="Google Shape;301;p45"/>
          <p:cNvGraphicFramePr/>
          <p:nvPr>
            <p:extLst>
              <p:ext uri="{D42A27DB-BD31-4B8C-83A1-F6EECF244321}">
                <p14:modId xmlns:p14="http://schemas.microsoft.com/office/powerpoint/2010/main" val="114253881"/>
              </p:ext>
            </p:extLst>
          </p:nvPr>
        </p:nvGraphicFramePr>
        <p:xfrm>
          <a:off x="984738" y="2615522"/>
          <a:ext cx="7957039" cy="2394204"/>
        </p:xfrm>
        <a:graphic>
          <a:graphicData uri="http://schemas.openxmlformats.org/drawingml/2006/table">
            <a:tbl>
              <a:tblPr>
                <a:noFill/>
                <a:tableStyleId>{F256099A-DD11-47A7-8DFB-066696DDA95B}</a:tableStyleId>
              </a:tblPr>
              <a:tblGrid>
                <a:gridCol w="7957039">
                  <a:extLst>
                    <a:ext uri="{9D8B030D-6E8A-4147-A177-3AD203B41FA5}">
                      <a16:colId xmlns:a16="http://schemas.microsoft.com/office/drawing/2014/main" val="20000"/>
                    </a:ext>
                  </a:extLst>
                </a:gridCol>
              </a:tblGrid>
              <a:tr h="727873">
                <a:tc>
                  <a:txBody>
                    <a:bodyPr/>
                    <a:lstStyle/>
                    <a:p>
                      <a:pPr marL="0" lvl="0" indent="0" algn="l" rtl="0">
                        <a:lnSpc>
                          <a:spcPct val="115000"/>
                        </a:lnSpc>
                        <a:spcBef>
                          <a:spcPts val="0"/>
                        </a:spcBef>
                        <a:spcAft>
                          <a:spcPts val="0"/>
                        </a:spcAft>
                        <a:buNone/>
                      </a:pPr>
                      <a:r>
                        <a:rPr lang="en" sz="1000" dirty="0">
                          <a:solidFill>
                            <a:srgbClr val="9C27B0"/>
                          </a:solidFill>
                          <a:highlight>
                            <a:srgbClr val="FFFFFF"/>
                          </a:highlight>
                          <a:latin typeface="Consolas"/>
                          <a:ea typeface="Consolas"/>
                          <a:cs typeface="Consolas"/>
                          <a:sym typeface="Consolas"/>
                        </a:rPr>
                        <a:t>from</a:t>
                      </a:r>
                      <a:r>
                        <a:rPr lang="en" sz="1000" dirty="0">
                          <a:highlight>
                            <a:srgbClr val="FFFFFF"/>
                          </a:highlight>
                          <a:latin typeface="Consolas"/>
                          <a:ea typeface="Consolas"/>
                          <a:cs typeface="Consolas"/>
                          <a:sym typeface="Consolas"/>
                        </a:rPr>
                        <a:t> </a:t>
                      </a:r>
                      <a:r>
                        <a:rPr lang="en" sz="1000" dirty="0" err="1">
                          <a:highlight>
                            <a:srgbClr val="FFFFFF"/>
                          </a:highlight>
                          <a:latin typeface="Consolas"/>
                          <a:ea typeface="Consolas"/>
                          <a:cs typeface="Consolas"/>
                          <a:sym typeface="Consolas"/>
                        </a:rPr>
                        <a:t>tensorflow.keras</a:t>
                      </a:r>
                      <a:r>
                        <a:rPr lang="en" sz="1000" dirty="0">
                          <a:highlight>
                            <a:srgbClr val="FFFFFF"/>
                          </a:highlight>
                          <a:latin typeface="Consolas"/>
                          <a:ea typeface="Consolas"/>
                          <a:cs typeface="Consolas"/>
                          <a:sym typeface="Consolas"/>
                        </a:rPr>
                        <a:t> </a:t>
                      </a:r>
                      <a:r>
                        <a:rPr lang="en" sz="1000" dirty="0">
                          <a:solidFill>
                            <a:srgbClr val="9C27B0"/>
                          </a:solidFill>
                          <a:highlight>
                            <a:srgbClr val="FFFFFF"/>
                          </a:highlight>
                          <a:latin typeface="Consolas"/>
                          <a:ea typeface="Consolas"/>
                          <a:cs typeface="Consolas"/>
                          <a:sym typeface="Consolas"/>
                        </a:rPr>
                        <a:t>import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Sequential</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9C27B0"/>
                          </a:solidFill>
                          <a:highlight>
                            <a:srgbClr val="FFFFFF"/>
                          </a:highlight>
                          <a:latin typeface="Consolas"/>
                          <a:ea typeface="Consolas"/>
                          <a:cs typeface="Consolas"/>
                          <a:sym typeface="Consolas"/>
                        </a:rPr>
                        <a:t>from</a:t>
                      </a:r>
                      <a:r>
                        <a:rPr lang="en" sz="1000" dirty="0">
                          <a:highlight>
                            <a:srgbClr val="FFFFFF"/>
                          </a:highlight>
                          <a:latin typeface="Consolas"/>
                          <a:ea typeface="Consolas"/>
                          <a:cs typeface="Consolas"/>
                          <a:sym typeface="Consolas"/>
                        </a:rPr>
                        <a:t> </a:t>
                      </a:r>
                      <a:r>
                        <a:rPr lang="en" sz="1000" dirty="0" err="1">
                          <a:highlight>
                            <a:srgbClr val="FFFFFF"/>
                          </a:highlight>
                          <a:latin typeface="Consolas"/>
                          <a:ea typeface="Consolas"/>
                          <a:cs typeface="Consolas"/>
                          <a:sym typeface="Consolas"/>
                        </a:rPr>
                        <a:t>tensorflow.keras</a:t>
                      </a:r>
                      <a:r>
                        <a:rPr lang="en" sz="1000" dirty="0" err="1">
                          <a:solidFill>
                            <a:srgbClr val="616161"/>
                          </a:solidFill>
                          <a:highlight>
                            <a:srgbClr val="FFFFFF"/>
                          </a:highlight>
                          <a:latin typeface="Consolas"/>
                          <a:ea typeface="Consolas"/>
                          <a:cs typeface="Consolas"/>
                          <a:sym typeface="Consolas"/>
                        </a:rPr>
                        <a:t>.</a:t>
                      </a:r>
                      <a:r>
                        <a:rPr lang="en" sz="1000" dirty="0" err="1">
                          <a:highlight>
                            <a:srgbClr val="FFFFFF"/>
                          </a:highlight>
                          <a:latin typeface="Consolas"/>
                          <a:ea typeface="Consolas"/>
                          <a:cs typeface="Consolas"/>
                          <a:sym typeface="Consolas"/>
                        </a:rPr>
                        <a:t>layers</a:t>
                      </a:r>
                      <a:r>
                        <a:rPr lang="en" sz="1000" dirty="0">
                          <a:highlight>
                            <a:srgbClr val="FFFFFF"/>
                          </a:highlight>
                          <a:latin typeface="Consolas"/>
                          <a:ea typeface="Consolas"/>
                          <a:cs typeface="Consolas"/>
                          <a:sym typeface="Consolas"/>
                        </a:rPr>
                        <a:t> </a:t>
                      </a:r>
                      <a:r>
                        <a:rPr lang="en" sz="1000" dirty="0">
                          <a:solidFill>
                            <a:srgbClr val="9C27B0"/>
                          </a:solidFill>
                          <a:highlight>
                            <a:srgbClr val="FFFFFF"/>
                          </a:highlight>
                          <a:latin typeface="Consolas"/>
                          <a:ea typeface="Consolas"/>
                          <a:cs typeface="Consolas"/>
                          <a:sym typeface="Consolas"/>
                        </a:rPr>
                        <a:t>import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Dense</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model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Sequential</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Add the first (input) layer (10 nodes) with input shape 13 element vector (1D).</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err="1">
                          <a:highlight>
                            <a:srgbClr val="FFFFFF"/>
                          </a:highlight>
                          <a:latin typeface="Consolas"/>
                          <a:ea typeface="Consolas"/>
                          <a:cs typeface="Consolas"/>
                          <a:sym typeface="Consolas"/>
                        </a:rPr>
                        <a:t>model</a:t>
                      </a:r>
                      <a:r>
                        <a:rPr lang="en" sz="1000" dirty="0" err="1">
                          <a:solidFill>
                            <a:srgbClr val="616161"/>
                          </a:solidFill>
                          <a:highlight>
                            <a:srgbClr val="FFFFFF"/>
                          </a:highlight>
                          <a:latin typeface="Consolas"/>
                          <a:ea typeface="Consolas"/>
                          <a:cs typeface="Consolas"/>
                          <a:sym typeface="Consolas"/>
                        </a:rPr>
                        <a:t>.</a:t>
                      </a:r>
                      <a:r>
                        <a:rPr lang="en" sz="1000" dirty="0" err="1">
                          <a:highlight>
                            <a:srgbClr val="FFFFFF"/>
                          </a:highlight>
                          <a:latin typeface="Consolas"/>
                          <a:ea typeface="Consolas"/>
                          <a:cs typeface="Consolas"/>
                          <a:sym typeface="Consolas"/>
                        </a:rPr>
                        <a:t>add</a:t>
                      </a:r>
                      <a:r>
                        <a:rPr lang="en" sz="1000" dirty="0">
                          <a:solidFill>
                            <a:srgbClr val="616161"/>
                          </a:solidFill>
                          <a:highlight>
                            <a:srgbClr val="FFFFFF"/>
                          </a:highlight>
                          <a:latin typeface="Consolas"/>
                          <a:ea typeface="Consolas"/>
                          <a:cs typeface="Consolas"/>
                          <a:sym typeface="Consolas"/>
                        </a:rPr>
                        <a:t>(</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err="1">
                          <a:highlight>
                            <a:srgbClr val="FFFFFF"/>
                          </a:highlight>
                          <a:latin typeface="Consolas"/>
                          <a:ea typeface="Consolas"/>
                          <a:cs typeface="Consolas"/>
                          <a:sym typeface="Consolas"/>
                        </a:rPr>
                        <a:t>input_shape</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13</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activation</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a:t>
                      </a:r>
                      <a:r>
                        <a:rPr lang="en" sz="1000" dirty="0" err="1">
                          <a:solidFill>
                            <a:srgbClr val="0F9D58"/>
                          </a:solidFill>
                          <a:highlight>
                            <a:srgbClr val="FFFFFF"/>
                          </a:highlight>
                          <a:latin typeface="Consolas"/>
                          <a:ea typeface="Consolas"/>
                          <a:cs typeface="Consolas"/>
                          <a:sym typeface="Consolas"/>
                        </a:rPr>
                        <a:t>relu</a:t>
                      </a:r>
                      <a:r>
                        <a:rPr lang="en" sz="1000" dirty="0">
                          <a:solidFill>
                            <a:srgbClr val="0F9D58"/>
                          </a:solidFill>
                          <a:highlight>
                            <a:srgbClr val="FFFFFF"/>
                          </a:highlight>
                          <a:latin typeface="Consolas"/>
                          <a:ea typeface="Consolas"/>
                          <a:cs typeface="Consolas"/>
                          <a:sym typeface="Consolas"/>
                        </a:rPr>
                        <a:t>'</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Add the second (hidden) layer (10 nodes).</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err="1">
                          <a:highlight>
                            <a:srgbClr val="FFFFFF"/>
                          </a:highlight>
                          <a:latin typeface="Consolas"/>
                          <a:ea typeface="Consolas"/>
                          <a:cs typeface="Consolas"/>
                          <a:sym typeface="Consolas"/>
                        </a:rPr>
                        <a:t>model</a:t>
                      </a:r>
                      <a:r>
                        <a:rPr lang="en" sz="1000" dirty="0" err="1">
                          <a:solidFill>
                            <a:srgbClr val="616161"/>
                          </a:solidFill>
                          <a:highlight>
                            <a:srgbClr val="FFFFFF"/>
                          </a:highlight>
                          <a:latin typeface="Consolas"/>
                          <a:ea typeface="Consolas"/>
                          <a:cs typeface="Consolas"/>
                          <a:sym typeface="Consolas"/>
                        </a:rPr>
                        <a:t>.</a:t>
                      </a:r>
                      <a:r>
                        <a:rPr lang="en" sz="1000" dirty="0" err="1">
                          <a:highlight>
                            <a:srgbClr val="FFFFFF"/>
                          </a:highlight>
                          <a:latin typeface="Consolas"/>
                          <a:ea typeface="Consolas"/>
                          <a:cs typeface="Consolas"/>
                          <a:sym typeface="Consolas"/>
                        </a:rPr>
                        <a:t>add</a:t>
                      </a:r>
                      <a:r>
                        <a:rPr lang="en" sz="1000" dirty="0">
                          <a:solidFill>
                            <a:srgbClr val="616161"/>
                          </a:solidFill>
                          <a:highlight>
                            <a:srgbClr val="FFFFFF"/>
                          </a:highlight>
                          <a:latin typeface="Consolas"/>
                          <a:ea typeface="Consolas"/>
                          <a:cs typeface="Consolas"/>
                          <a:sym typeface="Consolas"/>
                        </a:rPr>
                        <a:t>(</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activation</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a:t>
                      </a:r>
                      <a:r>
                        <a:rPr lang="en" sz="1000" dirty="0" err="1">
                          <a:solidFill>
                            <a:srgbClr val="0F9D58"/>
                          </a:solidFill>
                          <a:highlight>
                            <a:srgbClr val="FFFFFF"/>
                          </a:highlight>
                          <a:latin typeface="Consolas"/>
                          <a:ea typeface="Consolas"/>
                          <a:cs typeface="Consolas"/>
                          <a:sym typeface="Consolas"/>
                        </a:rPr>
                        <a:t>relu</a:t>
                      </a:r>
                      <a:r>
                        <a:rPr lang="en" sz="1000" dirty="0">
                          <a:solidFill>
                            <a:srgbClr val="0F9D58"/>
                          </a:solidFill>
                          <a:highlight>
                            <a:srgbClr val="FFFFFF"/>
                          </a:highlight>
                          <a:latin typeface="Consolas"/>
                          <a:ea typeface="Consolas"/>
                          <a:cs typeface="Consolas"/>
                          <a:sym typeface="Consolas"/>
                        </a:rPr>
                        <a:t>'</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err="1">
                          <a:highlight>
                            <a:srgbClr val="FFFFFF"/>
                          </a:highlight>
                          <a:latin typeface="Consolas"/>
                          <a:ea typeface="Consolas"/>
                          <a:cs typeface="Consolas"/>
                          <a:sym typeface="Consolas"/>
                        </a:rPr>
                        <a:t>model</a:t>
                      </a:r>
                      <a:r>
                        <a:rPr lang="en" sz="1000" dirty="0" err="1">
                          <a:solidFill>
                            <a:srgbClr val="616161"/>
                          </a:solidFill>
                          <a:highlight>
                            <a:srgbClr val="FFFFFF"/>
                          </a:highlight>
                          <a:latin typeface="Consolas"/>
                          <a:ea typeface="Consolas"/>
                          <a:cs typeface="Consolas"/>
                          <a:sym typeface="Consolas"/>
                        </a:rPr>
                        <a:t>.</a:t>
                      </a:r>
                      <a:r>
                        <a:rPr lang="en" sz="1000" dirty="0" err="1">
                          <a:highlight>
                            <a:srgbClr val="FFFFFF"/>
                          </a:highlight>
                          <a:latin typeface="Consolas"/>
                          <a:ea typeface="Consolas"/>
                          <a:cs typeface="Consolas"/>
                          <a:sym typeface="Consolas"/>
                        </a:rPr>
                        <a:t>add</a:t>
                      </a:r>
                      <a:r>
                        <a:rPr lang="en" sz="1000" dirty="0">
                          <a:solidFill>
                            <a:srgbClr val="616161"/>
                          </a:solidFill>
                          <a:highlight>
                            <a:srgbClr val="FFFFFF"/>
                          </a:highlight>
                          <a:latin typeface="Consolas"/>
                          <a:ea typeface="Consolas"/>
                          <a:cs typeface="Consolas"/>
                          <a:sym typeface="Consolas"/>
                        </a:rPr>
                        <a:t>(</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activation</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'sigmoid'</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Use the Binary Cross Entropy loss function for a Binary Classifier.</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err="1">
                          <a:highlight>
                            <a:srgbClr val="FFFFFF"/>
                          </a:highlight>
                          <a:latin typeface="Consolas"/>
                          <a:ea typeface="Consolas"/>
                          <a:cs typeface="Consolas"/>
                          <a:sym typeface="Consolas"/>
                        </a:rPr>
                        <a:t>model</a:t>
                      </a:r>
                      <a:r>
                        <a:rPr lang="en" sz="1000" dirty="0" err="1">
                          <a:solidFill>
                            <a:srgbClr val="616161"/>
                          </a:solidFill>
                          <a:highlight>
                            <a:srgbClr val="FFFFFF"/>
                          </a:highlight>
                          <a:latin typeface="Consolas"/>
                          <a:ea typeface="Consolas"/>
                          <a:cs typeface="Consolas"/>
                          <a:sym typeface="Consolas"/>
                        </a:rPr>
                        <a:t>.</a:t>
                      </a:r>
                      <a:r>
                        <a:rPr lang="en" sz="1000" dirty="0" err="1">
                          <a:highlight>
                            <a:srgbClr val="FFFFFF"/>
                          </a:highlight>
                          <a:latin typeface="Consolas"/>
                          <a:ea typeface="Consolas"/>
                          <a:cs typeface="Consolas"/>
                          <a:sym typeface="Consolas"/>
                        </a:rPr>
                        <a:t>compile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loss</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a:t>
                      </a:r>
                      <a:r>
                        <a:rPr lang="en" sz="1000" dirty="0" err="1">
                          <a:solidFill>
                            <a:srgbClr val="0F9D58"/>
                          </a:solidFill>
                          <a:highlight>
                            <a:srgbClr val="FFFFFF"/>
                          </a:highlight>
                          <a:latin typeface="Consolas"/>
                          <a:ea typeface="Consolas"/>
                          <a:cs typeface="Consolas"/>
                          <a:sym typeface="Consolas"/>
                        </a:rPr>
                        <a:t>binary_crossentropy</a:t>
                      </a:r>
                      <a:r>
                        <a:rPr lang="en" sz="1000" dirty="0">
                          <a:solidFill>
                            <a:srgbClr val="0F9D58"/>
                          </a:solidFill>
                          <a:highlight>
                            <a:srgbClr val="FFFFFF"/>
                          </a:highlight>
                          <a:latin typeface="Consolas"/>
                          <a:ea typeface="Consolas"/>
                          <a:cs typeface="Consolas"/>
                          <a:sym typeface="Consolas"/>
                        </a:rPr>
                        <a:t>'</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optimizer</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a:t>
                      </a:r>
                      <a:r>
                        <a:rPr lang="en" sz="1000" dirty="0" err="1">
                          <a:solidFill>
                            <a:srgbClr val="0F9D58"/>
                          </a:solidFill>
                          <a:highlight>
                            <a:srgbClr val="FFFFFF"/>
                          </a:highlight>
                          <a:latin typeface="Consolas"/>
                          <a:ea typeface="Consolas"/>
                          <a:cs typeface="Consolas"/>
                          <a:sym typeface="Consolas"/>
                        </a:rPr>
                        <a:t>rmsprop</a:t>
                      </a:r>
                      <a:r>
                        <a:rPr lang="en" sz="1000" dirty="0">
                          <a:solidFill>
                            <a:srgbClr val="0F9D58"/>
                          </a:solidFill>
                          <a:highlight>
                            <a:srgbClr val="FFFFFF"/>
                          </a:highlight>
                          <a:latin typeface="Consolas"/>
                          <a:ea typeface="Consolas"/>
                          <a:cs typeface="Consolas"/>
                          <a:sym typeface="Consolas"/>
                        </a:rPr>
                        <a:t>'</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metrics</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'accuracy'</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Binary Classifier</a:t>
            </a:r>
            <a:endParaRPr dirty="0">
              <a:solidFill>
                <a:srgbClr val="38761D"/>
              </a:solidFill>
              <a:latin typeface="Rockwell" panose="02060603020205020403" pitchFamily="18" charset="77"/>
            </a:endParaRPr>
          </a:p>
        </p:txBody>
      </p:sp>
      <p:sp>
        <p:nvSpPr>
          <p:cNvPr id="308" name="Google Shape;308;p46"/>
          <p:cNvSpPr txBox="1"/>
          <p:nvPr/>
        </p:nvSpPr>
        <p:spPr>
          <a:xfrm>
            <a:off x="324450" y="307731"/>
            <a:ext cx="8430600" cy="4725744"/>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b="1" dirty="0">
                <a:solidFill>
                  <a:schemeClr val="dk1"/>
                </a:solidFill>
                <a:highlight>
                  <a:srgbClr val="FFFFFF"/>
                </a:highlight>
                <a:latin typeface="Rockwell" panose="02060603020205020403" pitchFamily="18" charset="77"/>
              </a:rPr>
              <a:t>Functional API Approach</a:t>
            </a:r>
            <a:endParaRPr sz="800" b="1"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800" dirty="0">
              <a:solidFill>
                <a:schemeClr val="dk1"/>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r>
              <a:rPr lang="en" sz="1200" dirty="0">
                <a:solidFill>
                  <a:schemeClr val="dk1"/>
                </a:solidFill>
                <a:highlight>
                  <a:srgbClr val="FFFFFF"/>
                </a:highlight>
                <a:latin typeface="Rockwell" panose="02060603020205020403" pitchFamily="18" charset="77"/>
              </a:rPr>
              <a:t>We will rewrite the same code using the Functional API approach. </a:t>
            </a:r>
          </a:p>
          <a:p>
            <a:pPr marL="0" lvl="0" indent="0" algn="l" rtl="0">
              <a:lnSpc>
                <a:spcPct val="115000"/>
              </a:lnSpc>
              <a:spcBef>
                <a:spcPts val="0"/>
              </a:spcBef>
              <a:spcAft>
                <a:spcPts val="0"/>
              </a:spcAft>
              <a:buNone/>
            </a:pPr>
            <a:r>
              <a:rPr lang="en" sz="1200" b="1" dirty="0">
                <a:solidFill>
                  <a:srgbClr val="0000FF"/>
                </a:solidFill>
                <a:highlight>
                  <a:srgbClr val="FFFFFF"/>
                </a:highlight>
                <a:latin typeface="Rockwell" panose="02060603020205020403" pitchFamily="18" charset="77"/>
              </a:rPr>
              <a:t>Notice how we repetitively used the variable </a:t>
            </a:r>
            <a:r>
              <a:rPr lang="en" sz="1200" b="1" dirty="0">
                <a:solidFill>
                  <a:srgbClr val="0000FF"/>
                </a:solidFill>
                <a:highlight>
                  <a:srgbClr val="EFF0F1"/>
                </a:highlight>
                <a:latin typeface="Rockwell" panose="02060603020205020403" pitchFamily="18" charset="77"/>
              </a:rPr>
              <a:t>x</a:t>
            </a:r>
            <a:r>
              <a:rPr lang="en" sz="1200" dirty="0">
                <a:solidFill>
                  <a:schemeClr val="dk1"/>
                </a:solidFill>
                <a:highlight>
                  <a:srgbClr val="FFFFFF"/>
                </a:highlight>
                <a:latin typeface="Rockwell" panose="02060603020205020403" pitchFamily="18" charset="77"/>
              </a:rPr>
              <a:t>.   This is common. We want to avoid creating lots of one-time use variables.</a:t>
            </a:r>
          </a:p>
          <a:p>
            <a:pPr marL="0" lvl="0" indent="0" algn="l" rtl="0">
              <a:lnSpc>
                <a:spcPct val="115000"/>
              </a:lnSpc>
              <a:spcBef>
                <a:spcPts val="0"/>
              </a:spcBef>
              <a:spcAft>
                <a:spcPts val="0"/>
              </a:spcAft>
              <a:buNone/>
            </a:pPr>
            <a:r>
              <a:rPr lang="en" sz="1200" dirty="0">
                <a:solidFill>
                  <a:schemeClr val="dk1"/>
                </a:solidFill>
                <a:highlight>
                  <a:srgbClr val="FFFFFF"/>
                </a:highlight>
                <a:latin typeface="Rockwell" panose="02060603020205020403" pitchFamily="18" charset="77"/>
              </a:rPr>
              <a:t> Since we know in this type of neural network, the output of every layer is the input to the next layer (or activation), except for the input and output, we just use </a:t>
            </a:r>
            <a:r>
              <a:rPr lang="en" sz="1200" dirty="0">
                <a:solidFill>
                  <a:schemeClr val="dk1"/>
                </a:solidFill>
                <a:highlight>
                  <a:srgbClr val="EFF0F1"/>
                </a:highlight>
                <a:latin typeface="Rockwell" panose="02060603020205020403" pitchFamily="18" charset="77"/>
              </a:rPr>
              <a:t>x</a:t>
            </a:r>
            <a:r>
              <a:rPr lang="en" sz="1200" dirty="0">
                <a:solidFill>
                  <a:schemeClr val="dk1"/>
                </a:solidFill>
                <a:highlight>
                  <a:srgbClr val="FFFFFF"/>
                </a:highlight>
                <a:latin typeface="Rockwell" panose="02060603020205020403" pitchFamily="18" charset="77"/>
              </a:rPr>
              <a:t> as the connecting variable.</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graphicFrame>
        <p:nvGraphicFramePr>
          <p:cNvPr id="309" name="Google Shape;309;p46"/>
          <p:cNvGraphicFramePr/>
          <p:nvPr>
            <p:extLst>
              <p:ext uri="{D42A27DB-BD31-4B8C-83A1-F6EECF244321}">
                <p14:modId xmlns:p14="http://schemas.microsoft.com/office/powerpoint/2010/main" val="4270265697"/>
              </p:ext>
            </p:extLst>
          </p:nvPr>
        </p:nvGraphicFramePr>
        <p:xfrm>
          <a:off x="324450" y="2105391"/>
          <a:ext cx="8430600" cy="2919984"/>
        </p:xfrm>
        <a:graphic>
          <a:graphicData uri="http://schemas.openxmlformats.org/drawingml/2006/table">
            <a:tbl>
              <a:tblPr>
                <a:noFill/>
                <a:tableStyleId>{F256099A-DD11-47A7-8DFB-066696DDA95B}</a:tableStyleId>
              </a:tblPr>
              <a:tblGrid>
                <a:gridCol w="8430600">
                  <a:extLst>
                    <a:ext uri="{9D8B030D-6E8A-4147-A177-3AD203B41FA5}">
                      <a16:colId xmlns:a16="http://schemas.microsoft.com/office/drawing/2014/main" val="20000"/>
                    </a:ext>
                  </a:extLst>
                </a:gridCol>
              </a:tblGrid>
              <a:tr h="2558561">
                <a:tc>
                  <a:txBody>
                    <a:bodyPr/>
                    <a:lstStyle/>
                    <a:p>
                      <a:pPr marL="0" lvl="0" indent="0" algn="l" rtl="0">
                        <a:lnSpc>
                          <a:spcPct val="115000"/>
                        </a:lnSpc>
                        <a:spcBef>
                          <a:spcPts val="0"/>
                        </a:spcBef>
                        <a:spcAft>
                          <a:spcPts val="0"/>
                        </a:spcAft>
                        <a:buNone/>
                      </a:pPr>
                      <a:r>
                        <a:rPr lang="en" sz="1000" dirty="0">
                          <a:solidFill>
                            <a:srgbClr val="9C27B0"/>
                          </a:solidFill>
                          <a:highlight>
                            <a:srgbClr val="FFFFFF"/>
                          </a:highlight>
                          <a:latin typeface="Consolas"/>
                          <a:ea typeface="Consolas"/>
                          <a:cs typeface="Consolas"/>
                          <a:sym typeface="Consolas"/>
                        </a:rPr>
                        <a:t>from</a:t>
                      </a:r>
                      <a:r>
                        <a:rPr lang="en" sz="1000" dirty="0">
                          <a:highlight>
                            <a:srgbClr val="FFFFFF"/>
                          </a:highlight>
                          <a:latin typeface="Consolas"/>
                          <a:ea typeface="Consolas"/>
                          <a:cs typeface="Consolas"/>
                          <a:sym typeface="Consolas"/>
                        </a:rPr>
                        <a:t> </a:t>
                      </a:r>
                      <a:r>
                        <a:rPr lang="en" sz="1000" dirty="0" err="1">
                          <a:highlight>
                            <a:srgbClr val="FFFFFF"/>
                          </a:highlight>
                          <a:latin typeface="Consolas"/>
                          <a:ea typeface="Consolas"/>
                          <a:cs typeface="Consolas"/>
                          <a:sym typeface="Consolas"/>
                        </a:rPr>
                        <a:t>tensorflow.keras</a:t>
                      </a:r>
                      <a:r>
                        <a:rPr lang="en" sz="1000" dirty="0">
                          <a:highlight>
                            <a:srgbClr val="FFFFFF"/>
                          </a:highlight>
                          <a:latin typeface="Consolas"/>
                          <a:ea typeface="Consolas"/>
                          <a:cs typeface="Consolas"/>
                          <a:sym typeface="Consolas"/>
                        </a:rPr>
                        <a:t> </a:t>
                      </a:r>
                      <a:r>
                        <a:rPr lang="en" sz="1000" dirty="0">
                          <a:solidFill>
                            <a:srgbClr val="9C27B0"/>
                          </a:solidFill>
                          <a:highlight>
                            <a:srgbClr val="FFFFFF"/>
                          </a:highlight>
                          <a:latin typeface="Consolas"/>
                          <a:ea typeface="Consolas"/>
                          <a:cs typeface="Consolas"/>
                          <a:sym typeface="Consolas"/>
                        </a:rPr>
                        <a:t>import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Sequential</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Model</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Input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9C27B0"/>
                          </a:solidFill>
                          <a:highlight>
                            <a:srgbClr val="FFFFFF"/>
                          </a:highlight>
                          <a:latin typeface="Consolas"/>
                          <a:ea typeface="Consolas"/>
                          <a:cs typeface="Consolas"/>
                          <a:sym typeface="Consolas"/>
                        </a:rPr>
                        <a:t>from</a:t>
                      </a:r>
                      <a:r>
                        <a:rPr lang="en" sz="1000" dirty="0">
                          <a:highlight>
                            <a:srgbClr val="FFFFFF"/>
                          </a:highlight>
                          <a:latin typeface="Consolas"/>
                          <a:ea typeface="Consolas"/>
                          <a:cs typeface="Consolas"/>
                          <a:sym typeface="Consolas"/>
                        </a:rPr>
                        <a:t> </a:t>
                      </a:r>
                      <a:r>
                        <a:rPr lang="en" sz="1000" dirty="0" err="1">
                          <a:highlight>
                            <a:srgbClr val="FFFFFF"/>
                          </a:highlight>
                          <a:latin typeface="Consolas"/>
                          <a:ea typeface="Consolas"/>
                          <a:cs typeface="Consolas"/>
                          <a:sym typeface="Consolas"/>
                        </a:rPr>
                        <a:t>tensorflow.keras</a:t>
                      </a:r>
                      <a:r>
                        <a:rPr lang="en" sz="1000" dirty="0" err="1">
                          <a:solidFill>
                            <a:srgbClr val="616161"/>
                          </a:solidFill>
                          <a:highlight>
                            <a:srgbClr val="FFFFFF"/>
                          </a:highlight>
                          <a:latin typeface="Consolas"/>
                          <a:ea typeface="Consolas"/>
                          <a:cs typeface="Consolas"/>
                          <a:sym typeface="Consolas"/>
                        </a:rPr>
                        <a:t>.</a:t>
                      </a:r>
                      <a:r>
                        <a:rPr lang="en" sz="1000" dirty="0" err="1">
                          <a:highlight>
                            <a:srgbClr val="FFFFFF"/>
                          </a:highlight>
                          <a:latin typeface="Consolas"/>
                          <a:ea typeface="Consolas"/>
                          <a:cs typeface="Consolas"/>
                          <a:sym typeface="Consolas"/>
                        </a:rPr>
                        <a:t>layers</a:t>
                      </a:r>
                      <a:r>
                        <a:rPr lang="en" sz="1000" dirty="0">
                          <a:highlight>
                            <a:srgbClr val="FFFFFF"/>
                          </a:highlight>
                          <a:latin typeface="Consolas"/>
                          <a:ea typeface="Consolas"/>
                          <a:cs typeface="Consolas"/>
                          <a:sym typeface="Consolas"/>
                        </a:rPr>
                        <a:t> </a:t>
                      </a:r>
                      <a:r>
                        <a:rPr lang="en" sz="1000" dirty="0">
                          <a:solidFill>
                            <a:srgbClr val="9C27B0"/>
                          </a:solidFill>
                          <a:highlight>
                            <a:srgbClr val="FFFFFF"/>
                          </a:highlight>
                          <a:latin typeface="Consolas"/>
                          <a:ea typeface="Consolas"/>
                          <a:cs typeface="Consolas"/>
                          <a:sym typeface="Consolas"/>
                        </a:rPr>
                        <a:t>import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err="1">
                          <a:solidFill>
                            <a:srgbClr val="3367D6"/>
                          </a:solidFill>
                          <a:highlight>
                            <a:srgbClr val="FFFFFF"/>
                          </a:highlight>
                          <a:latin typeface="Consolas"/>
                          <a:ea typeface="Consolas"/>
                          <a:cs typeface="Consolas"/>
                          <a:sym typeface="Consolas"/>
                        </a:rPr>
                        <a:t>ReLU</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Activation</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Create the input vector (13 elements)</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inputs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Input</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13</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Create the first (input) layer (10 nodes) and connect it to the input vector.</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x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inputs</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x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Activation</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a:t>
                      </a:r>
                      <a:r>
                        <a:rPr lang="en" sz="1000" dirty="0" err="1">
                          <a:solidFill>
                            <a:srgbClr val="0F9D58"/>
                          </a:solidFill>
                          <a:highlight>
                            <a:srgbClr val="FFFFFF"/>
                          </a:highlight>
                          <a:latin typeface="Consolas"/>
                          <a:ea typeface="Consolas"/>
                          <a:cs typeface="Consolas"/>
                          <a:sym typeface="Consolas"/>
                        </a:rPr>
                        <a:t>relu</a:t>
                      </a:r>
                      <a:r>
                        <a:rPr lang="en" sz="1000" dirty="0">
                          <a:solidFill>
                            <a:srgbClr val="0F9D58"/>
                          </a:solidFill>
                          <a:highlight>
                            <a:srgbClr val="FFFFFF"/>
                          </a:highlight>
                          <a:latin typeface="Consolas"/>
                          <a:ea typeface="Consolas"/>
                          <a:cs typeface="Consolas"/>
                          <a:sym typeface="Consolas"/>
                        </a:rPr>
                        <a:t>'</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x</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Create the next (hidden) layer (10 nodes) and connect it to the input layer.</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x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10</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x</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x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Activation</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a:t>
                      </a:r>
                      <a:r>
                        <a:rPr lang="en" sz="1000" dirty="0" err="1">
                          <a:solidFill>
                            <a:srgbClr val="0F9D58"/>
                          </a:solidFill>
                          <a:highlight>
                            <a:srgbClr val="FFFFFF"/>
                          </a:highlight>
                          <a:latin typeface="Consolas"/>
                          <a:ea typeface="Consolas"/>
                          <a:cs typeface="Consolas"/>
                          <a:sym typeface="Consolas"/>
                        </a:rPr>
                        <a:t>relu</a:t>
                      </a:r>
                      <a:r>
                        <a:rPr lang="en" sz="1000" dirty="0">
                          <a:solidFill>
                            <a:srgbClr val="0F9D58"/>
                          </a:solidFill>
                          <a:highlight>
                            <a:srgbClr val="FFFFFF"/>
                          </a:highlight>
                          <a:latin typeface="Consolas"/>
                          <a:ea typeface="Consolas"/>
                          <a:cs typeface="Consolas"/>
                          <a:sym typeface="Consolas"/>
                        </a:rPr>
                        <a:t>'</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x</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x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Dense</a:t>
                      </a:r>
                      <a:r>
                        <a:rPr lang="en" sz="1000" dirty="0">
                          <a:solidFill>
                            <a:srgbClr val="616161"/>
                          </a:solidFill>
                          <a:highlight>
                            <a:srgbClr val="FFFFFF"/>
                          </a:highlight>
                          <a:latin typeface="Consolas"/>
                          <a:ea typeface="Consolas"/>
                          <a:cs typeface="Consolas"/>
                          <a:sym typeface="Consolas"/>
                        </a:rPr>
                        <a:t>(</a:t>
                      </a:r>
                      <a:r>
                        <a:rPr lang="en" sz="1000" dirty="0">
                          <a:solidFill>
                            <a:srgbClr val="C53929"/>
                          </a:solidFill>
                          <a:highlight>
                            <a:srgbClr val="FFFFFF"/>
                          </a:highlight>
                          <a:latin typeface="Consolas"/>
                          <a:ea typeface="Consolas"/>
                          <a:cs typeface="Consolas"/>
                          <a:sym typeface="Consolas"/>
                        </a:rPr>
                        <a:t>1</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x</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output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Activation</a:t>
                      </a:r>
                      <a:r>
                        <a:rPr lang="en" sz="1000" dirty="0">
                          <a:solidFill>
                            <a:srgbClr val="616161"/>
                          </a:solidFill>
                          <a:highlight>
                            <a:srgbClr val="FFFFFF"/>
                          </a:highlight>
                          <a:latin typeface="Consolas"/>
                          <a:ea typeface="Consolas"/>
                          <a:cs typeface="Consolas"/>
                          <a:sym typeface="Consolas"/>
                        </a:rPr>
                        <a:t>(</a:t>
                      </a:r>
                      <a:r>
                        <a:rPr lang="en" sz="1000" dirty="0">
                          <a:solidFill>
                            <a:srgbClr val="0F9D58"/>
                          </a:solidFill>
                          <a:highlight>
                            <a:srgbClr val="FFFFFF"/>
                          </a:highlight>
                          <a:latin typeface="Consolas"/>
                          <a:ea typeface="Consolas"/>
                          <a:cs typeface="Consolas"/>
                          <a:sym typeface="Consolas"/>
                        </a:rPr>
                        <a:t>'sigmoid'</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x</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000" dirty="0">
                          <a:highlight>
                            <a:srgbClr val="FFFFFF"/>
                          </a:highlight>
                          <a:latin typeface="Consolas"/>
                          <a:ea typeface="Consolas"/>
                          <a:cs typeface="Consolas"/>
                          <a:sym typeface="Consolas"/>
                        </a:rPr>
                        <a:t>model </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a:t>
                      </a:r>
                      <a:r>
                        <a:rPr lang="en" sz="1000" dirty="0">
                          <a:solidFill>
                            <a:srgbClr val="3367D6"/>
                          </a:solidFill>
                          <a:highlight>
                            <a:srgbClr val="FFFFFF"/>
                          </a:highlight>
                          <a:latin typeface="Consolas"/>
                          <a:ea typeface="Consolas"/>
                          <a:cs typeface="Consolas"/>
                          <a:sym typeface="Consolas"/>
                        </a:rPr>
                        <a:t>Model</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inputs</a:t>
                      </a:r>
                      <a:r>
                        <a:rPr lang="en" sz="1000" dirty="0">
                          <a:solidFill>
                            <a:srgbClr val="616161"/>
                          </a:solidFill>
                          <a:highlight>
                            <a:srgbClr val="FFFFFF"/>
                          </a:highlight>
                          <a:latin typeface="Consolas"/>
                          <a:ea typeface="Consolas"/>
                          <a:cs typeface="Consolas"/>
                          <a:sym typeface="Consolas"/>
                        </a:rPr>
                        <a:t>,</a:t>
                      </a:r>
                      <a:r>
                        <a:rPr lang="en" sz="1000" dirty="0">
                          <a:highlight>
                            <a:srgbClr val="FFFFFF"/>
                          </a:highlight>
                          <a:latin typeface="Consolas"/>
                          <a:ea typeface="Consolas"/>
                          <a:cs typeface="Consolas"/>
                          <a:sym typeface="Consolas"/>
                        </a:rPr>
                        <a:t> output</a:t>
                      </a:r>
                      <a:r>
                        <a:rPr lang="en" sz="1000" dirty="0">
                          <a:solidFill>
                            <a:srgbClr val="616161"/>
                          </a:solidFill>
                          <a:highlight>
                            <a:srgbClr val="FFFFFF"/>
                          </a:highlight>
                          <a:latin typeface="Consolas"/>
                          <a:ea typeface="Consolas"/>
                          <a:cs typeface="Consolas"/>
                          <a:sym typeface="Consolas"/>
                        </a:rPr>
                        <a:t>)</a:t>
                      </a:r>
                      <a:endParaRPr sz="1000" dirty="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Multi-Class Classifier</a:t>
            </a:r>
            <a:endParaRPr dirty="0">
              <a:solidFill>
                <a:srgbClr val="38761D"/>
              </a:solidFill>
              <a:latin typeface="Rockwell" panose="02060603020205020403" pitchFamily="18" charset="77"/>
            </a:endParaRPr>
          </a:p>
        </p:txBody>
      </p:sp>
      <p:sp>
        <p:nvSpPr>
          <p:cNvPr id="316" name="Google Shape;316;p47"/>
          <p:cNvSpPr txBox="1"/>
          <p:nvPr/>
        </p:nvSpPr>
        <p:spPr>
          <a:xfrm>
            <a:off x="324450" y="730575"/>
            <a:ext cx="8430600" cy="4302900"/>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b="1" dirty="0">
                <a:solidFill>
                  <a:schemeClr val="dk1"/>
                </a:solidFill>
                <a:highlight>
                  <a:srgbClr val="FFFFFF"/>
                </a:highlight>
                <a:latin typeface="Rockwell" panose="02060603020205020403" pitchFamily="18" charset="77"/>
              </a:rPr>
              <a:t>DNN Multi-Class Classifier</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Another form of a DNN is a multi-class classifier, which means that </a:t>
            </a:r>
            <a:r>
              <a:rPr lang="en" sz="1200" b="1" dirty="0">
                <a:solidFill>
                  <a:srgbClr val="0000FF"/>
                </a:solidFill>
                <a:highlight>
                  <a:srgbClr val="FFFFFF"/>
                </a:highlight>
                <a:latin typeface="Rockwell" panose="02060603020205020403" pitchFamily="18" charset="77"/>
              </a:rPr>
              <a:t>we are going to classify (predict) more than one class</a:t>
            </a:r>
            <a:r>
              <a:rPr lang="en" sz="1200" dirty="0">
                <a:solidFill>
                  <a:schemeClr val="dk1"/>
                </a:solidFill>
                <a:highlight>
                  <a:srgbClr val="FFFFFF"/>
                </a:highlight>
                <a:latin typeface="Rockwell" panose="02060603020205020403" pitchFamily="18" charset="77"/>
              </a:rPr>
              <a:t>.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For example, let's say from a set of body measurements (e.g., height and weight) and gender we want to predict if someone is a baby, toddler, preteen, teenager or adult, for a total of five classes.</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We will have some problems.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For example, men on average as adults are taller than women. But during the preteen years, girls tend to be taller than boys.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We know on average that men get heavier early in their adult years in comparison to their teenage years, but women on average are less likely.</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 So we should anticipate lots of problems in predicting around the preteen years for girls, teenage years for boys, and adult years for women.</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These are examples of non-linearity, where there is not a linear relationship between a feature and a prediction, but is instead broken into segments of disjoint linearity. This is the type of problem neural networks are good at.</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highlight>
                <a:srgbClr val="FFFFFF"/>
              </a:highlight>
            </a:endParaRPr>
          </a:p>
          <a:p>
            <a:pPr marL="0" lvl="0" indent="0" algn="l" rtl="0">
              <a:lnSpc>
                <a:spcPct val="115000"/>
              </a:lnSpc>
              <a:spcBef>
                <a:spcPts val="110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ctr" rtl="0">
              <a:lnSpc>
                <a:spcPct val="115000"/>
              </a:lnSpc>
              <a:spcBef>
                <a:spcPts val="1100"/>
              </a:spcBef>
              <a:spcAft>
                <a:spcPts val="0"/>
              </a:spcAft>
              <a:buNone/>
            </a:pPr>
            <a:r>
              <a:rPr lang="en" sz="1200" dirty="0">
                <a:solidFill>
                  <a:schemeClr val="dk1"/>
                </a:solidFill>
              </a:rPr>
              <a:t>2</a:t>
            </a: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8"/>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Multi-Class Classifier</a:t>
            </a:r>
            <a:endParaRPr dirty="0">
              <a:solidFill>
                <a:srgbClr val="38761D"/>
              </a:solidFill>
              <a:latin typeface="Rockwell" panose="02060603020205020403" pitchFamily="18" charset="77"/>
            </a:endParaRPr>
          </a:p>
        </p:txBody>
      </p:sp>
      <p:sp>
        <p:nvSpPr>
          <p:cNvPr id="323" name="Google Shape;323;p48"/>
          <p:cNvSpPr txBox="1"/>
          <p:nvPr/>
        </p:nvSpPr>
        <p:spPr>
          <a:xfrm>
            <a:off x="356700" y="-175846"/>
            <a:ext cx="8430600" cy="5209321"/>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b="1" dirty="0" err="1">
                <a:solidFill>
                  <a:schemeClr val="dk1"/>
                </a:solidFill>
                <a:highlight>
                  <a:srgbClr val="FFFFFF"/>
                </a:highlight>
                <a:latin typeface="Rockwell" panose="02060603020205020403" pitchFamily="18" charset="77"/>
              </a:rPr>
              <a:t>Softmax</a:t>
            </a:r>
            <a:r>
              <a:rPr lang="en" sz="1200" b="1" dirty="0">
                <a:solidFill>
                  <a:schemeClr val="dk1"/>
                </a:solidFill>
                <a:highlight>
                  <a:srgbClr val="FFFFFF"/>
                </a:highlight>
                <a:latin typeface="Rockwell" panose="02060603020205020403" pitchFamily="18" charset="77"/>
              </a:rPr>
              <a:t> Activation Function</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We have four “features" and a "label" that consists of five classes. </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We change our input vector in the next example to four, to match the number of features, and change our output layer to five nodes, to match the number of classes.</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 In this case, each output node corresponds to one unique class (i.e., baby, toddler, </a:t>
            </a:r>
            <a:r>
              <a:rPr lang="en" sz="1200" dirty="0" err="1">
                <a:solidFill>
                  <a:schemeClr val="dk1"/>
                </a:solidFill>
                <a:highlight>
                  <a:srgbClr val="FFFFFF"/>
                </a:highlight>
                <a:latin typeface="Rockwell" panose="02060603020205020403" pitchFamily="18" charset="77"/>
              </a:rPr>
              <a:t>etc</a:t>
            </a:r>
            <a:r>
              <a:rPr lang="en" sz="1200" dirty="0">
                <a:solidFill>
                  <a:schemeClr val="dk1"/>
                </a:solidFill>
                <a:highlight>
                  <a:srgbClr val="FFFFFF"/>
                </a:highlight>
                <a:latin typeface="Rockwell" panose="02060603020205020403" pitchFamily="18" charset="77"/>
              </a:rPr>
              <a:t>).</a:t>
            </a: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 We want to train the neural network so each output node outputs a value between 0 and 1 as a prediction. For example, 0.75 would mean that the node is 75% confident that the prediction is the corresponding class (e.g., toddler).</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Each output node will independently learn and predict its confidence on whether the input is the corresponding class. This leads to a problem in that because the values are independent, they won't add up to 1 (</a:t>
            </a:r>
            <a:r>
              <a:rPr lang="en" sz="1200" dirty="0" err="1">
                <a:solidFill>
                  <a:schemeClr val="dk1"/>
                </a:solidFill>
                <a:highlight>
                  <a:srgbClr val="FFFFFF"/>
                </a:highlight>
                <a:latin typeface="Rockwell" panose="02060603020205020403" pitchFamily="18" charset="77"/>
              </a:rPr>
              <a:t>i.e</a:t>
            </a:r>
            <a:r>
              <a:rPr lang="en" sz="1200" dirty="0">
                <a:solidFill>
                  <a:schemeClr val="dk1"/>
                </a:solidFill>
                <a:highlight>
                  <a:srgbClr val="FFFFFF"/>
                </a:highlight>
                <a:latin typeface="Rockwell" panose="02060603020205020403" pitchFamily="18" charset="77"/>
              </a:rPr>
              <a:t>, 100%). </a:t>
            </a:r>
            <a:r>
              <a:rPr lang="en" sz="1200" b="1" dirty="0" err="1">
                <a:solidFill>
                  <a:srgbClr val="0000FF"/>
                </a:solidFill>
                <a:highlight>
                  <a:srgbClr val="FFFFFF"/>
                </a:highlight>
                <a:latin typeface="Rockwell" panose="02060603020205020403" pitchFamily="18" charset="77"/>
              </a:rPr>
              <a:t>Softmax</a:t>
            </a:r>
            <a:r>
              <a:rPr lang="en" sz="1200" b="1" dirty="0">
                <a:solidFill>
                  <a:srgbClr val="0000FF"/>
                </a:solidFill>
                <a:highlight>
                  <a:srgbClr val="FFFFFF"/>
                </a:highlight>
                <a:latin typeface="Rockwell" panose="02060603020205020403" pitchFamily="18" charset="77"/>
              </a:rPr>
              <a:t> is a mathematical function that will take a set of values (i.e., the outputs from the output layer) and squash them into a range between 0 and 1 and where all the values add up to 1. </a:t>
            </a:r>
            <a:endParaRPr sz="1200" b="1" dirty="0">
              <a:solidFill>
                <a:srgbClr val="0000FF"/>
              </a:solidFill>
              <a:latin typeface="Rockwell" panose="02060603020205020403" pitchFamily="18" charset="77"/>
            </a:endParaRPr>
          </a:p>
          <a:p>
            <a:pPr marL="0" lvl="0" indent="0" algn="l" rtl="0">
              <a:lnSpc>
                <a:spcPct val="115000"/>
              </a:lnSpc>
              <a:spcBef>
                <a:spcPts val="0"/>
              </a:spcBef>
              <a:spcAft>
                <a:spcPts val="0"/>
              </a:spcAft>
              <a:buNone/>
            </a:pPr>
            <a:endParaRPr sz="12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p:txBody>
      </p:sp>
      <p:pic>
        <p:nvPicPr>
          <p:cNvPr id="324" name="Google Shape;324;p48"/>
          <p:cNvPicPr preferRelativeResize="0"/>
          <p:nvPr/>
        </p:nvPicPr>
        <p:blipFill>
          <a:blip r:embed="rId3">
            <a:alphaModFix/>
          </a:blip>
          <a:stretch>
            <a:fillRect/>
          </a:stretch>
        </p:blipFill>
        <p:spPr>
          <a:xfrm>
            <a:off x="2628347" y="3339000"/>
            <a:ext cx="3887306" cy="1804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9"/>
          <p:cNvSpPr txBox="1">
            <a:spLocks noGrp="1"/>
          </p:cNvSpPr>
          <p:nvPr>
            <p:ph type="subTitle" idx="1"/>
          </p:nvPr>
        </p:nvSpPr>
        <p:spPr>
          <a:xfrm>
            <a:off x="6826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latin typeface="Rockwell" panose="02060603020205020403" pitchFamily="18" charset="77"/>
              </a:rPr>
              <a:t>Neural Networks - Multi-Class Classifier</a:t>
            </a:r>
            <a:endParaRPr dirty="0">
              <a:solidFill>
                <a:srgbClr val="FF0000"/>
              </a:solidFill>
              <a:latin typeface="Rockwell" panose="02060603020205020403" pitchFamily="18" charset="77"/>
            </a:endParaRPr>
          </a:p>
        </p:txBody>
      </p:sp>
      <p:sp>
        <p:nvSpPr>
          <p:cNvPr id="331" name="Google Shape;331;p49"/>
          <p:cNvSpPr txBox="1"/>
          <p:nvPr/>
        </p:nvSpPr>
        <p:spPr>
          <a:xfrm>
            <a:off x="356700" y="730575"/>
            <a:ext cx="8430600" cy="4302900"/>
          </a:xfrm>
          <a:prstGeom prst="rect">
            <a:avLst/>
          </a:prstGeom>
          <a:noFill/>
          <a:ln>
            <a:noFill/>
          </a:ln>
        </p:spPr>
        <p:txBody>
          <a:bodyPr spcFirstLastPara="1" wrap="square" lIns="91425" tIns="91425" rIns="91425" bIns="91425" anchor="t" anchorCtr="0">
            <a:noAutofit/>
          </a:bodyPr>
          <a:lstStyle/>
          <a:p>
            <a:pPr marL="0" lvl="0" indent="0" algn="ctr" rtl="0">
              <a:spcBef>
                <a:spcPts val="1100"/>
              </a:spcBef>
              <a:spcAft>
                <a:spcPts val="0"/>
              </a:spcAft>
              <a:buNone/>
            </a:pPr>
            <a:r>
              <a:rPr lang="en" sz="1200" b="1" dirty="0" err="1">
                <a:solidFill>
                  <a:schemeClr val="dk1"/>
                </a:solidFill>
                <a:highlight>
                  <a:srgbClr val="FFFFFF"/>
                </a:highlight>
                <a:latin typeface="Rockwell" panose="02060603020205020403" pitchFamily="18" charset="77"/>
              </a:rPr>
              <a:t>Softmax</a:t>
            </a:r>
            <a:r>
              <a:rPr lang="en" sz="1200" b="1" dirty="0">
                <a:solidFill>
                  <a:schemeClr val="dk1"/>
                </a:solidFill>
                <a:highlight>
                  <a:srgbClr val="FFFFFF"/>
                </a:highlight>
                <a:latin typeface="Rockwell" panose="02060603020205020403" pitchFamily="18" charset="77"/>
              </a:rPr>
              <a:t> Activation Function</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highlight>
                  <a:srgbClr val="FFFFFF"/>
                </a:highlight>
                <a:latin typeface="Rockwell" panose="02060603020205020403" pitchFamily="18" charset="77"/>
              </a:rPr>
              <a:t>Next, we will change the activation function in our example to</a:t>
            </a:r>
            <a:r>
              <a:rPr lang="en" sz="1200" b="1" dirty="0">
                <a:solidFill>
                  <a:schemeClr val="dk1"/>
                </a:solidFill>
                <a:highlight>
                  <a:srgbClr val="FFFFFF"/>
                </a:highlight>
                <a:latin typeface="Rockwell" panose="02060603020205020403" pitchFamily="18" charset="77"/>
              </a:rPr>
              <a:t> </a:t>
            </a:r>
            <a:r>
              <a:rPr lang="en" sz="1200" b="1" dirty="0">
                <a:solidFill>
                  <a:schemeClr val="dk1"/>
                </a:solidFill>
                <a:highlight>
                  <a:srgbClr val="EFF0F1"/>
                </a:highlight>
                <a:latin typeface="Rockwell" panose="02060603020205020403" pitchFamily="18" charset="77"/>
              </a:rPr>
              <a:t>'</a:t>
            </a:r>
            <a:r>
              <a:rPr lang="en" sz="1200" b="1" dirty="0" err="1">
                <a:solidFill>
                  <a:schemeClr val="dk1"/>
                </a:solidFill>
                <a:highlight>
                  <a:srgbClr val="EFF0F1"/>
                </a:highlight>
                <a:latin typeface="Rockwell" panose="02060603020205020403" pitchFamily="18" charset="77"/>
              </a:rPr>
              <a:t>softmax</a:t>
            </a:r>
            <a:r>
              <a:rPr lang="en" sz="1200" b="1" dirty="0">
                <a:solidFill>
                  <a:schemeClr val="dk1"/>
                </a:solidFill>
                <a:highlight>
                  <a:srgbClr val="EFF0F1"/>
                </a:highlight>
                <a:latin typeface="Rockwell" panose="02060603020205020403" pitchFamily="18" charset="77"/>
              </a:rPr>
              <a:t>'</a:t>
            </a:r>
            <a:r>
              <a:rPr lang="en" sz="1200" dirty="0">
                <a:solidFill>
                  <a:schemeClr val="dk1"/>
                </a:solidFill>
                <a:highlight>
                  <a:srgbClr val="FFFFFF"/>
                </a:highlight>
                <a:latin typeface="Rockwell" panose="02060603020205020403" pitchFamily="18" charset="77"/>
              </a:rPr>
              <a:t>. Then we will set our loss function to </a:t>
            </a:r>
            <a:r>
              <a:rPr lang="en" sz="1200" b="1" dirty="0">
                <a:solidFill>
                  <a:schemeClr val="dk1"/>
                </a:solidFill>
                <a:highlight>
                  <a:srgbClr val="EFF0F1"/>
                </a:highlight>
                <a:latin typeface="Rockwell" panose="02060603020205020403" pitchFamily="18" charset="77"/>
              </a:rPr>
              <a:t>'</a:t>
            </a:r>
            <a:r>
              <a:rPr lang="en" sz="1200" b="1" dirty="0" err="1">
                <a:solidFill>
                  <a:schemeClr val="dk1"/>
                </a:solidFill>
                <a:highlight>
                  <a:srgbClr val="EFF0F1"/>
                </a:highlight>
                <a:latin typeface="Rockwell" panose="02060603020205020403" pitchFamily="18" charset="77"/>
              </a:rPr>
              <a:t>categorical_crossentropy</a:t>
            </a:r>
            <a:r>
              <a:rPr lang="en" sz="1200" b="1" dirty="0">
                <a:solidFill>
                  <a:schemeClr val="dk1"/>
                </a:solidFill>
                <a:highlight>
                  <a:srgbClr val="EFF0F1"/>
                </a:highlight>
                <a:latin typeface="Rockwell" panose="02060603020205020403" pitchFamily="18" charset="77"/>
              </a:rPr>
              <a:t>'</a:t>
            </a:r>
            <a:r>
              <a:rPr lang="en" sz="1200" dirty="0">
                <a:solidFill>
                  <a:schemeClr val="dk1"/>
                </a:solidFill>
                <a:highlight>
                  <a:srgbClr val="FFFFFF"/>
                </a:highlight>
                <a:latin typeface="Rockwell" panose="02060603020205020403" pitchFamily="18" charset="77"/>
              </a:rPr>
              <a:t>. </a:t>
            </a:r>
            <a:r>
              <a:rPr lang="en" sz="1200" b="1" dirty="0">
                <a:solidFill>
                  <a:srgbClr val="0000FF"/>
                </a:solidFill>
                <a:highlight>
                  <a:srgbClr val="FFFFFF"/>
                </a:highlight>
                <a:latin typeface="Rockwell" panose="02060603020205020403" pitchFamily="18" charset="77"/>
              </a:rPr>
              <a:t>This is generally the most common used for multi-class classification</a:t>
            </a:r>
            <a:r>
              <a:rPr lang="en" sz="1200" dirty="0">
                <a:solidFill>
                  <a:schemeClr val="dk1"/>
                </a:solidFill>
                <a:highlight>
                  <a:srgbClr val="FFFFFF"/>
                </a:highlight>
                <a:latin typeface="Rockwell" panose="02060603020205020403" pitchFamily="18" charset="77"/>
              </a:rPr>
              <a:t>. Finally, we will use a very popular and widely used variant of gradient descent called the Adam Optimizer </a:t>
            </a:r>
            <a:r>
              <a:rPr lang="en" sz="1200" b="1" dirty="0">
                <a:solidFill>
                  <a:schemeClr val="dk1"/>
                </a:solidFill>
                <a:highlight>
                  <a:srgbClr val="FFFFFF"/>
                </a:highlight>
                <a:latin typeface="Rockwell" panose="02060603020205020403" pitchFamily="18" charset="77"/>
              </a:rPr>
              <a:t>(</a:t>
            </a:r>
            <a:r>
              <a:rPr lang="en" sz="1200" b="1" dirty="0">
                <a:solidFill>
                  <a:schemeClr val="dk1"/>
                </a:solidFill>
                <a:highlight>
                  <a:srgbClr val="EFF0F1"/>
                </a:highlight>
                <a:latin typeface="Rockwell" panose="02060603020205020403" pitchFamily="18" charset="77"/>
              </a:rPr>
              <a:t>'</a:t>
            </a:r>
            <a:r>
              <a:rPr lang="en" sz="1200" b="1" dirty="0" err="1">
                <a:solidFill>
                  <a:schemeClr val="dk1"/>
                </a:solidFill>
                <a:highlight>
                  <a:srgbClr val="EFF0F1"/>
                </a:highlight>
                <a:latin typeface="Rockwell" panose="02060603020205020403" pitchFamily="18" charset="77"/>
              </a:rPr>
              <a:t>adam</a:t>
            </a:r>
            <a:r>
              <a:rPr lang="en" sz="1200" b="1" dirty="0">
                <a:solidFill>
                  <a:schemeClr val="dk1"/>
                </a:solidFill>
                <a:highlight>
                  <a:srgbClr val="EFF0F1"/>
                </a:highlight>
                <a:latin typeface="Rockwell" panose="02060603020205020403" pitchFamily="18" charset="77"/>
              </a:rPr>
              <a:t>'</a:t>
            </a:r>
            <a:r>
              <a:rPr lang="en" sz="1200" b="1" dirty="0">
                <a:solidFill>
                  <a:schemeClr val="dk1"/>
                </a:solidFill>
                <a:highlight>
                  <a:srgbClr val="FFFFFF"/>
                </a:highlight>
                <a:latin typeface="Rockwell" panose="02060603020205020403" pitchFamily="18" charset="77"/>
              </a:rPr>
              <a:t>)</a:t>
            </a:r>
            <a:r>
              <a:rPr lang="en" sz="1200" dirty="0">
                <a:solidFill>
                  <a:schemeClr val="dk1"/>
                </a:solidFill>
                <a:highlight>
                  <a:srgbClr val="FFFFFF"/>
                </a:highlight>
                <a:latin typeface="Rockwell" panose="02060603020205020403" pitchFamily="18" charset="77"/>
              </a:rPr>
              <a:t>. Adam incorporates several aspects of other methods, such as </a:t>
            </a:r>
            <a:r>
              <a:rPr lang="en" sz="1200" dirty="0" err="1">
                <a:solidFill>
                  <a:schemeClr val="dk1"/>
                </a:solidFill>
                <a:highlight>
                  <a:srgbClr val="FFFFFF"/>
                </a:highlight>
                <a:latin typeface="Rockwell" panose="02060603020205020403" pitchFamily="18" charset="77"/>
              </a:rPr>
              <a:t>rmsprop</a:t>
            </a:r>
            <a:r>
              <a:rPr lang="en" sz="1200" dirty="0">
                <a:solidFill>
                  <a:schemeClr val="dk1"/>
                </a:solidFill>
                <a:highlight>
                  <a:srgbClr val="FFFFFF"/>
                </a:highlight>
                <a:latin typeface="Rockwell" panose="02060603020205020403" pitchFamily="18" charset="77"/>
              </a:rPr>
              <a:t> (root mean square) and </a:t>
            </a:r>
            <a:r>
              <a:rPr lang="en" sz="1200" dirty="0" err="1">
                <a:solidFill>
                  <a:schemeClr val="dk1"/>
                </a:solidFill>
                <a:highlight>
                  <a:srgbClr val="FFFFFF"/>
                </a:highlight>
                <a:latin typeface="Rockwell" panose="02060603020205020403" pitchFamily="18" charset="77"/>
              </a:rPr>
              <a:t>adagrad</a:t>
            </a:r>
            <a:r>
              <a:rPr lang="en" sz="1200" dirty="0">
                <a:solidFill>
                  <a:schemeClr val="dk1"/>
                </a:solidFill>
                <a:highlight>
                  <a:srgbClr val="FFFFFF"/>
                </a:highlight>
                <a:latin typeface="Rockwell" panose="02060603020205020403" pitchFamily="18" charset="77"/>
              </a:rPr>
              <a:t> (adaptive gradient), along with an adaptive learning rate. It's generally considered best-in-class for a wide variety of neural networks.</a:t>
            </a:r>
            <a:endParaRPr sz="1200" dirty="0">
              <a:solidFill>
                <a:schemeClr val="dk1"/>
              </a:solidFill>
              <a:highlight>
                <a:srgbClr val="FFFFFF"/>
              </a:highlight>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highlight>
                <a:srgbClr val="FFFFFF"/>
              </a:highlight>
            </a:endParaRPr>
          </a:p>
        </p:txBody>
      </p:sp>
      <p:graphicFrame>
        <p:nvGraphicFramePr>
          <p:cNvPr id="332" name="Google Shape;332;p49"/>
          <p:cNvGraphicFramePr/>
          <p:nvPr/>
        </p:nvGraphicFramePr>
        <p:xfrm>
          <a:off x="434888" y="2440425"/>
          <a:ext cx="8274200" cy="2637346"/>
        </p:xfrm>
        <a:graphic>
          <a:graphicData uri="http://schemas.openxmlformats.org/drawingml/2006/table">
            <a:tbl>
              <a:tblPr>
                <a:noFill/>
                <a:tableStyleId>{F256099A-DD11-47A7-8DFB-066696DDA95B}</a:tableStyleId>
              </a:tblPr>
              <a:tblGrid>
                <a:gridCol w="82742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dirty="0">
                          <a:solidFill>
                            <a:srgbClr val="9C27B0"/>
                          </a:solidFill>
                          <a:highlight>
                            <a:srgbClr val="FFFFFF"/>
                          </a:highlight>
                          <a:latin typeface="Consolas"/>
                          <a:ea typeface="Consolas"/>
                          <a:cs typeface="Consolas"/>
                          <a:sym typeface="Consolas"/>
                        </a:rPr>
                        <a:t>from</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tensorflow.keras</a:t>
                      </a:r>
                      <a:r>
                        <a:rPr lang="en" sz="1200" dirty="0">
                          <a:highlight>
                            <a:srgbClr val="FFFFFF"/>
                          </a:highlight>
                          <a:latin typeface="Consolas"/>
                          <a:ea typeface="Consolas"/>
                          <a:cs typeface="Consolas"/>
                          <a:sym typeface="Consolas"/>
                        </a:rPr>
                        <a:t> </a:t>
                      </a:r>
                      <a:r>
                        <a:rPr lang="en" sz="1200" dirty="0">
                          <a:solidFill>
                            <a:srgbClr val="9C27B0"/>
                          </a:solidFill>
                          <a:highlight>
                            <a:srgbClr val="FFFFFF"/>
                          </a:highlight>
                          <a:latin typeface="Consolas"/>
                          <a:ea typeface="Consolas"/>
                          <a:cs typeface="Consolas"/>
                          <a:sym typeface="Consolas"/>
                        </a:rPr>
                        <a:t>import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Sequential</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9C27B0"/>
                          </a:solidFill>
                          <a:highlight>
                            <a:srgbClr val="FFFFFF"/>
                          </a:highlight>
                          <a:latin typeface="Consolas"/>
                          <a:ea typeface="Consolas"/>
                          <a:cs typeface="Consolas"/>
                          <a:sym typeface="Consolas"/>
                        </a:rPr>
                        <a:t>from</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tensorflow.keras</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layers</a:t>
                      </a:r>
                      <a:r>
                        <a:rPr lang="en" sz="1200" dirty="0">
                          <a:highlight>
                            <a:srgbClr val="FFFFFF"/>
                          </a:highlight>
                          <a:latin typeface="Consolas"/>
                          <a:ea typeface="Consolas"/>
                          <a:cs typeface="Consolas"/>
                          <a:sym typeface="Consolas"/>
                        </a:rPr>
                        <a:t> </a:t>
                      </a:r>
                      <a:r>
                        <a:rPr lang="en" sz="1200" dirty="0">
                          <a:solidFill>
                            <a:srgbClr val="9C27B0"/>
                          </a:solidFill>
                          <a:highlight>
                            <a:srgbClr val="FFFFFF"/>
                          </a:highlight>
                          <a:latin typeface="Consolas"/>
                          <a:ea typeface="Consolas"/>
                          <a:cs typeface="Consolas"/>
                          <a:sym typeface="Consolas"/>
                        </a:rPr>
                        <a:t>import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Dense</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highlight>
                            <a:srgbClr val="FFFFFF"/>
                          </a:highlight>
                          <a:latin typeface="Consolas"/>
                          <a:ea typeface="Consolas"/>
                          <a:cs typeface="Consolas"/>
                          <a:sym typeface="Consolas"/>
                        </a:rPr>
                        <a:t>model </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t>
                      </a:r>
                      <a:r>
                        <a:rPr lang="en" sz="1200" dirty="0">
                          <a:solidFill>
                            <a:srgbClr val="3367D6"/>
                          </a:solidFill>
                          <a:highlight>
                            <a:srgbClr val="FFFFFF"/>
                          </a:highlight>
                          <a:latin typeface="Consolas"/>
                          <a:ea typeface="Consolas"/>
                          <a:cs typeface="Consolas"/>
                          <a:sym typeface="Consolas"/>
                        </a:rPr>
                        <a:t>Sequential</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first (input) layer (10 nodes) with input shape 4 element vector (1D).</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10</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t>
                      </a:r>
                      <a:r>
                        <a:rPr lang="en" sz="1200" dirty="0" err="1">
                          <a:highlight>
                            <a:srgbClr val="FFFFFF"/>
                          </a:highlight>
                          <a:latin typeface="Consolas"/>
                          <a:ea typeface="Consolas"/>
                          <a:cs typeface="Consolas"/>
                          <a:sym typeface="Consolas"/>
                        </a:rPr>
                        <a:t>input_shape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4</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activation</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relu</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second (hidden) layer (10 nodes).</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10</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activation</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relu</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dirty="0">
                          <a:highlight>
                            <a:srgbClr val="FFFFFF"/>
                          </a:highlight>
                          <a:latin typeface="Consolas"/>
                          <a:ea typeface="Consolas"/>
                          <a:cs typeface="Consolas"/>
                          <a:sym typeface="Consolas"/>
                        </a:rPr>
                        <a:t> </a:t>
                      </a:r>
                      <a:r>
                        <a:rPr lang="en" sz="1200" dirty="0" err="1">
                          <a:solidFill>
                            <a:srgbClr val="455A64"/>
                          </a:solidFill>
                          <a:highlight>
                            <a:srgbClr val="FFFFFF"/>
                          </a:highlight>
                          <a:latin typeface="Consolas"/>
                          <a:ea typeface="Consolas"/>
                          <a:cs typeface="Consolas"/>
                          <a:sym typeface="Consolas"/>
                        </a:rPr>
                        <a:t>Softmax</a:t>
                      </a:r>
                      <a:r>
                        <a:rPr lang="en" sz="1200" dirty="0">
                          <a:solidFill>
                            <a:srgbClr val="455A64"/>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add</a:t>
                      </a:r>
                      <a:r>
                        <a:rPr lang="en" sz="1200" dirty="0">
                          <a:solidFill>
                            <a:srgbClr val="616161"/>
                          </a:solidFill>
                          <a:highlight>
                            <a:srgbClr val="FFFFFF"/>
                          </a:highlight>
                          <a:latin typeface="Consolas"/>
                          <a:ea typeface="Consolas"/>
                          <a:cs typeface="Consolas"/>
                          <a:sym typeface="Consolas"/>
                        </a:rPr>
                        <a:t>(</a:t>
                      </a:r>
                      <a:r>
                        <a:rPr lang="en" sz="1200" dirty="0">
                          <a:solidFill>
                            <a:srgbClr val="3367D6"/>
                          </a:solidFill>
                          <a:highlight>
                            <a:srgbClr val="FFFFFF"/>
                          </a:highlight>
                          <a:latin typeface="Consolas"/>
                          <a:ea typeface="Consolas"/>
                          <a:cs typeface="Consolas"/>
                          <a:sym typeface="Consolas"/>
                        </a:rPr>
                        <a:t>Dense</a:t>
                      </a:r>
                      <a:r>
                        <a:rPr lang="en" sz="1200" dirty="0">
                          <a:solidFill>
                            <a:srgbClr val="616161"/>
                          </a:solidFill>
                          <a:highlight>
                            <a:srgbClr val="FFFFFF"/>
                          </a:highlight>
                          <a:latin typeface="Consolas"/>
                          <a:ea typeface="Consolas"/>
                          <a:cs typeface="Consolas"/>
                          <a:sym typeface="Consolas"/>
                        </a:rPr>
                        <a:t>(</a:t>
                      </a:r>
                      <a:r>
                        <a:rPr lang="en" sz="1200" dirty="0">
                          <a:solidFill>
                            <a:srgbClr val="C53929"/>
                          </a:solidFill>
                          <a:highlight>
                            <a:srgbClr val="FFFFFF"/>
                          </a:highlight>
                          <a:latin typeface="Consolas"/>
                          <a:ea typeface="Consolas"/>
                          <a:cs typeface="Consolas"/>
                          <a:sym typeface="Consolas"/>
                        </a:rPr>
                        <a:t>5</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activation</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softmax</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dirty="0">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 sz="1200" dirty="0" err="1">
                          <a:highlight>
                            <a:srgbClr val="FFFFFF"/>
                          </a:highlight>
                          <a:latin typeface="Consolas"/>
                          <a:ea typeface="Consolas"/>
                          <a:cs typeface="Consolas"/>
                          <a:sym typeface="Consolas"/>
                        </a:rPr>
                        <a:t>model</a:t>
                      </a:r>
                      <a:r>
                        <a:rPr lang="en" sz="1200" dirty="0" err="1">
                          <a:solidFill>
                            <a:srgbClr val="616161"/>
                          </a:solidFill>
                          <a:highlight>
                            <a:srgbClr val="FFFFFF"/>
                          </a:highlight>
                          <a:latin typeface="Consolas"/>
                          <a:ea typeface="Consolas"/>
                          <a:cs typeface="Consolas"/>
                          <a:sym typeface="Consolas"/>
                        </a:rPr>
                        <a:t>.</a:t>
                      </a:r>
                      <a:r>
                        <a:rPr lang="en" sz="1200" dirty="0" err="1">
                          <a:highlight>
                            <a:srgbClr val="FFFFFF"/>
                          </a:highlight>
                          <a:latin typeface="Consolas"/>
                          <a:ea typeface="Consolas"/>
                          <a:cs typeface="Consolas"/>
                          <a:sym typeface="Consolas"/>
                        </a:rPr>
                        <a:t>compile</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loss</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categorical_crossentropy</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optimizer</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t>
                      </a:r>
                      <a:r>
                        <a:rPr lang="en" sz="1200" dirty="0" err="1">
                          <a:solidFill>
                            <a:srgbClr val="0F9D58"/>
                          </a:solidFill>
                          <a:highlight>
                            <a:srgbClr val="FFFFFF"/>
                          </a:highlight>
                          <a:latin typeface="Consolas"/>
                          <a:ea typeface="Consolas"/>
                          <a:cs typeface="Consolas"/>
                          <a:sym typeface="Consolas"/>
                        </a:rPr>
                        <a:t>adam</a:t>
                      </a:r>
                      <a:r>
                        <a:rPr lang="en" sz="1200" dirty="0">
                          <a:solidFill>
                            <a:srgbClr val="0F9D58"/>
                          </a:solidFill>
                          <a:highlight>
                            <a:srgbClr val="FFFFFF"/>
                          </a:highlight>
                          <a:latin typeface="Consolas"/>
                          <a:ea typeface="Consolas"/>
                          <a:cs typeface="Consolas"/>
                          <a:sym typeface="Consolas"/>
                        </a:rPr>
                        <a:t>'</a:t>
                      </a:r>
                      <a:r>
                        <a:rPr lang="en" sz="1200" dirty="0">
                          <a:solidFill>
                            <a:srgbClr val="616161"/>
                          </a:solidFill>
                          <a:highlight>
                            <a:srgbClr val="FFFFFF"/>
                          </a:highlight>
                          <a:latin typeface="Consolas"/>
                          <a:ea typeface="Consolas"/>
                          <a:cs typeface="Consolas"/>
                          <a:sym typeface="Consolas"/>
                        </a:rPr>
                        <a:t>,</a:t>
                      </a:r>
                      <a:r>
                        <a:rPr lang="en" sz="1200" dirty="0">
                          <a:highlight>
                            <a:srgbClr val="FFFFFF"/>
                          </a:highlight>
                          <a:latin typeface="Consolas"/>
                          <a:ea typeface="Consolas"/>
                          <a:cs typeface="Consolas"/>
                          <a:sym typeface="Consolas"/>
                        </a:rPr>
                        <a:t>  metrics</a:t>
                      </a:r>
                      <a:r>
                        <a:rPr lang="en" sz="1200" dirty="0">
                          <a:solidFill>
                            <a:srgbClr val="616161"/>
                          </a:solidFill>
                          <a:highlight>
                            <a:srgbClr val="FFFFFF"/>
                          </a:highlight>
                          <a:latin typeface="Consolas"/>
                          <a:ea typeface="Consolas"/>
                          <a:cs typeface="Consolas"/>
                          <a:sym typeface="Consolas"/>
                        </a:rPr>
                        <a:t>=[</a:t>
                      </a:r>
                      <a:r>
                        <a:rPr lang="en" sz="1200" dirty="0">
                          <a:solidFill>
                            <a:srgbClr val="0F9D58"/>
                          </a:solidFill>
                          <a:highlight>
                            <a:srgbClr val="FFFFFF"/>
                          </a:highlight>
                          <a:latin typeface="Consolas"/>
                          <a:ea typeface="Consolas"/>
                          <a:cs typeface="Consolas"/>
                          <a:sym typeface="Consolas"/>
                        </a:rPr>
                        <a:t>'accuracy'</a:t>
                      </a:r>
                      <a:r>
                        <a:rPr lang="en" sz="1200" dirty="0">
                          <a:solidFill>
                            <a:srgbClr val="616161"/>
                          </a:solidFill>
                          <a:highlight>
                            <a:srgbClr val="FFFFFF"/>
                          </a:highlight>
                          <a:latin typeface="Consolas"/>
                          <a:ea typeface="Consolas"/>
                          <a:cs typeface="Consolas"/>
                          <a:sym typeface="Consolas"/>
                        </a:rPr>
                        <a:t>])</a:t>
                      </a:r>
                      <a:endParaRPr sz="1200" dirty="0">
                        <a:highlight>
                          <a:srgbClr val="FFFFFF"/>
                        </a:highlight>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CF2EC-129A-2E44-8AFD-C721CD29E3C2}"/>
              </a:ext>
            </a:extLst>
          </p:cNvPr>
          <p:cNvSpPr>
            <a:spLocks noGrp="1"/>
          </p:cNvSpPr>
          <p:nvPr>
            <p:ph idx="1"/>
          </p:nvPr>
        </p:nvSpPr>
        <p:spPr/>
        <p:txBody>
          <a:bodyPr/>
          <a:lstStyle/>
          <a:p>
            <a:endParaRPr lang="en-US" dirty="0"/>
          </a:p>
          <a:p>
            <a:endParaRPr lang="en-US" dirty="0">
              <a:latin typeface="Rockwell" panose="02060603020205020403" pitchFamily="18" charset="77"/>
            </a:endParaRPr>
          </a:p>
          <a:p>
            <a:endParaRPr lang="en-US" dirty="0">
              <a:latin typeface="Rockwell" panose="02060603020205020403" pitchFamily="18" charset="77"/>
            </a:endParaRPr>
          </a:p>
          <a:p>
            <a:r>
              <a:rPr lang="en-US" dirty="0">
                <a:latin typeface="Rockwell" panose="02060603020205020403" pitchFamily="18" charset="77"/>
              </a:rPr>
              <a:t>Thank YOU</a:t>
            </a:r>
          </a:p>
        </p:txBody>
      </p:sp>
    </p:spTree>
    <p:extLst>
      <p:ext uri="{BB962C8B-B14F-4D97-AF65-F5344CB8AC3E}">
        <p14:creationId xmlns:p14="http://schemas.microsoft.com/office/powerpoint/2010/main" val="374022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subTitle" idx="1"/>
          </p:nvPr>
        </p:nvSpPr>
        <p:spPr>
          <a:xfrm>
            <a:off x="1349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a:t>
            </a:r>
            <a:r>
              <a:rPr lang="en" dirty="0" err="1">
                <a:solidFill>
                  <a:srgbClr val="38761D"/>
                </a:solidFill>
                <a:latin typeface="Rockwell" panose="02060603020205020403" pitchFamily="18" charset="77"/>
              </a:rPr>
              <a:t>Tensorflow</a:t>
            </a:r>
            <a:endParaRPr dirty="0">
              <a:solidFill>
                <a:srgbClr val="38761D"/>
              </a:solidFill>
              <a:latin typeface="Rockwell" panose="02060603020205020403" pitchFamily="18" charset="77"/>
            </a:endParaRPr>
          </a:p>
        </p:txBody>
      </p:sp>
      <p:sp>
        <p:nvSpPr>
          <p:cNvPr id="93" name="Google Shape;93;p18"/>
          <p:cNvSpPr txBox="1"/>
          <p:nvPr/>
        </p:nvSpPr>
        <p:spPr>
          <a:xfrm>
            <a:off x="824850" y="910725"/>
            <a:ext cx="7070100" cy="405780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endParaRPr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200" b="1" dirty="0" err="1">
                <a:solidFill>
                  <a:schemeClr val="dk1"/>
                </a:solidFill>
                <a:latin typeface="Rockwell" panose="02060603020205020403" pitchFamily="18" charset="77"/>
              </a:rPr>
              <a:t>Tensorflow</a:t>
            </a:r>
            <a:r>
              <a:rPr lang="en" sz="1200" b="1" dirty="0">
                <a:solidFill>
                  <a:schemeClr val="dk1"/>
                </a:solidFill>
                <a:latin typeface="Rockwell" panose="02060603020205020403" pitchFamily="18" charset="77"/>
              </a:rPr>
              <a:t> </a:t>
            </a:r>
            <a:r>
              <a:rPr lang="en" sz="1200" dirty="0">
                <a:solidFill>
                  <a:schemeClr val="dk1"/>
                </a:solidFill>
                <a:latin typeface="Rockwell" panose="02060603020205020403" pitchFamily="18" charset="77"/>
              </a:rPr>
              <a:t> is based on object oriented programming with a collection of classes and associated methods and properties.</a:t>
            </a:r>
            <a:endParaRPr sz="12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Strengths include:</a:t>
            </a:r>
            <a:endParaRPr sz="1200" dirty="0">
              <a:solidFill>
                <a:schemeClr val="dk1"/>
              </a:solidFill>
              <a:latin typeface="Rockwell" panose="02060603020205020403" pitchFamily="18" charset="77"/>
            </a:endParaRPr>
          </a:p>
          <a:p>
            <a:pPr marL="457200" lvl="0" indent="-304800" algn="l" rtl="0">
              <a:lnSpc>
                <a:spcPct val="115000"/>
              </a:lnSpc>
              <a:spcBef>
                <a:spcPts val="1100"/>
              </a:spcBef>
              <a:spcAft>
                <a:spcPts val="0"/>
              </a:spcAft>
              <a:buClr>
                <a:schemeClr val="dk1"/>
              </a:buClr>
              <a:buSzPts val="1200"/>
              <a:buChar char="●"/>
            </a:pPr>
            <a:r>
              <a:rPr lang="en" sz="1200" dirty="0">
                <a:solidFill>
                  <a:schemeClr val="dk1"/>
                </a:solidFill>
                <a:latin typeface="Rockwell" panose="02060603020205020403" pitchFamily="18" charset="77"/>
              </a:rPr>
              <a:t>Imperative Programming (how software developers program)</a:t>
            </a:r>
            <a:endParaRPr sz="1200" dirty="0">
              <a:solidFill>
                <a:schemeClr val="dk1"/>
              </a:solidFill>
              <a:latin typeface="Rockwell" panose="02060603020205020403" pitchFamily="18" charset="77"/>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latin typeface="Rockwell" panose="02060603020205020403" pitchFamily="18" charset="77"/>
              </a:rPr>
              <a:t>Abstraction and Polymorphism (object oriented programming)</a:t>
            </a:r>
            <a:endParaRPr sz="1200" dirty="0">
              <a:solidFill>
                <a:schemeClr val="dk1"/>
              </a:solidFill>
              <a:latin typeface="Rockwell" panose="02060603020205020403" pitchFamily="18" charset="77"/>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latin typeface="Rockwell" panose="02060603020205020403" pitchFamily="18" charset="77"/>
              </a:rPr>
              <a:t>Design Patterns (quick creation of models)</a:t>
            </a:r>
            <a:endParaRPr sz="1200" dirty="0">
              <a:solidFill>
                <a:schemeClr val="dk1"/>
              </a:solidFill>
              <a:latin typeface="Rockwell" panose="02060603020205020403" pitchFamily="18" charset="77"/>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latin typeface="Rockwell" panose="02060603020205020403" pitchFamily="18" charset="77"/>
              </a:rPr>
              <a:t>Dynamic Graph Execution</a:t>
            </a:r>
            <a:endParaRPr sz="12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457200" lvl="0" indent="0" algn="l" rtl="0">
              <a:lnSpc>
                <a:spcPct val="115000"/>
              </a:lnSpc>
              <a:spcBef>
                <a:spcPts val="0"/>
              </a:spcBef>
              <a:spcAft>
                <a:spcPts val="0"/>
              </a:spcAft>
              <a:buNone/>
            </a:pPr>
            <a:endParaRPr sz="1200" b="1" dirty="0">
              <a:solidFill>
                <a:srgbClr val="303F9F"/>
              </a:solidFill>
              <a:highlight>
                <a:srgbClr val="FCE5CD"/>
              </a:highlight>
              <a:latin typeface="Consolas"/>
              <a:ea typeface="Consolas"/>
              <a:cs typeface="Consolas"/>
              <a:sym typeface="Consolas"/>
            </a:endParaRPr>
          </a:p>
          <a:p>
            <a:pPr marL="0" lvl="0" indent="0" algn="l" rtl="0">
              <a:lnSpc>
                <a:spcPct val="115000"/>
              </a:lnSpc>
              <a:spcBef>
                <a:spcPts val="1100"/>
              </a:spcBef>
              <a:spcAft>
                <a:spcPts val="0"/>
              </a:spcAft>
              <a:buNone/>
            </a:pPr>
            <a:endParaRPr sz="11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subTitle" idx="1"/>
          </p:nvPr>
        </p:nvSpPr>
        <p:spPr>
          <a:xfrm>
            <a:off x="1349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Input Layer</a:t>
            </a:r>
            <a:endParaRPr dirty="0">
              <a:solidFill>
                <a:srgbClr val="38761D"/>
              </a:solidFill>
              <a:latin typeface="Rockwell" panose="02060603020205020403" pitchFamily="18" charset="77"/>
            </a:endParaRPr>
          </a:p>
        </p:txBody>
      </p:sp>
      <p:sp>
        <p:nvSpPr>
          <p:cNvPr id="100" name="Google Shape;100;p19"/>
          <p:cNvSpPr txBox="1"/>
          <p:nvPr/>
        </p:nvSpPr>
        <p:spPr>
          <a:xfrm>
            <a:off x="824850" y="910725"/>
            <a:ext cx="8248812" cy="360900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Clr>
                <a:schemeClr val="dk1"/>
              </a:buClr>
              <a:buSzPts val="1100"/>
              <a:buFont typeface="Arial"/>
              <a:buNone/>
            </a:pPr>
            <a:r>
              <a:rPr lang="en" sz="1400" b="1" dirty="0">
                <a:solidFill>
                  <a:schemeClr val="dk1"/>
                </a:solidFill>
                <a:latin typeface="Rockwell" panose="02060603020205020403" pitchFamily="18" charset="77"/>
              </a:rPr>
              <a:t>Input Layer</a:t>
            </a:r>
            <a:endParaRPr sz="1400" b="1" dirty="0">
              <a:solidFill>
                <a:schemeClr val="dk1"/>
              </a:solidFill>
              <a:latin typeface="Rockwell" panose="02060603020205020403" pitchFamily="18" charset="77"/>
            </a:endParaRPr>
          </a:p>
          <a:p>
            <a:pPr marL="0" lvl="0" indent="0" algn="l" rtl="0">
              <a:lnSpc>
                <a:spcPct val="115000"/>
              </a:lnSpc>
              <a:spcBef>
                <a:spcPts val="1100"/>
              </a:spcBef>
              <a:spcAft>
                <a:spcPts val="0"/>
              </a:spcAft>
              <a:buClr>
                <a:schemeClr val="dk1"/>
              </a:buClr>
              <a:buSzPts val="1100"/>
              <a:buFont typeface="Arial"/>
              <a:buNone/>
            </a:pPr>
            <a:r>
              <a:rPr lang="en" sz="1400" dirty="0">
                <a:solidFill>
                  <a:schemeClr val="dk1"/>
                </a:solidFill>
                <a:latin typeface="Rockwell" panose="02060603020205020403" pitchFamily="18" charset="77"/>
              </a:rPr>
              <a:t>The input layer to a neural network takes numbers! </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Clr>
                <a:schemeClr val="dk1"/>
              </a:buClr>
              <a:buSzPts val="1100"/>
              <a:buFont typeface="Arial"/>
              <a:buNone/>
            </a:pPr>
            <a:r>
              <a:rPr lang="en" sz="1400" dirty="0">
                <a:solidFill>
                  <a:schemeClr val="dk1"/>
                </a:solidFill>
                <a:latin typeface="Rockwell" panose="02060603020205020403" pitchFamily="18" charset="77"/>
              </a:rPr>
              <a:t>Neural networks take numbers either as vectors, matrices or tensors. </a:t>
            </a:r>
          </a:p>
          <a:p>
            <a:pPr marL="0" lvl="0" indent="0" algn="l" rtl="0">
              <a:lnSpc>
                <a:spcPct val="115000"/>
              </a:lnSpc>
              <a:spcBef>
                <a:spcPts val="1100"/>
              </a:spcBef>
              <a:spcAft>
                <a:spcPts val="0"/>
              </a:spcAft>
              <a:buClr>
                <a:schemeClr val="dk1"/>
              </a:buClr>
              <a:buSzPts val="1100"/>
              <a:buFont typeface="Arial"/>
              <a:buNone/>
            </a:pPr>
            <a:r>
              <a:rPr lang="en" sz="1400" dirty="0">
                <a:solidFill>
                  <a:schemeClr val="dk1"/>
                </a:solidFill>
                <a:latin typeface="Rockwell" panose="02060603020205020403" pitchFamily="18" charset="77"/>
              </a:rPr>
              <a:t>They are names for the number of dimensions in an array. </a:t>
            </a:r>
            <a:endParaRPr sz="1400" dirty="0">
              <a:solidFill>
                <a:schemeClr val="dk1"/>
              </a:solidFill>
              <a:latin typeface="Rockwell" panose="02060603020205020403" pitchFamily="18" charset="77"/>
            </a:endParaRPr>
          </a:p>
          <a:p>
            <a:pPr marL="914400" lvl="0" indent="0" algn="l" rtl="0">
              <a:lnSpc>
                <a:spcPct val="115000"/>
              </a:lnSpc>
              <a:spcBef>
                <a:spcPts val="1100"/>
              </a:spcBef>
              <a:spcAft>
                <a:spcPts val="0"/>
              </a:spcAft>
              <a:buNone/>
            </a:pPr>
            <a:r>
              <a:rPr lang="en" sz="1400" b="1" dirty="0">
                <a:solidFill>
                  <a:srgbClr val="0F9D58"/>
                </a:solidFill>
                <a:latin typeface="Rockwell" panose="02060603020205020403" pitchFamily="18" charset="77"/>
              </a:rPr>
              <a:t>A vector is a one dimensional array, like a list of numbers. </a:t>
            </a:r>
            <a:endParaRPr sz="1400" b="1" dirty="0">
              <a:solidFill>
                <a:srgbClr val="0F9D58"/>
              </a:solidFill>
              <a:latin typeface="Rockwell" panose="02060603020205020403" pitchFamily="18" charset="77"/>
            </a:endParaRPr>
          </a:p>
          <a:p>
            <a:pPr marL="914400" lvl="0" indent="0" algn="l" rtl="0">
              <a:lnSpc>
                <a:spcPct val="115000"/>
              </a:lnSpc>
              <a:spcBef>
                <a:spcPts val="1100"/>
              </a:spcBef>
              <a:spcAft>
                <a:spcPts val="0"/>
              </a:spcAft>
              <a:buNone/>
            </a:pPr>
            <a:r>
              <a:rPr lang="en" sz="1400" b="1" dirty="0">
                <a:solidFill>
                  <a:srgbClr val="0F9D58"/>
                </a:solidFill>
                <a:latin typeface="Rockwell" panose="02060603020205020403" pitchFamily="18" charset="77"/>
              </a:rPr>
              <a:t>A matrix is a two dimensional array, like the pixels in a black and white image.</a:t>
            </a:r>
            <a:endParaRPr sz="1400" b="1" dirty="0">
              <a:solidFill>
                <a:srgbClr val="0F9D58"/>
              </a:solidFill>
              <a:latin typeface="Rockwell" panose="02060603020205020403" pitchFamily="18" charset="77"/>
            </a:endParaRPr>
          </a:p>
          <a:p>
            <a:pPr marL="914400" lvl="0" indent="0" algn="l" rtl="0">
              <a:lnSpc>
                <a:spcPct val="115000"/>
              </a:lnSpc>
              <a:spcBef>
                <a:spcPts val="1100"/>
              </a:spcBef>
              <a:spcAft>
                <a:spcPts val="0"/>
              </a:spcAft>
              <a:buNone/>
            </a:pPr>
            <a:r>
              <a:rPr lang="en" sz="1400" b="1" dirty="0">
                <a:solidFill>
                  <a:srgbClr val="0F9D58"/>
                </a:solidFill>
                <a:latin typeface="Rockwell" panose="02060603020205020403" pitchFamily="18" charset="77"/>
              </a:rPr>
              <a:t>A tensor is any array three or more dimensions.</a:t>
            </a:r>
          </a:p>
          <a:p>
            <a:pPr marL="914400" lvl="0" indent="0" algn="l" rtl="0">
              <a:lnSpc>
                <a:spcPct val="115000"/>
              </a:lnSpc>
              <a:spcBef>
                <a:spcPts val="1100"/>
              </a:spcBef>
              <a:spcAft>
                <a:spcPts val="0"/>
              </a:spcAft>
              <a:buNone/>
            </a:pPr>
            <a:endParaRPr lang="en" sz="1400" b="1" dirty="0">
              <a:solidFill>
                <a:srgbClr val="0F9D58"/>
              </a:solidFill>
              <a:latin typeface="Rockwell" panose="02060603020205020403" pitchFamily="18" charset="77"/>
            </a:endParaRPr>
          </a:p>
          <a:p>
            <a:pPr marL="914400" lvl="0" indent="0" algn="l" rtl="0">
              <a:lnSpc>
                <a:spcPct val="115000"/>
              </a:lnSpc>
              <a:spcBef>
                <a:spcPts val="1100"/>
              </a:spcBef>
              <a:spcAft>
                <a:spcPts val="0"/>
              </a:spcAft>
              <a:buNone/>
            </a:pPr>
            <a:r>
              <a:rPr lang="en" sz="1400" dirty="0">
                <a:solidFill>
                  <a:srgbClr val="0000FF"/>
                </a:solidFill>
                <a:latin typeface="Rockwell" panose="02060603020205020403" pitchFamily="18" charset="77"/>
              </a:rPr>
              <a:t>you're going to be using a lot of </a:t>
            </a:r>
            <a:r>
              <a:rPr lang="en" sz="1400" b="1" dirty="0" err="1">
                <a:solidFill>
                  <a:srgbClr val="0000FF"/>
                </a:solidFill>
                <a:latin typeface="Rockwell" panose="02060603020205020403" pitchFamily="18" charset="77"/>
              </a:rPr>
              <a:t>numpy</a:t>
            </a:r>
            <a:endParaRPr sz="1400" dirty="0">
              <a:solidFill>
                <a:srgbClr val="0000FF"/>
              </a:solidFill>
              <a:latin typeface="Rockwell" panose="02060603020205020403" pitchFamily="18"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subTitle" idx="1"/>
          </p:nvPr>
        </p:nvSpPr>
        <p:spPr>
          <a:xfrm>
            <a:off x="1349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Input Class</a:t>
            </a:r>
            <a:endParaRPr dirty="0">
              <a:solidFill>
                <a:srgbClr val="38761D"/>
              </a:solidFill>
              <a:latin typeface="Rockwell" panose="02060603020205020403" pitchFamily="18" charset="77"/>
            </a:endParaRPr>
          </a:p>
        </p:txBody>
      </p:sp>
      <p:sp>
        <p:nvSpPr>
          <p:cNvPr id="107" name="Google Shape;107;p20"/>
          <p:cNvSpPr txBox="1"/>
          <p:nvPr/>
        </p:nvSpPr>
        <p:spPr>
          <a:xfrm>
            <a:off x="824850" y="910725"/>
            <a:ext cx="7070100" cy="405780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 sz="1600" b="1" dirty="0">
                <a:solidFill>
                  <a:schemeClr val="dk1"/>
                </a:solidFill>
                <a:latin typeface="Rockwell" panose="02060603020205020403" pitchFamily="18" charset="77"/>
              </a:rPr>
              <a:t>Input Class</a:t>
            </a:r>
            <a:endParaRPr sz="16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600" dirty="0">
                <a:solidFill>
                  <a:schemeClr val="dk1"/>
                </a:solidFill>
                <a:latin typeface="Rockwell" panose="02060603020205020403" pitchFamily="18" charset="77"/>
              </a:rPr>
              <a:t>For the </a:t>
            </a:r>
            <a:r>
              <a:rPr lang="en" sz="1600" dirty="0">
                <a:solidFill>
                  <a:schemeClr val="dk1"/>
                </a:solidFill>
                <a:highlight>
                  <a:srgbClr val="EFF0F1"/>
                </a:highlight>
                <a:latin typeface="Rockwell" panose="02060603020205020403" pitchFamily="18" charset="77"/>
              </a:rPr>
              <a:t>Input</a:t>
            </a:r>
            <a:r>
              <a:rPr lang="en" sz="1600" dirty="0">
                <a:solidFill>
                  <a:schemeClr val="dk1"/>
                </a:solidFill>
                <a:latin typeface="Rockwell" panose="02060603020205020403" pitchFamily="18" charset="77"/>
              </a:rPr>
              <a:t> class object, we define the shape (i.e., dimensions) of the input. In our example, the input is a one dimensional array (i.e., vector) of 13 elements, one for each feature.</a:t>
            </a:r>
            <a:endParaRPr sz="16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457200" lvl="0" indent="0" algn="l" rtl="0">
              <a:lnSpc>
                <a:spcPct val="115000"/>
              </a:lnSpc>
              <a:spcBef>
                <a:spcPts val="0"/>
              </a:spcBef>
              <a:spcAft>
                <a:spcPts val="0"/>
              </a:spcAft>
              <a:buNone/>
            </a:pPr>
            <a:endParaRPr sz="1200" b="1" dirty="0">
              <a:solidFill>
                <a:srgbClr val="303F9F"/>
              </a:solidFill>
              <a:highlight>
                <a:srgbClr val="FCE5CD"/>
              </a:highlight>
              <a:latin typeface="Consolas"/>
              <a:ea typeface="Consolas"/>
              <a:cs typeface="Consolas"/>
              <a:sym typeface="Consolas"/>
            </a:endParaRPr>
          </a:p>
          <a:p>
            <a:pPr marL="0" lvl="0" indent="0" algn="l" rtl="0">
              <a:lnSpc>
                <a:spcPct val="115000"/>
              </a:lnSpc>
              <a:spcBef>
                <a:spcPts val="1100"/>
              </a:spcBef>
              <a:spcAft>
                <a:spcPts val="0"/>
              </a:spcAft>
              <a:buNone/>
            </a:pPr>
            <a:endParaRPr sz="1100" dirty="0">
              <a:solidFill>
                <a:schemeClr val="dk1"/>
              </a:solidFill>
            </a:endParaRPr>
          </a:p>
        </p:txBody>
      </p:sp>
      <p:graphicFrame>
        <p:nvGraphicFramePr>
          <p:cNvPr id="108" name="Google Shape;108;p20"/>
          <p:cNvGraphicFramePr/>
          <p:nvPr>
            <p:extLst>
              <p:ext uri="{D42A27DB-BD31-4B8C-83A1-F6EECF244321}">
                <p14:modId xmlns:p14="http://schemas.microsoft.com/office/powerpoint/2010/main" val="668698521"/>
              </p:ext>
            </p:extLst>
          </p:nvPr>
        </p:nvGraphicFramePr>
        <p:xfrm>
          <a:off x="1494692" y="2683300"/>
          <a:ext cx="5468816" cy="954850"/>
        </p:xfrm>
        <a:graphic>
          <a:graphicData uri="http://schemas.openxmlformats.org/drawingml/2006/table">
            <a:tbl>
              <a:tblPr>
                <a:noFill/>
                <a:tableStyleId>{F256099A-DD11-47A7-8DFB-066696DDA95B}</a:tableStyleId>
              </a:tblPr>
              <a:tblGrid>
                <a:gridCol w="5468816">
                  <a:extLst>
                    <a:ext uri="{9D8B030D-6E8A-4147-A177-3AD203B41FA5}">
                      <a16:colId xmlns:a16="http://schemas.microsoft.com/office/drawing/2014/main" val="20000"/>
                    </a:ext>
                  </a:extLst>
                </a:gridCol>
              </a:tblGrid>
              <a:tr h="559275">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9C27B0"/>
                          </a:solidFill>
                          <a:latin typeface="Consolas"/>
                          <a:ea typeface="Consolas"/>
                          <a:cs typeface="Consolas"/>
                          <a:sym typeface="Consolas"/>
                        </a:rPr>
                        <a:t>import</a:t>
                      </a: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tensorflow</a:t>
                      </a:r>
                      <a:r>
                        <a:rPr lang="en" sz="1200" dirty="0">
                          <a:solidFill>
                            <a:schemeClr val="dk1"/>
                          </a:solidFill>
                          <a:latin typeface="Consolas"/>
                          <a:ea typeface="Consolas"/>
                          <a:cs typeface="Consolas"/>
                          <a:sym typeface="Consolas"/>
                        </a:rPr>
                        <a:t> </a:t>
                      </a:r>
                      <a:r>
                        <a:rPr lang="en" sz="1200" dirty="0">
                          <a:solidFill>
                            <a:srgbClr val="9C27B0"/>
                          </a:solidFill>
                          <a:latin typeface="Consolas"/>
                          <a:ea typeface="Consolas"/>
                          <a:cs typeface="Consolas"/>
                          <a:sym typeface="Consolas"/>
                        </a:rPr>
                        <a:t>as</a:t>
                      </a:r>
                      <a:r>
                        <a:rPr lang="en" sz="1200" dirty="0">
                          <a:solidFill>
                            <a:schemeClr val="dk1"/>
                          </a:solidFill>
                          <a:latin typeface="Consolas"/>
                          <a:ea typeface="Consolas"/>
                          <a:cs typeface="Consolas"/>
                          <a:sym typeface="Consolas"/>
                        </a:rPr>
                        <a:t> </a:t>
                      </a:r>
                      <a:r>
                        <a:rPr lang="en" sz="1200" dirty="0" err="1">
                          <a:solidFill>
                            <a:srgbClr val="3367D6"/>
                          </a:solidFill>
                          <a:latin typeface="Consolas"/>
                          <a:ea typeface="Consolas"/>
                          <a:cs typeface="Consolas"/>
                          <a:sym typeface="Consolas"/>
                        </a:rPr>
                        <a:t>tf</a:t>
                      </a:r>
                      <a:endParaRPr sz="1200" dirty="0">
                        <a:solidFill>
                          <a:srgbClr val="9C27B0"/>
                        </a:solidFill>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9C27B0"/>
                          </a:solidFill>
                          <a:latin typeface="Consolas"/>
                          <a:ea typeface="Consolas"/>
                          <a:cs typeface="Consolas"/>
                          <a:sym typeface="Consolas"/>
                        </a:rPr>
                        <a:t>from</a:t>
                      </a:r>
                      <a:r>
                        <a:rPr lang="en" sz="1200" dirty="0">
                          <a:latin typeface="Consolas"/>
                          <a:ea typeface="Consolas"/>
                          <a:cs typeface="Consolas"/>
                          <a:sym typeface="Consolas"/>
                        </a:rPr>
                        <a:t> </a:t>
                      </a:r>
                      <a:r>
                        <a:rPr lang="en" sz="1200" dirty="0" err="1">
                          <a:latin typeface="Consolas"/>
                          <a:ea typeface="Consolas"/>
                          <a:cs typeface="Consolas"/>
                          <a:sym typeface="Consolas"/>
                        </a:rPr>
                        <a:t>tensorflow.keras</a:t>
                      </a:r>
                      <a:r>
                        <a:rPr lang="en" sz="1200" dirty="0">
                          <a:latin typeface="Consolas"/>
                          <a:ea typeface="Consolas"/>
                          <a:cs typeface="Consolas"/>
                          <a:sym typeface="Consolas"/>
                        </a:rPr>
                        <a:t> </a:t>
                      </a:r>
                      <a:r>
                        <a:rPr lang="en" sz="1200" dirty="0">
                          <a:solidFill>
                            <a:srgbClr val="9C27B0"/>
                          </a:solidFill>
                          <a:latin typeface="Consolas"/>
                          <a:ea typeface="Consolas"/>
                          <a:cs typeface="Consolas"/>
                          <a:sym typeface="Consolas"/>
                        </a:rPr>
                        <a:t>import</a:t>
                      </a:r>
                      <a:r>
                        <a:rPr lang="en" sz="1200" dirty="0">
                          <a:latin typeface="Consolas"/>
                          <a:ea typeface="Consolas"/>
                          <a:cs typeface="Consolas"/>
                          <a:sym typeface="Consolas"/>
                        </a:rPr>
                        <a:t> </a:t>
                      </a:r>
                      <a:r>
                        <a:rPr lang="en" sz="1200" dirty="0">
                          <a:solidFill>
                            <a:srgbClr val="3367D6"/>
                          </a:solidFill>
                          <a:latin typeface="Consolas"/>
                          <a:ea typeface="Consolas"/>
                          <a:cs typeface="Consolas"/>
                          <a:sym typeface="Consolas"/>
                        </a:rPr>
                        <a:t>Input</a:t>
                      </a:r>
                      <a:endParaRPr sz="1200" dirty="0">
                        <a:latin typeface="Consolas"/>
                        <a:ea typeface="Consolas"/>
                        <a:cs typeface="Consolas"/>
                        <a:sym typeface="Consolas"/>
                      </a:endParaRPr>
                    </a:p>
                    <a:p>
                      <a:pPr marL="0" lvl="0" indent="0" algn="l" rtl="0">
                        <a:lnSpc>
                          <a:spcPct val="115000"/>
                        </a:lnSpc>
                        <a:spcBef>
                          <a:spcPts val="0"/>
                        </a:spcBef>
                        <a:spcAft>
                          <a:spcPts val="0"/>
                        </a:spcAft>
                        <a:buNone/>
                      </a:pPr>
                      <a:endParaRPr sz="1200" dirty="0">
                        <a:latin typeface="Consolas"/>
                        <a:ea typeface="Consolas"/>
                        <a:cs typeface="Consolas"/>
                        <a:sym typeface="Consolas"/>
                      </a:endParaRPr>
                    </a:p>
                    <a:p>
                      <a:pPr marL="0" lvl="0" indent="0" algn="l" rtl="0">
                        <a:lnSpc>
                          <a:spcPct val="115000"/>
                        </a:lnSpc>
                        <a:spcBef>
                          <a:spcPts val="0"/>
                        </a:spcBef>
                        <a:spcAft>
                          <a:spcPts val="0"/>
                        </a:spcAft>
                        <a:buNone/>
                      </a:pPr>
                      <a:r>
                        <a:rPr lang="en" sz="1200" dirty="0">
                          <a:solidFill>
                            <a:srgbClr val="3367D6"/>
                          </a:solidFill>
                          <a:latin typeface="Consolas"/>
                          <a:ea typeface="Consolas"/>
                          <a:cs typeface="Consolas"/>
                          <a:sym typeface="Consolas"/>
                        </a:rPr>
                        <a:t>Input</a:t>
                      </a:r>
                      <a:r>
                        <a:rPr lang="en" sz="1200" dirty="0">
                          <a:solidFill>
                            <a:srgbClr val="616161"/>
                          </a:solidFill>
                          <a:latin typeface="Consolas"/>
                          <a:ea typeface="Consolas"/>
                          <a:cs typeface="Consolas"/>
                          <a:sym typeface="Consolas"/>
                        </a:rPr>
                        <a:t>(</a:t>
                      </a:r>
                      <a:r>
                        <a:rPr lang="en" sz="1200" dirty="0">
                          <a:latin typeface="Consolas"/>
                          <a:ea typeface="Consolas"/>
                          <a:cs typeface="Consolas"/>
                          <a:sym typeface="Consolas"/>
                        </a:rPr>
                        <a:t>shape</a:t>
                      </a:r>
                      <a:r>
                        <a:rPr lang="en" sz="1200" dirty="0">
                          <a:solidFill>
                            <a:srgbClr val="616161"/>
                          </a:solidFill>
                          <a:latin typeface="Consolas"/>
                          <a:ea typeface="Consolas"/>
                          <a:cs typeface="Consolas"/>
                          <a:sym typeface="Consolas"/>
                        </a:rPr>
                        <a:t>=(</a:t>
                      </a:r>
                      <a:r>
                        <a:rPr lang="en" sz="1200" dirty="0">
                          <a:solidFill>
                            <a:srgbClr val="C53929"/>
                          </a:solidFill>
                          <a:latin typeface="Consolas"/>
                          <a:ea typeface="Consolas"/>
                          <a:cs typeface="Consolas"/>
                          <a:sym typeface="Consolas"/>
                        </a:rPr>
                        <a:t>13</a:t>
                      </a:r>
                      <a:r>
                        <a:rPr lang="en" sz="1200" dirty="0">
                          <a:solidFill>
                            <a:srgbClr val="616161"/>
                          </a:solidFill>
                          <a:latin typeface="Consolas"/>
                          <a:ea typeface="Consolas"/>
                          <a:cs typeface="Consolas"/>
                          <a:sym typeface="Consolas"/>
                        </a:rPr>
                        <a:t>,))</a:t>
                      </a:r>
                      <a:endParaRPr sz="1200" dirty="0">
                        <a:solidFill>
                          <a:srgbClr val="303F9F"/>
                        </a:solidFill>
                        <a:latin typeface="Consolas"/>
                        <a:ea typeface="Consolas"/>
                        <a:cs typeface="Consolas"/>
                        <a:sym typeface="Consolas"/>
                      </a:endParaRPr>
                    </a:p>
                  </a:txBody>
                  <a:tcPr marL="63500" marR="63500" marT="63500" marB="63500">
                    <a:solidFill>
                      <a:srgbClr val="FAFAF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subTitle" idx="1"/>
          </p:nvPr>
        </p:nvSpPr>
        <p:spPr>
          <a:xfrm>
            <a:off x="13495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Input Class</a:t>
            </a:r>
            <a:endParaRPr dirty="0">
              <a:solidFill>
                <a:srgbClr val="38761D"/>
              </a:solidFill>
              <a:latin typeface="Rockwell" panose="02060603020205020403" pitchFamily="18" charset="77"/>
            </a:endParaRPr>
          </a:p>
        </p:txBody>
      </p:sp>
      <p:sp>
        <p:nvSpPr>
          <p:cNvPr id="115" name="Google Shape;115;p21"/>
          <p:cNvSpPr txBox="1"/>
          <p:nvPr/>
        </p:nvSpPr>
        <p:spPr>
          <a:xfrm>
            <a:off x="824849" y="910725"/>
            <a:ext cx="8055381" cy="405780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 b="1" dirty="0">
                <a:solidFill>
                  <a:schemeClr val="dk1"/>
                </a:solidFill>
                <a:latin typeface="Rockwell" panose="02060603020205020403" pitchFamily="18" charset="77"/>
              </a:rPr>
              <a:t>Input Class</a:t>
            </a:r>
            <a:br>
              <a:rPr lang="en" b="1" dirty="0">
                <a:solidFill>
                  <a:schemeClr val="dk1"/>
                </a:solidFill>
              </a:rPr>
            </a:b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dirty="0">
                <a:solidFill>
                  <a:schemeClr val="dk1"/>
                </a:solidFill>
                <a:latin typeface="Rockwell" panose="02060603020205020403" pitchFamily="18" charset="77"/>
              </a:rPr>
              <a:t>When you run the previous two lines in a notebook, you will see the output:</a:t>
            </a:r>
            <a:endParaRPr sz="1400" dirty="0">
              <a:solidFill>
                <a:schemeClr val="dk1"/>
              </a:solidFill>
              <a:latin typeface="Rockwell" panose="02060603020205020403" pitchFamily="18" charset="77"/>
            </a:endParaRPr>
          </a:p>
          <a:p>
            <a:pPr marL="1181100" marR="266700" lvl="0" indent="190500" algn="l" rtl="0">
              <a:lnSpc>
                <a:spcPct val="115000"/>
              </a:lnSpc>
              <a:spcBef>
                <a:spcPts val="1100"/>
              </a:spcBef>
              <a:spcAft>
                <a:spcPts val="0"/>
              </a:spcAft>
              <a:buClr>
                <a:schemeClr val="dk1"/>
              </a:buClr>
              <a:buSzPts val="1100"/>
              <a:buFont typeface="Arial"/>
              <a:buNone/>
            </a:pPr>
            <a:r>
              <a:rPr lang="en" sz="1400" b="1" dirty="0">
                <a:solidFill>
                  <a:schemeClr val="dk1"/>
                </a:solidFill>
                <a:highlight>
                  <a:srgbClr val="FCE5CD"/>
                </a:highlight>
                <a:latin typeface="Rockwell" panose="02060603020205020403" pitchFamily="18" charset="77"/>
              </a:rPr>
              <a:t>&lt;</a:t>
            </a:r>
            <a:r>
              <a:rPr lang="en" sz="1400" b="1" dirty="0" err="1">
                <a:solidFill>
                  <a:schemeClr val="dk1"/>
                </a:solidFill>
                <a:highlight>
                  <a:srgbClr val="FCE5CD"/>
                </a:highlight>
                <a:latin typeface="Rockwell" panose="02060603020205020403" pitchFamily="18" charset="77"/>
              </a:rPr>
              <a:t>tf.Tensor</a:t>
            </a:r>
            <a:r>
              <a:rPr lang="en" sz="1400" b="1" dirty="0">
                <a:solidFill>
                  <a:schemeClr val="dk1"/>
                </a:solidFill>
                <a:highlight>
                  <a:srgbClr val="FCE5CD"/>
                </a:highlight>
                <a:latin typeface="Rockwell" panose="02060603020205020403" pitchFamily="18" charset="77"/>
              </a:rPr>
              <a:t> 'input_1:0' shape=(?, 13) </a:t>
            </a:r>
            <a:r>
              <a:rPr lang="en" sz="1400" b="1" dirty="0" err="1">
                <a:solidFill>
                  <a:schemeClr val="dk1"/>
                </a:solidFill>
                <a:highlight>
                  <a:srgbClr val="FCE5CD"/>
                </a:highlight>
                <a:latin typeface="Rockwell" panose="02060603020205020403" pitchFamily="18" charset="77"/>
              </a:rPr>
              <a:t>dtype</a:t>
            </a:r>
            <a:r>
              <a:rPr lang="en" sz="1400" b="1" dirty="0">
                <a:solidFill>
                  <a:schemeClr val="dk1"/>
                </a:solidFill>
                <a:highlight>
                  <a:srgbClr val="FCE5CD"/>
                </a:highlight>
                <a:latin typeface="Rockwell" panose="02060603020205020403" pitchFamily="18" charset="77"/>
              </a:rPr>
              <a:t>=float32&gt;</a:t>
            </a:r>
            <a:endParaRPr sz="1400" b="1" dirty="0">
              <a:solidFill>
                <a:schemeClr val="dk1"/>
              </a:solidFill>
              <a:highlight>
                <a:srgbClr val="FCE5CD"/>
              </a:highlight>
              <a:latin typeface="Rockwell" panose="02060603020205020403" pitchFamily="18" charset="77"/>
            </a:endParaRPr>
          </a:p>
          <a:p>
            <a:pPr marL="0" lvl="0" indent="0" algn="l" rtl="0">
              <a:lnSpc>
                <a:spcPct val="115000"/>
              </a:lnSpc>
              <a:spcBef>
                <a:spcPts val="1100"/>
              </a:spcBef>
              <a:spcAft>
                <a:spcPts val="0"/>
              </a:spcAft>
              <a:buClr>
                <a:schemeClr val="dk1"/>
              </a:buClr>
              <a:buSzPts val="1100"/>
              <a:buFont typeface="Arial"/>
              <a:buNone/>
            </a:pPr>
            <a:r>
              <a:rPr lang="en" sz="1400" dirty="0">
                <a:solidFill>
                  <a:schemeClr val="dk1"/>
                </a:solidFill>
                <a:latin typeface="Rockwell" panose="02060603020205020403" pitchFamily="18" charset="77"/>
              </a:rPr>
              <a:t>This is showing you what </a:t>
            </a:r>
            <a:r>
              <a:rPr lang="en" sz="1400" dirty="0">
                <a:solidFill>
                  <a:schemeClr val="dk1"/>
                </a:solidFill>
                <a:highlight>
                  <a:srgbClr val="EFF0F1"/>
                </a:highlight>
                <a:latin typeface="Rockwell" panose="02060603020205020403" pitchFamily="18" charset="77"/>
              </a:rPr>
              <a:t>Input(shape=(13,))</a:t>
            </a:r>
            <a:r>
              <a:rPr lang="en" sz="1400" dirty="0">
                <a:solidFill>
                  <a:schemeClr val="dk1"/>
                </a:solidFill>
                <a:latin typeface="Rockwell" panose="02060603020205020403" pitchFamily="18" charset="77"/>
              </a:rPr>
              <a:t> evaluates to. It produces a tensor object by the name 'input_1:0'. This name will be useful in assisting you in debugging. </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Clr>
                <a:schemeClr val="dk1"/>
              </a:buClr>
              <a:buSzPts val="1100"/>
              <a:buFont typeface="Arial"/>
              <a:buNone/>
            </a:pPr>
            <a:r>
              <a:rPr lang="en" sz="1400" u="sng" dirty="0">
                <a:solidFill>
                  <a:schemeClr val="dk1"/>
                </a:solidFill>
                <a:latin typeface="Rockwell" panose="02060603020205020403" pitchFamily="18" charset="77"/>
              </a:rPr>
              <a:t>The '?' in shape</a:t>
            </a:r>
            <a:r>
              <a:rPr lang="en" sz="1400" dirty="0">
                <a:solidFill>
                  <a:schemeClr val="dk1"/>
                </a:solidFill>
                <a:latin typeface="Rockwell" panose="02060603020205020403" pitchFamily="18" charset="77"/>
              </a:rPr>
              <a:t> shows that the input object takes an unbounded number of entries (your examples or rows) of 13 elements each. At run-time it will bind the number of one dimensional vectors of 13 elements to the actual number of samples (rows) you pass in. </a:t>
            </a:r>
            <a:endParaRPr sz="1400" dirty="0">
              <a:solidFill>
                <a:schemeClr val="dk1"/>
              </a:solidFill>
              <a:latin typeface="Rockwell" panose="02060603020205020403" pitchFamily="18" charset="77"/>
            </a:endParaRPr>
          </a:p>
          <a:p>
            <a:pPr marL="0" lvl="0" indent="0" algn="l" rtl="0">
              <a:lnSpc>
                <a:spcPct val="115000"/>
              </a:lnSpc>
              <a:spcBef>
                <a:spcPts val="1100"/>
              </a:spcBef>
              <a:spcAft>
                <a:spcPts val="0"/>
              </a:spcAft>
              <a:buClr>
                <a:schemeClr val="dk1"/>
              </a:buClr>
              <a:buSzPts val="1100"/>
              <a:buFont typeface="Arial"/>
              <a:buNone/>
            </a:pPr>
            <a:r>
              <a:rPr lang="en" sz="1400" dirty="0">
                <a:solidFill>
                  <a:schemeClr val="dk1"/>
                </a:solidFill>
                <a:latin typeface="Rockwell" panose="02060603020205020403" pitchFamily="18" charset="77"/>
              </a:rPr>
              <a:t>The '</a:t>
            </a:r>
            <a:r>
              <a:rPr lang="en" sz="1400" dirty="0" err="1">
                <a:solidFill>
                  <a:schemeClr val="dk1"/>
                </a:solidFill>
                <a:latin typeface="Rockwell" panose="02060603020205020403" pitchFamily="18" charset="77"/>
              </a:rPr>
              <a:t>dtype</a:t>
            </a:r>
            <a:r>
              <a:rPr lang="en" sz="1400" dirty="0">
                <a:solidFill>
                  <a:schemeClr val="dk1"/>
                </a:solidFill>
                <a:latin typeface="Rockwell" panose="02060603020205020403" pitchFamily="18" charset="77"/>
              </a:rPr>
              <a:t>' shows the default data type of the elements, which in this case is a 32-bit float (single precision).</a:t>
            </a:r>
            <a:endParaRPr sz="1400" dirty="0">
              <a:solidFill>
                <a:schemeClr val="dk1"/>
              </a:solidFill>
              <a:latin typeface="Rockwell" panose="02060603020205020403" pitchFamily="18" charset="77"/>
            </a:endParaRPr>
          </a:p>
          <a:p>
            <a:pPr marL="457200" lvl="0" indent="0" algn="l" rtl="0">
              <a:lnSpc>
                <a:spcPct val="115000"/>
              </a:lnSpc>
              <a:spcBef>
                <a:spcPts val="0"/>
              </a:spcBef>
              <a:spcAft>
                <a:spcPts val="0"/>
              </a:spcAft>
              <a:buNone/>
            </a:pPr>
            <a:endParaRPr sz="1200" b="1" dirty="0">
              <a:solidFill>
                <a:schemeClr val="dk1"/>
              </a:solidFill>
            </a:endParaRPr>
          </a:p>
          <a:p>
            <a:pPr marL="0" lvl="0" indent="0" algn="l" rtl="0">
              <a:lnSpc>
                <a:spcPct val="115000"/>
              </a:lnSpc>
              <a:spcBef>
                <a:spcPts val="1100"/>
              </a:spcBef>
              <a:spcAft>
                <a:spcPts val="0"/>
              </a:spcAft>
              <a:buNone/>
            </a:pPr>
            <a:endParaRPr sz="11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subTitle" idx="1"/>
          </p:nvPr>
        </p:nvSpPr>
        <p:spPr>
          <a:xfrm>
            <a:off x="4868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Deep Neural Networks</a:t>
            </a:r>
            <a:endParaRPr dirty="0">
              <a:solidFill>
                <a:srgbClr val="38761D"/>
              </a:solidFill>
              <a:latin typeface="Rockwell" panose="02060603020205020403" pitchFamily="18" charset="77"/>
            </a:endParaRPr>
          </a:p>
        </p:txBody>
      </p:sp>
      <p:sp>
        <p:nvSpPr>
          <p:cNvPr id="122" name="Google Shape;122;p22"/>
          <p:cNvSpPr txBox="1"/>
          <p:nvPr/>
        </p:nvSpPr>
        <p:spPr>
          <a:xfrm>
            <a:off x="219808" y="386862"/>
            <a:ext cx="8924192" cy="4044461"/>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 sz="1600" b="1" dirty="0">
                <a:solidFill>
                  <a:schemeClr val="dk1"/>
                </a:solidFill>
                <a:latin typeface="Rockwell" panose="02060603020205020403" pitchFamily="18" charset="77"/>
              </a:rPr>
              <a:t>Deep Neural Networks</a:t>
            </a:r>
            <a:endParaRPr sz="1600"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600" dirty="0">
                <a:solidFill>
                  <a:schemeClr val="dk1"/>
                </a:solidFill>
                <a:latin typeface="Rockwell" panose="02060603020205020403" pitchFamily="18" charset="77"/>
              </a:rPr>
              <a:t>What's meant by Deep? </a:t>
            </a:r>
          </a:p>
          <a:p>
            <a:pPr marL="0" lvl="0" indent="0" algn="l" rtl="0">
              <a:lnSpc>
                <a:spcPct val="115000"/>
              </a:lnSpc>
              <a:spcBef>
                <a:spcPts val="1100"/>
              </a:spcBef>
              <a:spcAft>
                <a:spcPts val="0"/>
              </a:spcAft>
              <a:buNone/>
            </a:pPr>
            <a:r>
              <a:rPr lang="en" sz="1600" dirty="0">
                <a:solidFill>
                  <a:schemeClr val="dk1"/>
                </a:solidFill>
                <a:latin typeface="Rockwell" panose="02060603020205020403" pitchFamily="18" charset="77"/>
              </a:rPr>
              <a:t>It just means that the neural network has one or more layers between the input layer and the output layer. </a:t>
            </a:r>
          </a:p>
          <a:p>
            <a:pPr marL="0" lvl="0" indent="0" algn="l" rtl="0">
              <a:lnSpc>
                <a:spcPct val="115000"/>
              </a:lnSpc>
              <a:spcBef>
                <a:spcPts val="1100"/>
              </a:spcBef>
              <a:spcAft>
                <a:spcPts val="0"/>
              </a:spcAft>
              <a:buNone/>
            </a:pPr>
            <a:r>
              <a:rPr lang="en" sz="1600" dirty="0">
                <a:solidFill>
                  <a:schemeClr val="dk1"/>
                </a:solidFill>
                <a:latin typeface="Rockwell" panose="02060603020205020403" pitchFamily="18" charset="77"/>
              </a:rPr>
              <a:t>Visualize a directed graph in layers of depth. The root nodes are the input layer and the terminal nodes are the output layer. </a:t>
            </a:r>
          </a:p>
          <a:p>
            <a:pPr marL="0" lvl="0" indent="0" algn="l" rtl="0">
              <a:lnSpc>
                <a:spcPct val="115000"/>
              </a:lnSpc>
              <a:spcBef>
                <a:spcPts val="1100"/>
              </a:spcBef>
              <a:spcAft>
                <a:spcPts val="0"/>
              </a:spcAft>
              <a:buNone/>
            </a:pPr>
            <a:r>
              <a:rPr lang="en" sz="1600" dirty="0">
                <a:solidFill>
                  <a:schemeClr val="dk1"/>
                </a:solidFill>
                <a:latin typeface="Rockwell" panose="02060603020205020403" pitchFamily="18" charset="77"/>
              </a:rPr>
              <a:t>The layers in between are known as the hidden (deep) layers. </a:t>
            </a:r>
            <a:endParaRPr sz="1600"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r>
              <a:rPr lang="en" sz="1600" dirty="0">
                <a:solidFill>
                  <a:schemeClr val="dk1"/>
                </a:solidFill>
                <a:latin typeface="Rockwell" panose="02060603020205020403" pitchFamily="18" charset="77"/>
              </a:rPr>
              <a:t>A four layer DNN would look like:</a:t>
            </a:r>
            <a:endParaRPr sz="1600" dirty="0">
              <a:solidFill>
                <a:schemeClr val="dk1"/>
              </a:solidFill>
              <a:latin typeface="Rockwell" panose="02060603020205020403" pitchFamily="18" charset="77"/>
            </a:endParaRPr>
          </a:p>
          <a:p>
            <a:pPr marL="0" lvl="0" indent="0" algn="l" rtl="0">
              <a:lnSpc>
                <a:spcPct val="115000"/>
              </a:lnSpc>
              <a:spcBef>
                <a:spcPts val="0"/>
              </a:spcBef>
              <a:spcAft>
                <a:spcPts val="0"/>
              </a:spcAft>
              <a:buNone/>
            </a:pPr>
            <a:r>
              <a:rPr lang="en" sz="1600" dirty="0">
                <a:solidFill>
                  <a:schemeClr val="dk1"/>
                </a:solidFill>
                <a:highlight>
                  <a:srgbClr val="FFFFFF"/>
                </a:highlight>
                <a:latin typeface="Rockwell" panose="02060603020205020403" pitchFamily="18" charset="77"/>
              </a:rPr>
              <a:t>                                       		</a:t>
            </a:r>
            <a:r>
              <a:rPr lang="en" sz="1600" dirty="0">
                <a:solidFill>
                  <a:srgbClr val="0000FF"/>
                </a:solidFill>
                <a:highlight>
                  <a:srgbClr val="FFFFFF"/>
                </a:highlight>
                <a:latin typeface="Rockwell" panose="02060603020205020403" pitchFamily="18" charset="77"/>
              </a:rPr>
              <a:t>input layer</a:t>
            </a:r>
            <a:endParaRPr sz="1600" dirty="0">
              <a:solidFill>
                <a:srgbClr val="0000FF"/>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r>
              <a:rPr lang="en" sz="1600" dirty="0">
                <a:solidFill>
                  <a:srgbClr val="0000FF"/>
                </a:solidFill>
                <a:highlight>
                  <a:srgbClr val="FFFFFF"/>
                </a:highlight>
                <a:latin typeface="Rockwell" panose="02060603020205020403" pitchFamily="18" charset="77"/>
              </a:rPr>
              <a:t>                                        		hidden layer</a:t>
            </a:r>
            <a:endParaRPr sz="1600" dirty="0">
              <a:solidFill>
                <a:srgbClr val="0000FF"/>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r>
              <a:rPr lang="en" sz="1600" dirty="0">
                <a:solidFill>
                  <a:srgbClr val="0000FF"/>
                </a:solidFill>
                <a:highlight>
                  <a:srgbClr val="FFFFFF"/>
                </a:highlight>
                <a:latin typeface="Rockwell" panose="02060603020205020403" pitchFamily="18" charset="77"/>
              </a:rPr>
              <a:t>                                        		hidden layer</a:t>
            </a:r>
            <a:br>
              <a:rPr lang="en" sz="1600" dirty="0">
                <a:solidFill>
                  <a:srgbClr val="0000FF"/>
                </a:solidFill>
                <a:highlight>
                  <a:srgbClr val="FFFFFF"/>
                </a:highlight>
                <a:latin typeface="Rockwell" panose="02060603020205020403" pitchFamily="18" charset="77"/>
              </a:rPr>
            </a:br>
            <a:r>
              <a:rPr lang="en" sz="1600" dirty="0">
                <a:solidFill>
                  <a:srgbClr val="0000FF"/>
                </a:solidFill>
                <a:highlight>
                  <a:srgbClr val="FFFFFF"/>
                </a:highlight>
                <a:latin typeface="Rockwell" panose="02060603020205020403" pitchFamily="18" charset="77"/>
              </a:rPr>
              <a:t>				output layer</a:t>
            </a:r>
            <a:endParaRPr lang="en" sz="1600" b="1" dirty="0">
              <a:solidFill>
                <a:schemeClr val="dk1"/>
              </a:solidFill>
              <a:highlight>
                <a:srgbClr val="FFFFFF"/>
              </a:highlight>
              <a:latin typeface="Rockwell" panose="02060603020205020403" pitchFamily="18" charset="77"/>
            </a:endParaRPr>
          </a:p>
          <a:p>
            <a:pPr marL="0" lvl="0" indent="0" algn="l" rtl="0">
              <a:lnSpc>
                <a:spcPct val="115000"/>
              </a:lnSpc>
              <a:spcBef>
                <a:spcPts val="0"/>
              </a:spcBef>
              <a:spcAft>
                <a:spcPts val="0"/>
              </a:spcAft>
              <a:buNone/>
            </a:pPr>
            <a:r>
              <a:rPr lang="en" sz="1600" dirty="0">
                <a:solidFill>
                  <a:schemeClr val="dk1"/>
                </a:solidFill>
                <a:latin typeface="Rockwell" panose="02060603020205020403" pitchFamily="18" charset="77"/>
              </a:rPr>
              <a:t>For our purposes, we will start every node on each layer is connected to every other node on the next layer. This is known as a fully connected neural network (FCNN)</a:t>
            </a:r>
            <a:endParaRPr sz="1600" dirty="0">
              <a:solidFill>
                <a:schemeClr val="dk1"/>
              </a:solidFill>
              <a:latin typeface="Rockwell" panose="02060603020205020403" pitchFamily="18"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subTitle" idx="1"/>
          </p:nvPr>
        </p:nvSpPr>
        <p:spPr>
          <a:xfrm>
            <a:off x="486800" y="118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38761D"/>
                </a:solidFill>
                <a:latin typeface="Rockwell" panose="02060603020205020403" pitchFamily="18" charset="77"/>
              </a:rPr>
              <a:t>Neural Networks - Deep Neural Networks</a:t>
            </a:r>
            <a:endParaRPr dirty="0">
              <a:solidFill>
                <a:srgbClr val="38761D"/>
              </a:solidFill>
              <a:latin typeface="Rockwell" panose="02060603020205020403" pitchFamily="18" charset="77"/>
            </a:endParaRPr>
          </a:p>
        </p:txBody>
      </p:sp>
      <p:sp>
        <p:nvSpPr>
          <p:cNvPr id="129" name="Google Shape;129;p23"/>
          <p:cNvSpPr txBox="1"/>
          <p:nvPr/>
        </p:nvSpPr>
        <p:spPr>
          <a:xfrm>
            <a:off x="824850" y="910725"/>
            <a:ext cx="7070100" cy="405780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 b="1" dirty="0">
                <a:solidFill>
                  <a:schemeClr val="dk1"/>
                </a:solidFill>
                <a:latin typeface="Rockwell" panose="02060603020205020403" pitchFamily="18" charset="77"/>
              </a:rPr>
              <a:t>Number of Connections</a:t>
            </a:r>
            <a:endParaRPr b="1" dirty="0">
              <a:solidFill>
                <a:schemeClr val="dk1"/>
              </a:solidFill>
              <a:latin typeface="Rockwell" panose="02060603020205020403" pitchFamily="18" charset="77"/>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r>
              <a:rPr lang="en" sz="1200" dirty="0">
                <a:solidFill>
                  <a:schemeClr val="dk1"/>
                </a:solidFill>
                <a:latin typeface="Rockwell" panose="02060603020205020403" pitchFamily="18" charset="77"/>
              </a:rPr>
              <a:t>For example, if the input layer has three nodes and the next (hidden) layer has four nodes, then each node on the first layer is connected to all four nodes on the next layer for a total of 12 (3x4) connections.</a:t>
            </a:r>
            <a:endParaRPr sz="1200" dirty="0">
              <a:solidFill>
                <a:schemeClr val="dk1"/>
              </a:solidFill>
              <a:latin typeface="Rockwell" panose="02060603020205020403" pitchFamily="18" charset="77"/>
            </a:endParaRPr>
          </a:p>
        </p:txBody>
      </p:sp>
      <p:pic>
        <p:nvPicPr>
          <p:cNvPr id="130" name="Google Shape;130;p23"/>
          <p:cNvPicPr preferRelativeResize="0"/>
          <p:nvPr/>
        </p:nvPicPr>
        <p:blipFill>
          <a:blip r:embed="rId3">
            <a:alphaModFix/>
          </a:blip>
          <a:stretch>
            <a:fillRect/>
          </a:stretch>
        </p:blipFill>
        <p:spPr>
          <a:xfrm>
            <a:off x="3205675" y="1643063"/>
            <a:ext cx="2066925" cy="18573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4927</Words>
  <Application>Microsoft Macintosh PowerPoint</Application>
  <PresentationFormat>On-screen Show (16:9)</PresentationFormat>
  <Paragraphs>449</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Consolas</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tanvi.kamakshigari@gmail.com</cp:lastModifiedBy>
  <cp:revision>5</cp:revision>
  <dcterms:modified xsi:type="dcterms:W3CDTF">2020-03-24T07:30:57Z</dcterms:modified>
</cp:coreProperties>
</file>