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4" r:id="rId3"/>
    <p:sldId id="295" r:id="rId4"/>
    <p:sldId id="297" r:id="rId5"/>
    <p:sldId id="277" r:id="rId6"/>
    <p:sldId id="280" r:id="rId7"/>
    <p:sldId id="287" r:id="rId8"/>
    <p:sldId id="290" r:id="rId9"/>
    <p:sldId id="289" r:id="rId10"/>
    <p:sldId id="293" r:id="rId11"/>
    <p:sldId id="298" r:id="rId12"/>
    <p:sldId id="299" r:id="rId13"/>
    <p:sldId id="304" r:id="rId14"/>
    <p:sldId id="306" r:id="rId15"/>
    <p:sldId id="272" r:id="rId16"/>
    <p:sldId id="288" r:id="rId17"/>
    <p:sldId id="302" r:id="rId18"/>
    <p:sldId id="303" r:id="rId19"/>
    <p:sldId id="307" r:id="rId20"/>
    <p:sldId id="286" r:id="rId21"/>
    <p:sldId id="271" r:id="rId22"/>
    <p:sldId id="283" r:id="rId23"/>
    <p:sldId id="270" r:id="rId24"/>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Stern" initials="JS" lastIdx="6" clrIdx="0">
    <p:extLst>
      <p:ext uri="{19B8F6BF-5375-455C-9EA6-DF929625EA0E}">
        <p15:presenceInfo xmlns:p15="http://schemas.microsoft.com/office/powerpoint/2012/main" userId="80544836a552f0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529" autoAdjust="0"/>
  </p:normalViewPr>
  <p:slideViewPr>
    <p:cSldViewPr snapToGrid="0">
      <p:cViewPr varScale="1">
        <p:scale>
          <a:sx n="51" d="100"/>
          <a:sy n="51" d="100"/>
        </p:scale>
        <p:origin x="1256" y="36"/>
      </p:cViewPr>
      <p:guideLst/>
    </p:cSldViewPr>
  </p:slideViewPr>
  <p:outlineViewPr>
    <p:cViewPr>
      <p:scale>
        <a:sx n="33" d="100"/>
        <a:sy n="33" d="100"/>
      </p:scale>
      <p:origin x="0" y="-24320"/>
    </p:cViewPr>
  </p:outlineViewPr>
  <p:notesTextViewPr>
    <p:cViewPr>
      <p:scale>
        <a:sx n="1" d="1"/>
        <a:sy n="1" d="1"/>
      </p:scale>
      <p:origin x="0" y="0"/>
    </p:cViewPr>
  </p:notesTextViewPr>
  <p:sorterViewPr>
    <p:cViewPr>
      <p:scale>
        <a:sx n="100" d="100"/>
        <a:sy n="100" d="100"/>
      </p:scale>
      <p:origin x="0" y="-5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0D4FF646-CDA7-435C-ADC9-A2730580FD07}" type="datetimeFigureOut">
              <a:rPr lang="en-GB" smtClean="0"/>
              <a:t>30/11/2017</a:t>
            </a:fld>
            <a:endParaRPr lang="en-GB"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CD6E331C-47CF-4740-AE95-16D0A435C8EF}" type="slidenum">
              <a:rPr lang="en-GB" smtClean="0"/>
              <a:t>‹#›</a:t>
            </a:fld>
            <a:endParaRPr lang="en-GB" dirty="0"/>
          </a:p>
        </p:txBody>
      </p:sp>
    </p:spTree>
    <p:extLst>
      <p:ext uri="{BB962C8B-B14F-4D97-AF65-F5344CB8AC3E}">
        <p14:creationId xmlns:p14="http://schemas.microsoft.com/office/powerpoint/2010/main" val="102130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D6E331C-47CF-4740-AE95-16D0A435C8EF}" type="slidenum">
              <a:rPr lang="en-GB" smtClean="0"/>
              <a:t>1</a:t>
            </a:fld>
            <a:endParaRPr lang="en-GB" dirty="0"/>
          </a:p>
        </p:txBody>
      </p:sp>
    </p:spTree>
    <p:extLst>
      <p:ext uri="{BB962C8B-B14F-4D97-AF65-F5344CB8AC3E}">
        <p14:creationId xmlns:p14="http://schemas.microsoft.com/office/powerpoint/2010/main" val="3024629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Some survey evidence agriculture for Kenya from CIAT (worth looking at in more detail); no Kenya LSMS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a:t>
            </a:r>
            <a:r>
              <a:rPr lang="en-GB" dirty="0" smtClean="0"/>
              <a:t>://dataverse.harvard.edu/dataset.xhtml?persistentId=doi:10.7910/DVN/K6JQXC&amp;version=1.2</a:t>
            </a:r>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12</a:t>
            </a:fld>
            <a:endParaRPr lang="en-GB" dirty="0"/>
          </a:p>
        </p:txBody>
      </p:sp>
    </p:spTree>
    <p:extLst>
      <p:ext uri="{BB962C8B-B14F-4D97-AF65-F5344CB8AC3E}">
        <p14:creationId xmlns:p14="http://schemas.microsoft.com/office/powerpoint/2010/main" val="229016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13</a:t>
            </a:fld>
            <a:endParaRPr lang="en-GB" dirty="0"/>
          </a:p>
        </p:txBody>
      </p:sp>
    </p:spTree>
    <p:extLst>
      <p:ext uri="{BB962C8B-B14F-4D97-AF65-F5344CB8AC3E}">
        <p14:creationId xmlns:p14="http://schemas.microsoft.com/office/powerpoint/2010/main" val="2538748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Mental tests for</a:t>
            </a:r>
            <a:r>
              <a:rPr lang="en-GB" baseline="0" dirty="0" smtClean="0"/>
              <a:t> cognitive load employed in the literature include Raven’s matrices, </a:t>
            </a:r>
            <a:r>
              <a:rPr lang="en-GB" baseline="0" dirty="0" err="1" smtClean="0"/>
              <a:t>stroop</a:t>
            </a:r>
            <a:r>
              <a:rPr lang="en-GB" baseline="0" dirty="0" smtClean="0"/>
              <a:t> tests.  It would also be interesting to explore what socioeconomic and individual characteristics are associated with raised cognitive load- </a:t>
            </a:r>
            <a:r>
              <a:rPr lang="en-GB" baseline="0" dirty="0" err="1" smtClean="0"/>
              <a:t>eg</a:t>
            </a:r>
            <a:r>
              <a:rPr lang="en-GB" baseline="0" dirty="0" smtClean="0"/>
              <a:t> in the </a:t>
            </a:r>
            <a:r>
              <a:rPr lang="en-GB" sz="1200" b="0" i="0" u="none" strike="noStrike" kern="1200" dirty="0" smtClean="0">
                <a:solidFill>
                  <a:schemeClr val="tx1"/>
                </a:solidFill>
                <a:effectLst/>
                <a:latin typeface="+mn-lt"/>
                <a:ea typeface="+mn-ea"/>
                <a:cs typeface="+mn-cs"/>
              </a:rPr>
              <a:t>Leventhal, Singer, and Jones (1965) paper</a:t>
            </a:r>
            <a:r>
              <a:rPr lang="en-GB" sz="1200" b="0" i="0" u="none" strike="noStrike" kern="1200" baseline="0" dirty="0" smtClean="0">
                <a:solidFill>
                  <a:schemeClr val="tx1"/>
                </a:solidFill>
                <a:effectLst/>
                <a:latin typeface="+mn-lt"/>
                <a:ea typeface="+mn-ea"/>
                <a:cs typeface="+mn-cs"/>
              </a:rPr>
              <a:t>, self esteem was negatively correlated with susceptibility to cognitive load</a:t>
            </a:r>
            <a:r>
              <a:rPr lang="en-GB" sz="1200" b="0" i="0" u="none" strike="noStrike" kern="1200" baseline="0" dirty="0" smtClean="0">
                <a:solidFill>
                  <a:schemeClr val="tx1"/>
                </a:solidFill>
                <a:effectLst/>
                <a:latin typeface="+mn-lt"/>
                <a:ea typeface="+mn-ea"/>
                <a:cs typeface="+mn-cs"/>
              </a:rPr>
              <a:t>.</a:t>
            </a:r>
          </a:p>
          <a:p>
            <a:endParaRPr lang="en-GB" sz="1200" b="0" i="0" u="none" strike="noStrike"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CD6E331C-47CF-4740-AE95-16D0A435C8EF}" type="slidenum">
              <a:rPr lang="en-GB" smtClean="0"/>
              <a:t>14</a:t>
            </a:fld>
            <a:endParaRPr lang="en-GB" dirty="0"/>
          </a:p>
        </p:txBody>
      </p:sp>
    </p:spTree>
    <p:extLst>
      <p:ext uri="{BB962C8B-B14F-4D97-AF65-F5344CB8AC3E}">
        <p14:creationId xmlns:p14="http://schemas.microsoft.com/office/powerpoint/2010/main" val="3092365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D6E331C-47CF-4740-AE95-16D0A435C8EF}" type="slidenum">
              <a:rPr lang="en-GB" smtClean="0"/>
              <a:t>15</a:t>
            </a:fld>
            <a:endParaRPr lang="en-GB" dirty="0"/>
          </a:p>
        </p:txBody>
      </p:sp>
    </p:spTree>
    <p:extLst>
      <p:ext uri="{BB962C8B-B14F-4D97-AF65-F5344CB8AC3E}">
        <p14:creationId xmlns:p14="http://schemas.microsoft.com/office/powerpoint/2010/main" val="350095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D6E331C-47CF-4740-AE95-16D0A435C8EF}" type="slidenum">
              <a:rPr lang="en-GB" smtClean="0"/>
              <a:t>16</a:t>
            </a:fld>
            <a:endParaRPr lang="en-GB" dirty="0"/>
          </a:p>
        </p:txBody>
      </p:sp>
    </p:spTree>
    <p:extLst>
      <p:ext uri="{BB962C8B-B14F-4D97-AF65-F5344CB8AC3E}">
        <p14:creationId xmlns:p14="http://schemas.microsoft.com/office/powerpoint/2010/main" val="4000970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Note </a:t>
            </a:r>
            <a:r>
              <a:rPr lang="en-GB" dirty="0" err="1" smtClean="0"/>
              <a:t>Lichand</a:t>
            </a:r>
            <a:r>
              <a:rPr lang="en-GB" dirty="0" smtClean="0"/>
              <a:t> and Mani (2015) state that cognitive load </a:t>
            </a:r>
            <a:r>
              <a:rPr lang="en-GB" i="1" dirty="0" smtClean="0"/>
              <a:t>does not operate through the risk aversion channel. </a:t>
            </a:r>
            <a:r>
              <a:rPr lang="en-GB" i="0" dirty="0" smtClean="0"/>
              <a:t>If we have observed adaptation behaviour, we can regress this on load and risk aversion variables.  They should be individually significant.</a:t>
            </a:r>
            <a:r>
              <a:rPr lang="en-GB" i="0" baseline="0" dirty="0" smtClean="0"/>
              <a:t>  Also the interaction variable of the two should be insignificant, </a:t>
            </a:r>
            <a:r>
              <a:rPr lang="en-GB" i="0" baseline="0" dirty="0" err="1" smtClean="0"/>
              <a:t>ie</a:t>
            </a:r>
            <a:r>
              <a:rPr lang="en-GB" i="0" baseline="0" dirty="0" smtClean="0"/>
              <a:t> risk aversion has no different effect in the presence of load and vice versa</a:t>
            </a:r>
            <a:r>
              <a:rPr lang="en-GB" i="0" baseline="0" dirty="0" smtClean="0"/>
              <a:t>. –</a:t>
            </a:r>
            <a:r>
              <a:rPr lang="en-GB" b="1" i="0" baseline="0" dirty="0" smtClean="0"/>
              <a:t>I’m not sure about this</a:t>
            </a:r>
            <a:r>
              <a:rPr lang="en-GB" i="0" baseline="0" dirty="0" smtClean="0"/>
              <a:t>.  I assume risk aversion should be stable through time but perhaps not (attitudes to risk will be directed by affect [</a:t>
            </a:r>
            <a:r>
              <a:rPr lang="en-GB" i="0" baseline="0" dirty="0" err="1" smtClean="0"/>
              <a:t>Slovic</a:t>
            </a:r>
            <a:r>
              <a:rPr lang="en-GB" i="0" baseline="0" dirty="0" smtClean="0"/>
              <a:t>, </a:t>
            </a:r>
            <a:r>
              <a:rPr lang="en-GB" i="0" baseline="0" dirty="0" err="1" smtClean="0"/>
              <a:t>Kahneman</a:t>
            </a:r>
            <a:r>
              <a:rPr lang="en-GB" i="0" baseline="0" dirty="0" smtClean="0"/>
              <a:t> and </a:t>
            </a:r>
            <a:r>
              <a:rPr lang="en-GB" i="0" baseline="0" dirty="0" err="1" smtClean="0"/>
              <a:t>Tversky</a:t>
            </a:r>
            <a:r>
              <a:rPr lang="en-GB" i="0" baseline="0" dirty="0" smtClean="0"/>
              <a:t>]).  </a:t>
            </a:r>
            <a:endParaRPr lang="en-GB" dirty="0" smtClean="0"/>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17</a:t>
            </a:fld>
            <a:endParaRPr lang="en-GB" dirty="0"/>
          </a:p>
        </p:txBody>
      </p:sp>
    </p:spTree>
    <p:extLst>
      <p:ext uri="{BB962C8B-B14F-4D97-AF65-F5344CB8AC3E}">
        <p14:creationId xmlns:p14="http://schemas.microsoft.com/office/powerpoint/2010/main" val="3926151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18</a:t>
            </a:fld>
            <a:endParaRPr lang="en-GB" dirty="0"/>
          </a:p>
        </p:txBody>
      </p:sp>
    </p:spTree>
    <p:extLst>
      <p:ext uri="{BB962C8B-B14F-4D97-AF65-F5344CB8AC3E}">
        <p14:creationId xmlns:p14="http://schemas.microsoft.com/office/powerpoint/2010/main" val="59055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D6E331C-47CF-4740-AE95-16D0A435C8EF}" type="slidenum">
              <a:rPr lang="en-GB" smtClean="0"/>
              <a:t>20</a:t>
            </a:fld>
            <a:endParaRPr lang="en-GB" dirty="0"/>
          </a:p>
        </p:txBody>
      </p:sp>
    </p:spTree>
    <p:extLst>
      <p:ext uri="{BB962C8B-B14F-4D97-AF65-F5344CB8AC3E}">
        <p14:creationId xmlns:p14="http://schemas.microsoft.com/office/powerpoint/2010/main" val="93914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Cole et al (2013) Barriers to Household Risk Management: Evidence from India </a:t>
            </a:r>
            <a:r>
              <a:rPr lang="en-GB" i="1" dirty="0" smtClean="0"/>
              <a:t>American Economic Journal: Applied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In this paper Cole and colleagues</a:t>
            </a:r>
            <a:r>
              <a:rPr lang="en-GB" baseline="0" dirty="0" smtClean="0"/>
              <a:t> conducted a randomized field experiment in India.  This included randomly offering discounts on insurance to farmers as well as experimenting with the framing of insurance information and whether the product was endorsed by a ‘trusted local agent’. </a:t>
            </a:r>
            <a:r>
              <a:rPr lang="en-GB" dirty="0" smtClean="0"/>
              <a:t>Farmers very price sensitive and even adopters likely to under-insure.  Trust and liquidity constraints also relevant.  Salience:</a:t>
            </a:r>
            <a:r>
              <a:rPr lang="en-GB" baseline="0" dirty="0" smtClean="0"/>
              <a:t> a visit from an agent providing information about a product readiliy available on the market had a significant effect on takeup.</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21</a:t>
            </a:fld>
            <a:endParaRPr lang="en-GB" dirty="0"/>
          </a:p>
        </p:txBody>
      </p:sp>
    </p:spTree>
    <p:extLst>
      <p:ext uri="{BB962C8B-B14F-4D97-AF65-F5344CB8AC3E}">
        <p14:creationId xmlns:p14="http://schemas.microsoft.com/office/powerpoint/2010/main" val="2600623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D6E331C-47CF-4740-AE95-16D0A435C8EF}" type="slidenum">
              <a:rPr lang="en-GB" smtClean="0"/>
              <a:t>22</a:t>
            </a:fld>
            <a:endParaRPr lang="en-GB" dirty="0"/>
          </a:p>
        </p:txBody>
      </p:sp>
    </p:spTree>
    <p:extLst>
      <p:ext uri="{BB962C8B-B14F-4D97-AF65-F5344CB8AC3E}">
        <p14:creationId xmlns:p14="http://schemas.microsoft.com/office/powerpoint/2010/main" val="394633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could say that self reported droughts are in a sense endogenous </a:t>
            </a:r>
            <a:r>
              <a:rPr lang="en-GB" dirty="0" err="1" smtClean="0"/>
              <a:t>ie</a:t>
            </a:r>
            <a:r>
              <a:rPr lang="en-GB" dirty="0" smtClean="0"/>
              <a:t> farmers perceptions</a:t>
            </a:r>
            <a:r>
              <a:rPr lang="en-GB" baseline="0" dirty="0" smtClean="0"/>
              <a:t> will be correlated with unobservables such as their perceptiveness, intelligence and memory</a:t>
            </a:r>
            <a:r>
              <a:rPr lang="en-GB" dirty="0" smtClean="0"/>
              <a:t>.</a:t>
            </a:r>
            <a:r>
              <a:rPr lang="en-GB" baseline="0" dirty="0" smtClean="0"/>
              <a:t>  However it is the farmers perception and not underlying meteorological reality which drives behaviour.  Therefore I could </a:t>
            </a:r>
            <a:r>
              <a:rPr lang="en-GB" dirty="0" smtClean="0"/>
              <a:t>instrument for self reported droughts</a:t>
            </a:r>
            <a:r>
              <a:rPr lang="en-GB" baseline="0" dirty="0" smtClean="0"/>
              <a:t> with a satellite data derived measure of drought.  This would only affect behaviour through the drought perception channel and would hopefully correlate with it! It’s also exogenous.</a:t>
            </a:r>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3</a:t>
            </a:fld>
            <a:endParaRPr lang="en-GB" dirty="0"/>
          </a:p>
        </p:txBody>
      </p:sp>
    </p:spTree>
    <p:extLst>
      <p:ext uri="{BB962C8B-B14F-4D97-AF65-F5344CB8AC3E}">
        <p14:creationId xmlns:p14="http://schemas.microsoft.com/office/powerpoint/2010/main" val="3494771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 household</a:t>
            </a:r>
            <a:r>
              <a:rPr lang="en-GB" baseline="0" dirty="0" smtClean="0"/>
              <a:t> model is the workhorse model in agricultural economics for looking at HH decision making.  It differs from the standard consumer or producer models in the simple sense that the two are combined into one, and this simple insight has enabled explanation of eg why farmers might reduce output when the price of a staple rises (eg because a positive income effect causes increased leisure time??)</a:t>
            </a:r>
          </a:p>
          <a:p>
            <a:endParaRPr lang="en-GB" baseline="0" dirty="0" smtClean="0"/>
          </a:p>
          <a:p>
            <a:r>
              <a:rPr lang="en-GB" dirty="0" smtClean="0"/>
              <a:t>Agricultural household model predictions uncertain in presence of shocks ([cite paper in handbook])</a:t>
            </a:r>
          </a:p>
          <a:p>
            <a:r>
              <a:rPr lang="en-GB" dirty="0" smtClean="0"/>
              <a:t>Risk management strategies in the presence of credit constraints can lead to reduced (expected) welfare (Rosensweig and Binswanger, 1993, Economic Journal)</a:t>
            </a:r>
          </a:p>
          <a:p>
            <a:r>
              <a:rPr lang="en-GB" dirty="0" smtClean="0"/>
              <a:t>Risk pooling in households may be asymmetric/ gendered (Dercon and Krishnan, 2000)</a:t>
            </a:r>
          </a:p>
          <a:p>
            <a:r>
              <a:rPr lang="en-GB" dirty="0" smtClean="0"/>
              <a:t>Lack of alternative livelihood options leads to over-supply of unskilled labour and reduced wages (Jayachandran, 2006, JPE)</a:t>
            </a:r>
          </a:p>
          <a:p>
            <a:r>
              <a:rPr lang="en-GB" dirty="0" smtClean="0"/>
              <a:t>Recent literature interested in </a:t>
            </a:r>
            <a:r>
              <a:rPr lang="en-GB" i="1" dirty="0" smtClean="0"/>
              <a:t>climate </a:t>
            </a:r>
            <a:r>
              <a:rPr lang="en-GB" dirty="0" smtClean="0"/>
              <a:t>shocks (eg Deschenes and Greenstone, 2007, AER)</a:t>
            </a:r>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23</a:t>
            </a:fld>
            <a:endParaRPr lang="en-GB" dirty="0"/>
          </a:p>
        </p:txBody>
      </p:sp>
    </p:spTree>
    <p:extLst>
      <p:ext uri="{BB962C8B-B14F-4D97-AF65-F5344CB8AC3E}">
        <p14:creationId xmlns:p14="http://schemas.microsoft.com/office/powerpoint/2010/main" val="1365691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Accessibility to Nairobi will reduce time/ cost (although these are not the most deprived areas in general).</a:t>
            </a:r>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4</a:t>
            </a:fld>
            <a:endParaRPr lang="en-GB" dirty="0"/>
          </a:p>
        </p:txBody>
      </p:sp>
    </p:spTree>
    <p:extLst>
      <p:ext uri="{BB962C8B-B14F-4D97-AF65-F5344CB8AC3E}">
        <p14:creationId xmlns:p14="http://schemas.microsoft.com/office/powerpoint/2010/main" val="173477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Duflo,</a:t>
            </a:r>
            <a:r>
              <a:rPr lang="en-GB" b="1" baseline="0" dirty="0" smtClean="0"/>
              <a:t> Kremer Robinson </a:t>
            </a:r>
            <a:r>
              <a:rPr lang="en-GB" baseline="0" dirty="0" smtClean="0"/>
              <a:t>paper very famous application of behavioural econ- found time limited discounts on fertiliser significantly increased uptake.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Lybbert’s paper </a:t>
            </a:r>
            <a:r>
              <a:rPr lang="en-GB" baseline="0" dirty="0" smtClean="0"/>
              <a:t>explores role of beliefs in knowledge updating.  Extends from Slovic’s idea of “risks as feelings.”  Nomadic pastoralists in Kenya could access weather information but essentially not change their beliefs.  Lybbert raises the question as to whether adaptation strategies available to nomadic pastoralists are actually effective since although farmers update their beliefs, they don’t significantly change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Herd effects: </a:t>
            </a:r>
            <a:r>
              <a:rPr lang="en-GB" baseline="0" dirty="0" smtClean="0"/>
              <a:t>originating with Thaler, but Annemie looked specifically at adoption of BT cotton in India through a bespoke survey.  Found that farmers looked to a select group of ‘experimental’ farmers to influence their decisions, essentially free riding on their risk taking.</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Cognitive</a:t>
            </a:r>
            <a:r>
              <a:rPr lang="en-GB" b="1" baseline="0" dirty="0" smtClean="0"/>
              <a:t> load: </a:t>
            </a:r>
            <a:r>
              <a:rPr lang="en-GB" dirty="0" smtClean="0"/>
              <a:t>Mani et al (2013): Cognitive bandwidth taken up at planting time relative to harvest time, risk of higher rainfall increases cognitive load.  This is tested</a:t>
            </a:r>
            <a:r>
              <a:rPr lang="en-GB" baseline="0" dirty="0" smtClean="0"/>
              <a:t> using a series of mental tests.  </a:t>
            </a:r>
            <a:r>
              <a:rPr lang="en-GB" dirty="0" err="1" smtClean="0"/>
              <a:t>Lichand</a:t>
            </a:r>
            <a:r>
              <a:rPr lang="en-GB" baseline="0" dirty="0" smtClean="0"/>
              <a:t> and Mani working paper extends this by looking at how thinking about drought risk induces cognitive load.</a:t>
            </a:r>
            <a:endParaRPr lang="en-GB" dirty="0" smtClean="0"/>
          </a:p>
          <a:p>
            <a:endParaRPr lang="en-GB" dirty="0" smtClean="0"/>
          </a:p>
          <a:p>
            <a:pPr rtl="0"/>
            <a:r>
              <a:rPr lang="en-GB" sz="1200" b="1" i="0" u="none" strike="noStrike" kern="1200" dirty="0" smtClean="0">
                <a:solidFill>
                  <a:schemeClr val="tx1"/>
                </a:solidFill>
                <a:effectLst/>
                <a:latin typeface="+mn-lt"/>
                <a:ea typeface="+mn-ea"/>
                <a:cs typeface="+mn-cs"/>
              </a:rPr>
              <a:t>Thaler points</a:t>
            </a:r>
            <a:r>
              <a:rPr lang="en-GB" sz="1200" b="0" i="0" u="none" strike="noStrike" kern="1200" dirty="0" smtClean="0">
                <a:solidFill>
                  <a:schemeClr val="tx1"/>
                </a:solidFill>
                <a:effectLst/>
                <a:latin typeface="+mn-lt"/>
                <a:ea typeface="+mn-ea"/>
                <a:cs typeface="+mn-cs"/>
              </a:rPr>
              <a:t>: The availability heuristic helps to explain much risk-related behaviour, including both public and private decisions to take precautions. Whether people buy insurance for natural disasters is greatly affected by recent ex- periences.6</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When “availability bias” is at work, there is potential to nudge in direction of true probabilities. A good way to increase people’s fear of a bad outcome is to remind them of a related incident in which things went wrong; a good way to increase people’s confidence is to remind them of a similar situation in which everything worked out for the best. The pervasive problems are that easily remembered events may inflate people’s probability judgments, and that if no such events come to mind, their judgments of likelihoods might be distorted downward.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According</a:t>
            </a:r>
            <a:r>
              <a:rPr lang="en-GB" sz="1200" b="0" i="0" u="none" strike="noStrike" kern="1200" baseline="0" dirty="0" smtClean="0">
                <a:solidFill>
                  <a:schemeClr val="tx1"/>
                </a:solidFill>
                <a:effectLst/>
                <a:latin typeface="+mn-lt"/>
                <a:ea typeface="+mn-ea"/>
                <a:cs typeface="+mn-cs"/>
              </a:rPr>
              <a:t> to Thaler, unrealistic optimism</a:t>
            </a:r>
            <a:r>
              <a:rPr lang="en-GB" sz="1200" b="0" i="0" u="none" strike="noStrike" kern="1200" dirty="0" smtClean="0">
                <a:solidFill>
                  <a:schemeClr val="tx1"/>
                </a:solidFill>
                <a:effectLst/>
                <a:latin typeface="+mn-lt"/>
                <a:ea typeface="+mn-ea"/>
                <a:cs typeface="+mn-cs"/>
              </a:rPr>
              <a:t> characterizes most people in most social categories. When they overestimate their personal immunity from harm, people may fail to take sensible preventive steps. If people are running risks because of unrealistic optimism, they are nudge-able. - if people are reminded of a bad event, they may not continue to be so optimistic.  </a:t>
            </a:r>
            <a:r>
              <a:rPr lang="en-GB" sz="1200" b="1" i="0" u="none" strike="noStrike" kern="1200" dirty="0" smtClean="0">
                <a:solidFill>
                  <a:schemeClr val="tx1"/>
                </a:solidFill>
                <a:effectLst/>
                <a:latin typeface="+mn-lt"/>
                <a:ea typeface="+mn-ea"/>
                <a:cs typeface="+mn-cs"/>
              </a:rPr>
              <a:t>Does this run </a:t>
            </a:r>
            <a:r>
              <a:rPr lang="en-GB" sz="1200" b="1" i="0" u="none" strike="noStrike" kern="1200" baseline="0" dirty="0" smtClean="0">
                <a:solidFill>
                  <a:schemeClr val="tx1"/>
                </a:solidFill>
                <a:effectLst/>
                <a:latin typeface="+mn-lt"/>
                <a:ea typeface="+mn-ea"/>
                <a:cs typeface="+mn-cs"/>
              </a:rPr>
              <a:t>counter to the messaging around cognitive bandwidth/ load?  </a:t>
            </a:r>
            <a:r>
              <a:rPr lang="en-GB" sz="1200" b="0" i="0" u="none" strike="noStrike" kern="1200" baseline="0" dirty="0" smtClean="0">
                <a:solidFill>
                  <a:schemeClr val="tx1"/>
                </a:solidFill>
                <a:effectLst/>
                <a:latin typeface="+mn-lt"/>
                <a:ea typeface="+mn-ea"/>
                <a:cs typeface="+mn-cs"/>
              </a:rPr>
              <a:t>Maybe not- recent/ present worries cause cognitive load, more abstract ones subject to availability (negative) bias.</a:t>
            </a:r>
            <a:endParaRPr lang="en-GB" b="0" dirty="0" smtClean="0">
              <a:effectLst/>
            </a:endParaRPr>
          </a:p>
          <a:p>
            <a:pPr rtl="0"/>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Just asking a q can change choices</a:t>
            </a:r>
            <a:endParaRPr lang="en-GB" b="0" dirty="0" smtClean="0">
              <a:effectLst/>
            </a:endParaRPr>
          </a:p>
          <a:p>
            <a:pPr rtl="0"/>
            <a:r>
              <a:rPr lang="en-GB" sz="1200" b="0" i="0" u="none" strike="noStrike" kern="1200" dirty="0" smtClean="0">
                <a:solidFill>
                  <a:schemeClr val="tx1"/>
                </a:solidFill>
                <a:effectLst/>
                <a:latin typeface="+mn-lt"/>
                <a:ea typeface="+mn-ea"/>
                <a:cs typeface="+mn-cs"/>
              </a:rPr>
              <a:t>P70 A study of a nationally representative sample of more than forty thousand people asked a simple question: Do you intend to buy a </a:t>
            </a:r>
            <a:r>
              <a:rPr lang="en-GB" sz="1200" b="0" i="0" u="none" strike="noStrike" kern="1200" noProof="0" dirty="0" smtClean="0">
                <a:solidFill>
                  <a:schemeClr val="tx1"/>
                </a:solidFill>
                <a:effectLst/>
                <a:latin typeface="+mn-lt"/>
                <a:ea typeface="+mn-ea"/>
                <a:cs typeface="+mn-cs"/>
              </a:rPr>
              <a:t>new</a:t>
            </a:r>
            <a:r>
              <a:rPr lang="en-GB" sz="1200" b="0" i="0" u="none" strike="noStrike" kern="1200" dirty="0" smtClean="0">
                <a:solidFill>
                  <a:schemeClr val="tx1"/>
                </a:solidFill>
                <a:effectLst/>
                <a:latin typeface="+mn-lt"/>
                <a:ea typeface="+mn-ea"/>
                <a:cs typeface="+mn-cs"/>
              </a:rPr>
              <a:t> car in the next six months?23 The very question increased purchase rates by 35 per- cent. O</a:t>
            </a:r>
            <a:endParaRPr lang="en-GB" b="0" dirty="0" smtClean="0">
              <a:effectLst/>
            </a:endParaRPr>
          </a:p>
          <a:p>
            <a:pPr rtl="0"/>
            <a:r>
              <a:rPr lang="en-GB" b="0" dirty="0" smtClean="0">
                <a:effectLst/>
              </a:rPr>
              <a:t/>
            </a:r>
            <a:br>
              <a:rPr lang="en-GB" b="0" dirty="0" smtClean="0">
                <a:effectLst/>
              </a:rPr>
            </a:br>
            <a:r>
              <a:rPr lang="en-GB" b="0" dirty="0" smtClean="0">
                <a:effectLst/>
              </a:rPr>
              <a:t/>
            </a:r>
            <a:br>
              <a:rPr lang="en-GB" b="0" dirty="0" smtClean="0">
                <a:effectLst/>
              </a:rPr>
            </a:br>
            <a:r>
              <a:rPr lang="en-GB" sz="1200" b="1" i="0" u="none" strike="noStrike" kern="1200" dirty="0" smtClean="0">
                <a:solidFill>
                  <a:schemeClr val="tx1"/>
                </a:solidFill>
                <a:effectLst/>
                <a:latin typeface="+mn-lt"/>
                <a:ea typeface="+mn-ea"/>
                <a:cs typeface="+mn-cs"/>
              </a:rPr>
              <a:t>Priming and Channelling: </a:t>
            </a:r>
            <a:r>
              <a:rPr lang="en-GB" sz="1200" b="0" i="0" u="none" strike="noStrike" kern="1200" dirty="0" smtClean="0">
                <a:solidFill>
                  <a:schemeClr val="tx1"/>
                </a:solidFill>
                <a:effectLst/>
                <a:latin typeface="+mn-lt"/>
                <a:ea typeface="+mn-ea"/>
                <a:cs typeface="+mn-cs"/>
              </a:rPr>
              <a:t>more likely to adopt if led to create a specific plan, rather than just given info:</a:t>
            </a:r>
            <a:endParaRPr lang="en-GB" b="0" dirty="0" smtClean="0">
              <a:effectLst/>
            </a:endParaRPr>
          </a:p>
          <a:p>
            <a:pPr rtl="0"/>
            <a:r>
              <a:rPr lang="en-GB" sz="1200" b="1" i="0" u="none" strike="noStrike" kern="1200" dirty="0" smtClean="0">
                <a:solidFill>
                  <a:schemeClr val="tx1"/>
                </a:solidFill>
                <a:effectLst/>
                <a:latin typeface="+mn-lt"/>
                <a:ea typeface="+mn-ea"/>
                <a:cs typeface="+mn-cs"/>
              </a:rPr>
              <a:t>Leventhal, Singer, and Jones (1965) </a:t>
            </a:r>
            <a:r>
              <a:rPr lang="en-GB" sz="1200" b="0" i="0" u="none" strike="noStrike" kern="1200" dirty="0" smtClean="0">
                <a:solidFill>
                  <a:schemeClr val="tx1"/>
                </a:solidFill>
                <a:effectLst/>
                <a:latin typeface="+mn-lt"/>
                <a:ea typeface="+mn-ea"/>
                <a:cs typeface="+mn-cs"/>
              </a:rPr>
              <a:t>on the campus of Yale University.  Primed subjects</a:t>
            </a:r>
            <a:r>
              <a:rPr lang="en-GB" sz="1200" b="0" i="0" u="none" strike="noStrike" kern="1200" baseline="0" dirty="0" smtClean="0">
                <a:solidFill>
                  <a:schemeClr val="tx1"/>
                </a:solidFill>
                <a:effectLst/>
                <a:latin typeface="+mn-lt"/>
                <a:ea typeface="+mn-ea"/>
                <a:cs typeface="+mn-cs"/>
              </a:rPr>
              <a:t> to worry about tetanus.  Found those provided with a specific plan including location of clinic, day they would go etc more likely to actually go than those only primed to worry.  Both groups provided info about vaccinations.</a:t>
            </a:r>
            <a:endParaRPr lang="en-GB" b="0" dirty="0" smtClean="0">
              <a:effectLst/>
            </a:endParaRPr>
          </a:p>
          <a:p>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5</a:t>
            </a:fld>
            <a:endParaRPr lang="en-GB" dirty="0"/>
          </a:p>
        </p:txBody>
      </p:sp>
    </p:spTree>
    <p:extLst>
      <p:ext uri="{BB962C8B-B14F-4D97-AF65-F5344CB8AC3E}">
        <p14:creationId xmlns:p14="http://schemas.microsoft.com/office/powerpoint/2010/main" val="195664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6</a:t>
            </a:fld>
            <a:endParaRPr lang="en-GB" dirty="0"/>
          </a:p>
        </p:txBody>
      </p:sp>
    </p:spTree>
    <p:extLst>
      <p:ext uri="{BB962C8B-B14F-4D97-AF65-F5344CB8AC3E}">
        <p14:creationId xmlns:p14="http://schemas.microsoft.com/office/powerpoint/2010/main" val="312126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D6E331C-47CF-4740-AE95-16D0A435C8EF}" type="slidenum">
              <a:rPr lang="en-GB" smtClean="0"/>
              <a:t>7</a:t>
            </a:fld>
            <a:endParaRPr lang="en-GB" dirty="0"/>
          </a:p>
        </p:txBody>
      </p:sp>
    </p:spTree>
    <p:extLst>
      <p:ext uri="{BB962C8B-B14F-4D97-AF65-F5344CB8AC3E}">
        <p14:creationId xmlns:p14="http://schemas.microsoft.com/office/powerpoint/2010/main" val="396776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 smaller farmers in many cases they were forced to restrict their meal intake while those on larger farms merely put off long run investments.</a:t>
            </a:r>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8</a:t>
            </a:fld>
            <a:endParaRPr lang="en-GB" dirty="0"/>
          </a:p>
        </p:txBody>
      </p:sp>
    </p:spTree>
    <p:extLst>
      <p:ext uri="{BB962C8B-B14F-4D97-AF65-F5344CB8AC3E}">
        <p14:creationId xmlns:p14="http://schemas.microsoft.com/office/powerpoint/2010/main" val="428050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Baseline: farmers set out their plans for the coming growing season.  We also test cognitive load in response to weather forecast.</a:t>
            </a:r>
          </a:p>
          <a:p>
            <a:r>
              <a:rPr lang="en-GB" dirty="0" smtClean="0"/>
              <a:t>In an ideal case we would be able to give farmers the choice to buy/ commit to some of their ideas at the meeting.</a:t>
            </a:r>
          </a:p>
          <a:p>
            <a:r>
              <a:rPr lang="en-GB" dirty="0" smtClean="0"/>
              <a:t>Failing that , their plans are simply recorded as well as their cognitive load state.  Then the treatment proceeds through offering reminders at different times of day of time remaining until rains expected, </a:t>
            </a:r>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10</a:t>
            </a:fld>
            <a:endParaRPr lang="en-GB" dirty="0"/>
          </a:p>
        </p:txBody>
      </p:sp>
    </p:spTree>
    <p:extLst>
      <p:ext uri="{BB962C8B-B14F-4D97-AF65-F5344CB8AC3E}">
        <p14:creationId xmlns:p14="http://schemas.microsoft.com/office/powerpoint/2010/main" val="67182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Financial liquidity and cognitive load: according to Mullainathan and </a:t>
            </a:r>
            <a:r>
              <a:rPr lang="en-GB" dirty="0" err="1" smtClean="0"/>
              <a:t>Shafir</a:t>
            </a:r>
            <a:r>
              <a:rPr lang="en-GB" dirty="0" smtClean="0"/>
              <a:t> causation could run both ways here.  One Acre believe financial liquidity is the more important driver.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Essentially the Mullainathan and </a:t>
            </a:r>
            <a:r>
              <a:rPr lang="en-GB" dirty="0" err="1" smtClean="0"/>
              <a:t>Shafir</a:t>
            </a:r>
            <a:r>
              <a:rPr lang="en-GB" dirty="0" smtClean="0"/>
              <a:t> (2013) world sees financial liquidity as one of the causal drivers of cognitive load</a:t>
            </a:r>
            <a:r>
              <a:rPr lang="en-GB"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 wonder whether we would also want to try to test time inconsistency using intertemporal</a:t>
            </a:r>
            <a:r>
              <a:rPr lang="en-GB" baseline="0" dirty="0" smtClean="0"/>
              <a:t> </a:t>
            </a:r>
            <a:r>
              <a:rPr lang="en-GB" baseline="0" dirty="0" err="1" smtClean="0"/>
              <a:t>tradeoffs</a:t>
            </a:r>
            <a:r>
              <a:rPr lang="en-GB" baseline="0" dirty="0" smtClean="0"/>
              <a:t> between money now and harvest later (through investing in improved seed for example) in different growing seasons.</a:t>
            </a:r>
            <a:endParaRPr lang="en-GB" dirty="0" smtClean="0"/>
          </a:p>
          <a:p>
            <a:endParaRPr lang="en-GB" dirty="0"/>
          </a:p>
        </p:txBody>
      </p:sp>
      <p:sp>
        <p:nvSpPr>
          <p:cNvPr id="4" name="Slide Number Placeholder 3"/>
          <p:cNvSpPr>
            <a:spLocks noGrp="1"/>
          </p:cNvSpPr>
          <p:nvPr>
            <p:ph type="sldNum" sz="quarter" idx="10"/>
          </p:nvPr>
        </p:nvSpPr>
        <p:spPr/>
        <p:txBody>
          <a:bodyPr/>
          <a:lstStyle/>
          <a:p>
            <a:fld id="{CD6E331C-47CF-4740-AE95-16D0A435C8EF}" type="slidenum">
              <a:rPr lang="en-GB" smtClean="0"/>
              <a:t>11</a:t>
            </a:fld>
            <a:endParaRPr lang="en-GB" dirty="0"/>
          </a:p>
        </p:txBody>
      </p:sp>
    </p:spTree>
    <p:extLst>
      <p:ext uri="{BB962C8B-B14F-4D97-AF65-F5344CB8AC3E}">
        <p14:creationId xmlns:p14="http://schemas.microsoft.com/office/powerpoint/2010/main" val="391456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321814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211207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335990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234673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94149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375714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38325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91421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153041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16872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0A2DCB-DE13-4C30-8BF5-95701BB1BDF8}" type="datetimeFigureOut">
              <a:rPr lang="en-GB" smtClean="0"/>
              <a:t>30/11/2017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62A393D-B703-4695-8663-4104249E1152}" type="slidenum">
              <a:rPr lang="en-GB" smtClean="0"/>
              <a:t>‹#›</a:t>
            </a:fld>
            <a:endParaRPr lang="en-GB" dirty="0"/>
          </a:p>
        </p:txBody>
      </p:sp>
    </p:spTree>
    <p:extLst>
      <p:ext uri="{BB962C8B-B14F-4D97-AF65-F5344CB8AC3E}">
        <p14:creationId xmlns:p14="http://schemas.microsoft.com/office/powerpoint/2010/main" val="226727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A2DCB-DE13-4C30-8BF5-95701BB1BDF8}" type="datetimeFigureOut">
              <a:rPr lang="en-GB" smtClean="0"/>
              <a:t>30/11/2017</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A393D-B703-4695-8663-4104249E1152}" type="slidenum">
              <a:rPr lang="en-GB" smtClean="0"/>
              <a:t>‹#›</a:t>
            </a:fld>
            <a:endParaRPr lang="en-GB" dirty="0"/>
          </a:p>
        </p:txBody>
      </p:sp>
    </p:spTree>
    <p:extLst>
      <p:ext uri="{BB962C8B-B14F-4D97-AF65-F5344CB8AC3E}">
        <p14:creationId xmlns:p14="http://schemas.microsoft.com/office/powerpoint/2010/main" val="221652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3017"/>
            <a:ext cx="9144000" cy="2387600"/>
          </a:xfrm>
        </p:spPr>
        <p:txBody>
          <a:bodyPr>
            <a:normAutofit/>
          </a:bodyPr>
          <a:lstStyle/>
          <a:p>
            <a:r>
              <a:rPr lang="en-GB" dirty="0" smtClean="0"/>
              <a:t>Farmers’ responses to drought</a:t>
            </a:r>
            <a:endParaRPr lang="en-GB" dirty="0"/>
          </a:p>
        </p:txBody>
      </p:sp>
      <p:sp>
        <p:nvSpPr>
          <p:cNvPr id="3" name="Subtitle 2"/>
          <p:cNvSpPr>
            <a:spLocks noGrp="1"/>
          </p:cNvSpPr>
          <p:nvPr>
            <p:ph type="subTitle" idx="1"/>
          </p:nvPr>
        </p:nvSpPr>
        <p:spPr>
          <a:xfrm>
            <a:off x="1524000" y="2800374"/>
            <a:ext cx="9144000" cy="1655762"/>
          </a:xfrm>
        </p:spPr>
        <p:txBody>
          <a:bodyPr/>
          <a:lstStyle/>
          <a:p>
            <a:r>
              <a:rPr lang="en-GB" dirty="0" smtClean="0"/>
              <a:t>Jonathan Stern, November 2017</a:t>
            </a:r>
            <a:endParaRPr lang="en-GB" dirty="0"/>
          </a:p>
        </p:txBody>
      </p:sp>
      <p:pic>
        <p:nvPicPr>
          <p:cNvPr id="5" name="Picture 4"/>
          <p:cNvPicPr>
            <a:picLocks noChangeAspect="1"/>
          </p:cNvPicPr>
          <p:nvPr/>
        </p:nvPicPr>
        <p:blipFill>
          <a:blip r:embed="rId3"/>
          <a:stretch>
            <a:fillRect/>
          </a:stretch>
        </p:blipFill>
        <p:spPr>
          <a:xfrm>
            <a:off x="3040517" y="3369500"/>
            <a:ext cx="6110966" cy="2818357"/>
          </a:xfrm>
          <a:prstGeom prst="rect">
            <a:avLst/>
          </a:prstGeom>
        </p:spPr>
      </p:pic>
    </p:spTree>
    <p:extLst>
      <p:ext uri="{BB962C8B-B14F-4D97-AF65-F5344CB8AC3E}">
        <p14:creationId xmlns:p14="http://schemas.microsoft.com/office/powerpoint/2010/main" val="3716284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p:txBody>
          <a:bodyPr>
            <a:normAutofit/>
          </a:bodyPr>
          <a:lstStyle/>
          <a:p>
            <a:r>
              <a:rPr lang="en-GB" dirty="0" smtClean="0"/>
              <a:t>Have been working on an experimental design involving priming farmers to worry about drought risk and introducing ‘treatments’ such as adaptation plans, varying information timing.</a:t>
            </a:r>
          </a:p>
          <a:p>
            <a:r>
              <a:rPr lang="en-GB" dirty="0" smtClean="0"/>
              <a:t>However fieldwork and discussions have highlighted difficulties.</a:t>
            </a:r>
          </a:p>
          <a:p>
            <a:r>
              <a:rPr lang="en-GB" dirty="0" smtClean="0"/>
              <a:t>Other option: </a:t>
            </a:r>
            <a:r>
              <a:rPr lang="en-GB" dirty="0" smtClean="0"/>
              <a:t>diagnostic study on effect of cognitive load and risk aversion on adoption of drought tolerant maize and crop insurance.</a:t>
            </a:r>
          </a:p>
          <a:p>
            <a:endParaRPr lang="en-GB" dirty="0"/>
          </a:p>
        </p:txBody>
      </p:sp>
      <p:sp>
        <p:nvSpPr>
          <p:cNvPr id="4" name="Rounded Rectangle 3"/>
          <p:cNvSpPr/>
          <p:nvPr/>
        </p:nvSpPr>
        <p:spPr>
          <a:xfrm>
            <a:off x="838200" y="4684734"/>
            <a:ext cx="3069921"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Jan/ Feb: lab in field to determine cognitive load and risk aversion, baseline data</a:t>
            </a:r>
            <a:endParaRPr lang="en-GB" dirty="0"/>
          </a:p>
        </p:txBody>
      </p:sp>
      <p:sp>
        <p:nvSpPr>
          <p:cNvPr id="5" name="Rounded Rectangle 4"/>
          <p:cNvSpPr/>
          <p:nvPr/>
        </p:nvSpPr>
        <p:spPr>
          <a:xfrm>
            <a:off x="7266139" y="4684734"/>
            <a:ext cx="3069921"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September: Collect harvest data and measure cognitive load again.</a:t>
            </a:r>
            <a:endParaRPr lang="en-GB" dirty="0"/>
          </a:p>
        </p:txBody>
      </p:sp>
    </p:spTree>
    <p:extLst>
      <p:ext uri="{BB962C8B-B14F-4D97-AF65-F5344CB8AC3E}">
        <p14:creationId xmlns:p14="http://schemas.microsoft.com/office/powerpoint/2010/main" val="262556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a:t>
            </a:r>
            <a:r>
              <a:rPr lang="en-GB" dirty="0" smtClean="0"/>
              <a:t>observational study with experimental derivation of key variables</a:t>
            </a:r>
            <a:endParaRPr lang="en-GB" dirty="0"/>
          </a:p>
        </p:txBody>
      </p:sp>
      <p:sp>
        <p:nvSpPr>
          <p:cNvPr id="3" name="Content Placeholder 2"/>
          <p:cNvSpPr>
            <a:spLocks noGrp="1"/>
          </p:cNvSpPr>
          <p:nvPr>
            <p:ph idx="1"/>
          </p:nvPr>
        </p:nvSpPr>
        <p:spPr/>
        <p:txBody>
          <a:bodyPr>
            <a:normAutofit fontScale="92500"/>
          </a:bodyPr>
          <a:lstStyle/>
          <a:p>
            <a:r>
              <a:rPr lang="en-GB" dirty="0" smtClean="0"/>
              <a:t>Study determinants of DT maize and insurance uptake, using lab in field methods to capture key cognitive variables: cognitive load, risk </a:t>
            </a:r>
            <a:r>
              <a:rPr lang="en-GB" dirty="0" smtClean="0"/>
              <a:t>aversion, time inconsistency (?).  </a:t>
            </a:r>
            <a:endParaRPr lang="en-GB" dirty="0"/>
          </a:p>
          <a:p>
            <a:r>
              <a:rPr lang="en-GB" dirty="0" smtClean="0"/>
              <a:t>Use satellite rainfall data to measure past rain shocks (and potentially stratify sampl</a:t>
            </a:r>
            <a:r>
              <a:rPr lang="en-GB" dirty="0" smtClean="0"/>
              <a:t>e according to past shock/ no shock).</a:t>
            </a:r>
            <a:endParaRPr lang="en-GB" dirty="0" smtClean="0"/>
          </a:p>
          <a:p>
            <a:r>
              <a:rPr lang="en-GB" dirty="0" smtClean="0"/>
              <a:t>Overall question: how does farmer psychology affect the adoption of risk management strategies?</a:t>
            </a:r>
          </a:p>
          <a:p>
            <a:pPr lvl="1"/>
            <a:r>
              <a:rPr lang="en-GB" dirty="0" smtClean="0"/>
              <a:t>Follow up at harvest time to see whether those farmers were made better off by their choice, and re-measure cognitive load.</a:t>
            </a:r>
          </a:p>
          <a:p>
            <a:pPr lvl="1"/>
            <a:r>
              <a:rPr lang="en-GB" dirty="0" smtClean="0"/>
              <a:t>Difficulty: How </a:t>
            </a:r>
            <a:r>
              <a:rPr lang="en-GB" dirty="0" smtClean="0"/>
              <a:t>can we pick apart effects of financial liquidity from cognitive load</a:t>
            </a:r>
            <a:r>
              <a:rPr lang="en-GB" dirty="0" smtClean="0"/>
              <a:t>?</a:t>
            </a:r>
          </a:p>
          <a:p>
            <a:pPr lvl="1"/>
            <a:r>
              <a:rPr lang="en-GB" dirty="0" smtClean="0"/>
              <a:t>Without randomized treatment, there will be OVB and selection issues.</a:t>
            </a:r>
            <a:endParaRPr lang="en-GB" dirty="0" smtClean="0"/>
          </a:p>
        </p:txBody>
      </p:sp>
    </p:spTree>
    <p:extLst>
      <p:ext uri="{BB962C8B-B14F-4D97-AF65-F5344CB8AC3E}">
        <p14:creationId xmlns:p14="http://schemas.microsoft.com/office/powerpoint/2010/main" val="749437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this add value	?	</a:t>
            </a:r>
            <a:endParaRPr lang="en-GB" dirty="0"/>
          </a:p>
        </p:txBody>
      </p:sp>
      <p:sp>
        <p:nvSpPr>
          <p:cNvPr id="3" name="Content Placeholder 2"/>
          <p:cNvSpPr>
            <a:spLocks noGrp="1"/>
          </p:cNvSpPr>
          <p:nvPr>
            <p:ph idx="1"/>
          </p:nvPr>
        </p:nvSpPr>
        <p:spPr/>
        <p:txBody>
          <a:bodyPr>
            <a:normAutofit/>
          </a:bodyPr>
          <a:lstStyle/>
          <a:p>
            <a:r>
              <a:rPr lang="en-GB" dirty="0" smtClean="0"/>
              <a:t>Unlikely </a:t>
            </a:r>
            <a:r>
              <a:rPr lang="en-GB" dirty="0" smtClean="0"/>
              <a:t>to find ready datasets that measure risk aversion and almost certainly won’t find cognitive load</a:t>
            </a:r>
            <a:r>
              <a:rPr lang="en-GB" dirty="0" smtClean="0"/>
              <a:t>.  Measuring cognitive load at different points in the cycle (harvest, planting, germination </a:t>
            </a:r>
            <a:r>
              <a:rPr lang="en-GB" dirty="0" err="1" smtClean="0"/>
              <a:t>etc</a:t>
            </a:r>
            <a:r>
              <a:rPr lang="en-GB" dirty="0" smtClean="0"/>
              <a:t>) novel.</a:t>
            </a:r>
            <a:endParaRPr lang="en-GB" dirty="0" smtClean="0"/>
          </a:p>
          <a:p>
            <a:r>
              <a:rPr lang="en-GB" dirty="0" smtClean="0"/>
              <a:t>More importantly, Mani &amp; </a:t>
            </a:r>
            <a:r>
              <a:rPr lang="en-GB" dirty="0" err="1" smtClean="0"/>
              <a:t>Lichand</a:t>
            </a:r>
            <a:r>
              <a:rPr lang="en-GB" dirty="0" smtClean="0"/>
              <a:t> found that farmers suffering </a:t>
            </a:r>
            <a:r>
              <a:rPr lang="en-GB" dirty="0" smtClean="0"/>
              <a:t>from cognitive </a:t>
            </a:r>
            <a:r>
              <a:rPr lang="en-GB" dirty="0" smtClean="0"/>
              <a:t>load made hypothetical choices away from risk management (less likely to choose crop insurance option).  Can test with real data.</a:t>
            </a:r>
          </a:p>
          <a:p>
            <a:r>
              <a:rPr lang="en-GB" dirty="0" smtClean="0"/>
              <a:t>Can also test whether risk aversion and cognitive load work ‘through separate channels’.</a:t>
            </a:r>
            <a:endParaRPr lang="en-GB" dirty="0"/>
          </a:p>
        </p:txBody>
      </p:sp>
    </p:spTree>
    <p:extLst>
      <p:ext uri="{BB962C8B-B14F-4D97-AF65-F5344CB8AC3E}">
        <p14:creationId xmlns:p14="http://schemas.microsoft.com/office/powerpoint/2010/main" val="1122970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(New) Experimental ideas</a:t>
            </a:r>
            <a:endParaRPr lang="en-GB" b="1" dirty="0"/>
          </a:p>
        </p:txBody>
      </p:sp>
      <p:sp>
        <p:nvSpPr>
          <p:cNvPr id="3" name="Content Placeholder 2"/>
          <p:cNvSpPr>
            <a:spLocks noGrp="1"/>
          </p:cNvSpPr>
          <p:nvPr>
            <p:ph idx="1"/>
          </p:nvPr>
        </p:nvSpPr>
        <p:spPr/>
        <p:txBody>
          <a:bodyPr/>
          <a:lstStyle/>
          <a:p>
            <a:r>
              <a:rPr lang="en-GB" dirty="0" smtClean="0"/>
              <a:t>Prime farmers to induce cognitive load by requiring them to carry out difficult/ multiple tasks =&gt; then ask about adoption plans.</a:t>
            </a:r>
          </a:p>
          <a:p>
            <a:r>
              <a:rPr lang="en-GB" dirty="0" smtClean="0"/>
              <a:t>Combine with providing information about </a:t>
            </a:r>
            <a:r>
              <a:rPr lang="en-GB" dirty="0" err="1" smtClean="0"/>
              <a:t>eg</a:t>
            </a:r>
            <a:r>
              <a:rPr lang="en-GB" dirty="0" smtClean="0"/>
              <a:t> DT maize &amp; insurance- </a:t>
            </a:r>
            <a:r>
              <a:rPr lang="en-GB" b="1" dirty="0" smtClean="0"/>
              <a:t>how does cognitive load affect processing of information?</a:t>
            </a:r>
          </a:p>
          <a:p>
            <a:r>
              <a:rPr lang="en-GB" dirty="0"/>
              <a:t>Could also vary the format of information (frequencies/ probabilities) or the information provider (me, an agronomist</a:t>
            </a:r>
            <a:r>
              <a:rPr lang="en-GB" dirty="0" smtClean="0"/>
              <a:t>…)</a:t>
            </a:r>
            <a:endParaRPr lang="en-GB" b="1" dirty="0" smtClean="0"/>
          </a:p>
          <a:p>
            <a:r>
              <a:rPr lang="en-GB" dirty="0" smtClean="0"/>
              <a:t>Contribution: other studies have looked at processing of insurance information but not actual behaviour.  </a:t>
            </a:r>
          </a:p>
        </p:txBody>
      </p:sp>
    </p:spTree>
    <p:extLst>
      <p:ext uri="{BB962C8B-B14F-4D97-AF65-F5344CB8AC3E}">
        <p14:creationId xmlns:p14="http://schemas.microsoft.com/office/powerpoint/2010/main" val="290222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813"/>
            <a:ext cx="10515600" cy="1325563"/>
          </a:xfrm>
        </p:spPr>
        <p:txBody>
          <a:bodyPr>
            <a:normAutofit/>
          </a:bodyPr>
          <a:lstStyle/>
          <a:p>
            <a:r>
              <a:rPr lang="en-GB" b="1" dirty="0" smtClean="0"/>
              <a:t>How does cognitive load affect processing of information about drought mitigation?</a:t>
            </a:r>
            <a:endParaRPr lang="en-GB" dirty="0"/>
          </a:p>
        </p:txBody>
      </p:sp>
      <p:sp>
        <p:nvSpPr>
          <p:cNvPr id="4" name="Oval 3"/>
          <p:cNvSpPr/>
          <p:nvPr/>
        </p:nvSpPr>
        <p:spPr>
          <a:xfrm>
            <a:off x="1568884" y="2903950"/>
            <a:ext cx="1849677" cy="244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Provide information about adaptations: DT maize, crop insurance</a:t>
            </a:r>
            <a:endParaRPr lang="en-GB" dirty="0"/>
          </a:p>
        </p:txBody>
      </p:sp>
      <p:sp>
        <p:nvSpPr>
          <p:cNvPr id="5" name="Rectangle 4"/>
          <p:cNvSpPr/>
          <p:nvPr/>
        </p:nvSpPr>
        <p:spPr>
          <a:xfrm>
            <a:off x="4047471" y="1974935"/>
            <a:ext cx="1991639" cy="1327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GB" dirty="0" smtClean="0"/>
              <a:t>T: PRIME</a:t>
            </a:r>
            <a:r>
              <a:rPr lang="en-GB" dirty="0"/>
              <a:t>: multiple/ difficult task exercise</a:t>
            </a:r>
          </a:p>
        </p:txBody>
      </p:sp>
      <p:sp>
        <p:nvSpPr>
          <p:cNvPr id="7" name="Rectangle 6"/>
          <p:cNvSpPr/>
          <p:nvPr/>
        </p:nvSpPr>
        <p:spPr>
          <a:xfrm>
            <a:off x="3997368" y="3442682"/>
            <a:ext cx="2041742"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T2</a:t>
            </a:r>
            <a:r>
              <a:rPr lang="en-GB" dirty="0" smtClean="0"/>
              <a:t>: Information, No priming</a:t>
            </a:r>
            <a:endParaRPr lang="en-GB" dirty="0"/>
          </a:p>
        </p:txBody>
      </p:sp>
      <p:sp>
        <p:nvSpPr>
          <p:cNvPr id="8" name="Rectangle 7"/>
          <p:cNvSpPr/>
          <p:nvPr/>
        </p:nvSpPr>
        <p:spPr>
          <a:xfrm>
            <a:off x="3997368" y="4805708"/>
            <a:ext cx="2041742"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 </a:t>
            </a:r>
            <a:r>
              <a:rPr lang="en-GB" dirty="0" smtClean="0"/>
              <a:t>no priming or </a:t>
            </a:r>
            <a:r>
              <a:rPr lang="en-GB" dirty="0" smtClean="0"/>
              <a:t>information</a:t>
            </a:r>
            <a:endParaRPr lang="en-GB" dirty="0"/>
          </a:p>
        </p:txBody>
      </p:sp>
      <p:sp>
        <p:nvSpPr>
          <p:cNvPr id="9" name="Rounded Rectangle 8"/>
          <p:cNvSpPr/>
          <p:nvPr/>
        </p:nvSpPr>
        <p:spPr>
          <a:xfrm>
            <a:off x="6475955" y="2663867"/>
            <a:ext cx="1189973" cy="3340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Mental tests for Cognitive </a:t>
            </a:r>
            <a:r>
              <a:rPr lang="en-GB" dirty="0" smtClean="0"/>
              <a:t>load and ask about adoption plans</a:t>
            </a:r>
            <a:endParaRPr lang="en-GB" dirty="0"/>
          </a:p>
        </p:txBody>
      </p:sp>
      <p:sp>
        <p:nvSpPr>
          <p:cNvPr id="10" name="Rounded Rectangle 9"/>
          <p:cNvSpPr/>
          <p:nvPr/>
        </p:nvSpPr>
        <p:spPr>
          <a:xfrm>
            <a:off x="8730641" y="3131507"/>
            <a:ext cx="1878904"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Observe adoption behaviour </a:t>
            </a:r>
            <a:r>
              <a:rPr lang="en-GB" b="1" dirty="0" smtClean="0"/>
              <a:t>and ask about reasons?</a:t>
            </a:r>
            <a:endParaRPr lang="en-GB" b="1" dirty="0"/>
          </a:p>
        </p:txBody>
      </p:sp>
      <p:sp>
        <p:nvSpPr>
          <p:cNvPr id="11" name="Rectangle 10"/>
          <p:cNvSpPr/>
          <p:nvPr/>
        </p:nvSpPr>
        <p:spPr>
          <a:xfrm>
            <a:off x="1816274" y="1538610"/>
            <a:ext cx="5849654" cy="3031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Time</a:t>
            </a:r>
            <a:r>
              <a:rPr lang="es-ES" dirty="0" smtClean="0">
                <a:solidFill>
                  <a:schemeClr val="tx1"/>
                </a:solidFill>
              </a:rPr>
              <a:t>=0 (pre-planting)</a:t>
            </a:r>
            <a:endParaRPr lang="en-GB" dirty="0">
              <a:solidFill>
                <a:schemeClr val="tx1"/>
              </a:solidFill>
            </a:endParaRPr>
          </a:p>
        </p:txBody>
      </p:sp>
      <p:sp>
        <p:nvSpPr>
          <p:cNvPr id="12" name="Rectangle 11"/>
          <p:cNvSpPr/>
          <p:nvPr/>
        </p:nvSpPr>
        <p:spPr>
          <a:xfrm>
            <a:off x="7791189" y="1528175"/>
            <a:ext cx="4108537" cy="33820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Time</a:t>
            </a:r>
            <a:r>
              <a:rPr lang="es-ES" dirty="0" smtClean="0"/>
              <a:t>=1 (post </a:t>
            </a:r>
            <a:r>
              <a:rPr lang="es-ES" dirty="0" err="1" smtClean="0"/>
              <a:t>planting</a:t>
            </a:r>
            <a:r>
              <a:rPr lang="es-ES" dirty="0" smtClean="0"/>
              <a:t> AND/OR </a:t>
            </a:r>
            <a:r>
              <a:rPr lang="es-ES" dirty="0" err="1" smtClean="0"/>
              <a:t>harvest</a:t>
            </a:r>
            <a:r>
              <a:rPr lang="es-ES" dirty="0" smtClean="0"/>
              <a:t>)</a:t>
            </a:r>
            <a:endParaRPr lang="en-GB" dirty="0"/>
          </a:p>
        </p:txBody>
      </p:sp>
      <p:cxnSp>
        <p:nvCxnSpPr>
          <p:cNvPr id="14" name="Straight Arrow Connector 13"/>
          <p:cNvCxnSpPr/>
          <p:nvPr/>
        </p:nvCxnSpPr>
        <p:spPr>
          <a:xfrm flipV="1">
            <a:off x="3358539" y="3147380"/>
            <a:ext cx="688932" cy="28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358542" y="4409162"/>
            <a:ext cx="638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1528175"/>
            <a:ext cx="1689969" cy="31358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Time</a:t>
            </a:r>
            <a:r>
              <a:rPr lang="es-ES" dirty="0" smtClean="0">
                <a:solidFill>
                  <a:schemeClr val="tx1"/>
                </a:solidFill>
              </a:rPr>
              <a:t>= -1</a:t>
            </a:r>
            <a:endParaRPr lang="en-GB" dirty="0">
              <a:solidFill>
                <a:schemeClr val="tx1"/>
              </a:solidFill>
            </a:endParaRPr>
          </a:p>
        </p:txBody>
      </p:sp>
      <p:sp>
        <p:nvSpPr>
          <p:cNvPr id="19" name="TextBox 18"/>
          <p:cNvSpPr txBox="1"/>
          <p:nvPr/>
        </p:nvSpPr>
        <p:spPr>
          <a:xfrm>
            <a:off x="326720" y="2771404"/>
            <a:ext cx="1022959" cy="646331"/>
          </a:xfrm>
          <a:prstGeom prst="rect">
            <a:avLst/>
          </a:prstGeom>
          <a:solidFill>
            <a:schemeClr val="accent6"/>
          </a:solidFill>
        </p:spPr>
        <p:txBody>
          <a:bodyPr wrap="square" rtlCol="0">
            <a:spAutoFit/>
          </a:bodyPr>
          <a:lstStyle/>
          <a:p>
            <a:r>
              <a:rPr lang="en-GB" dirty="0" smtClean="0"/>
              <a:t>Baseline survey</a:t>
            </a:r>
            <a:endParaRPr lang="en-GB" dirty="0"/>
          </a:p>
        </p:txBody>
      </p:sp>
      <p:sp>
        <p:nvSpPr>
          <p:cNvPr id="3" name="Rectangle 2"/>
          <p:cNvSpPr/>
          <p:nvPr/>
        </p:nvSpPr>
        <p:spPr>
          <a:xfrm>
            <a:off x="3997368" y="6168734"/>
            <a:ext cx="2041742" cy="48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T3: Priming, no information</a:t>
            </a:r>
            <a:endParaRPr lang="en-GB" dirty="0"/>
          </a:p>
        </p:txBody>
      </p:sp>
    </p:spTree>
    <p:extLst>
      <p:ext uri="{BB962C8B-B14F-4D97-AF65-F5344CB8AC3E}">
        <p14:creationId xmlns:p14="http://schemas.microsoft.com/office/powerpoint/2010/main" val="284572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Thanks for listening!</a:t>
            </a:r>
            <a:endParaRPr lang="en-GB" dirty="0"/>
          </a:p>
        </p:txBody>
      </p:sp>
      <p:pic>
        <p:nvPicPr>
          <p:cNvPr id="4" name="Content Placeholder 3"/>
          <p:cNvPicPr>
            <a:picLocks noGrp="1" noChangeAspect="1"/>
          </p:cNvPicPr>
          <p:nvPr>
            <p:ph idx="1"/>
          </p:nvPr>
        </p:nvPicPr>
        <p:blipFill>
          <a:blip r:embed="rId3"/>
          <a:stretch>
            <a:fillRect/>
          </a:stretch>
        </p:blipFill>
        <p:spPr>
          <a:xfrm>
            <a:off x="1841326" y="1682101"/>
            <a:ext cx="7979079" cy="4349341"/>
          </a:xfrm>
          <a:prstGeom prst="rect">
            <a:avLst/>
          </a:prstGeom>
        </p:spPr>
      </p:pic>
    </p:spTree>
    <p:extLst>
      <p:ext uri="{BB962C8B-B14F-4D97-AF65-F5344CB8AC3E}">
        <p14:creationId xmlns:p14="http://schemas.microsoft.com/office/powerpoint/2010/main" val="1572415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68773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Risk</a:t>
            </a:r>
            <a:r>
              <a:rPr lang="es-ES" dirty="0" smtClean="0"/>
              <a:t> </a:t>
            </a:r>
            <a:r>
              <a:rPr lang="es-ES" dirty="0" err="1" smtClean="0"/>
              <a:t>aversion</a:t>
            </a:r>
            <a:r>
              <a:rPr lang="es-ES" dirty="0" smtClean="0"/>
              <a:t> </a:t>
            </a:r>
            <a:r>
              <a:rPr lang="en-GB" dirty="0" smtClean="0"/>
              <a:t>and cognitive load: lab in </a:t>
            </a:r>
            <a:r>
              <a:rPr lang="en-GB" dirty="0" smtClean="0"/>
              <a:t>field more information</a:t>
            </a:r>
            <a:r>
              <a:rPr lang="en-GB" dirty="0" smtClean="0"/>
              <a:t>	</a:t>
            </a:r>
            <a:endParaRPr lang="en-GB" dirty="0"/>
          </a:p>
        </p:txBody>
      </p:sp>
      <p:sp>
        <p:nvSpPr>
          <p:cNvPr id="3" name="Content Placeholder 2"/>
          <p:cNvSpPr>
            <a:spLocks noGrp="1"/>
          </p:cNvSpPr>
          <p:nvPr>
            <p:ph idx="1"/>
          </p:nvPr>
        </p:nvSpPr>
        <p:spPr/>
        <p:txBody>
          <a:bodyPr>
            <a:normAutofit fontScale="92500"/>
          </a:bodyPr>
          <a:lstStyle/>
          <a:p>
            <a:r>
              <a:rPr lang="en-GB" dirty="0" smtClean="0"/>
              <a:t>Following </a:t>
            </a:r>
            <a:r>
              <a:rPr lang="en-GB" dirty="0" err="1" smtClean="0"/>
              <a:t>Maertens</a:t>
            </a:r>
            <a:r>
              <a:rPr lang="en-GB" dirty="0" smtClean="0"/>
              <a:t> (2014) </a:t>
            </a:r>
            <a:r>
              <a:rPr lang="en-GB" i="1" dirty="0" smtClean="0"/>
              <a:t>Why farmers love risk </a:t>
            </a:r>
            <a:r>
              <a:rPr lang="en-GB" dirty="0" smtClean="0"/>
              <a:t>could explore farmers </a:t>
            </a:r>
            <a:r>
              <a:rPr lang="en-GB" dirty="0" smtClean="0"/>
              <a:t>Willingness To Pay </a:t>
            </a:r>
            <a:r>
              <a:rPr lang="en-GB" dirty="0" smtClean="0"/>
              <a:t>for different hypothetical distributions (of income?), including a typical DT maize crop and a DT maize crop with crop insurance.</a:t>
            </a:r>
          </a:p>
          <a:p>
            <a:r>
              <a:rPr lang="en-GB" dirty="0" smtClean="0"/>
              <a:t>Compare this to actual observed choices- do farmers actual choices of risk management techniques match their hypothetical stated preferences?</a:t>
            </a:r>
          </a:p>
          <a:p>
            <a:r>
              <a:rPr lang="en-GB" dirty="0" smtClean="0"/>
              <a:t>Also measure cognitive load and see how this correlates with measured risk aversion. Are these really separate channels?</a:t>
            </a:r>
          </a:p>
          <a:p>
            <a:r>
              <a:rPr lang="en-GB" dirty="0" smtClean="0"/>
              <a:t>There could be a role for priming here to see a) how if affects measured cognitive load and b) how this affects measured risk aversion as we can pick up the short term effect without worrying about it wearing off.</a:t>
            </a:r>
          </a:p>
          <a:p>
            <a:endParaRPr lang="en-GB" dirty="0" smtClean="0"/>
          </a:p>
          <a:p>
            <a:endParaRPr lang="en-GB" dirty="0"/>
          </a:p>
        </p:txBody>
      </p:sp>
    </p:spTree>
    <p:extLst>
      <p:ext uri="{BB962C8B-B14F-4D97-AF65-F5344CB8AC3E}">
        <p14:creationId xmlns:p14="http://schemas.microsoft.com/office/powerpoint/2010/main" val="2965960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5472" y="719666"/>
          <a:ext cx="11824572" cy="370840"/>
        </p:xfrm>
        <a:graphic>
          <a:graphicData uri="http://schemas.openxmlformats.org/drawingml/2006/table">
            <a:tbl>
              <a:tblPr firstRow="1" bandRow="1">
                <a:tableStyleId>{5C22544A-7EE6-4342-B048-85BDC9FD1C3A}</a:tableStyleId>
              </a:tblPr>
              <a:tblGrid>
                <a:gridCol w="985381"/>
                <a:gridCol w="985381"/>
                <a:gridCol w="985381"/>
                <a:gridCol w="985381"/>
                <a:gridCol w="985381"/>
                <a:gridCol w="985381"/>
                <a:gridCol w="985381"/>
                <a:gridCol w="985381"/>
                <a:gridCol w="985381"/>
                <a:gridCol w="985381"/>
                <a:gridCol w="985381"/>
                <a:gridCol w="985381"/>
              </a:tblGrid>
              <a:tr h="370840">
                <a:tc>
                  <a:txBody>
                    <a:bodyPr/>
                    <a:lstStyle/>
                    <a:p>
                      <a:r>
                        <a:rPr lang="en-GB" dirty="0" smtClean="0"/>
                        <a:t>Nov</a:t>
                      </a:r>
                      <a:endParaRPr lang="en-GB" dirty="0"/>
                    </a:p>
                  </a:txBody>
                  <a:tcPr/>
                </a:tc>
                <a:tc>
                  <a:txBody>
                    <a:bodyPr/>
                    <a:lstStyle/>
                    <a:p>
                      <a:r>
                        <a:rPr lang="en-GB" dirty="0" smtClean="0"/>
                        <a:t>Dec</a:t>
                      </a:r>
                      <a:endParaRPr lang="en-GB" dirty="0"/>
                    </a:p>
                  </a:txBody>
                  <a:tcPr/>
                </a:tc>
                <a:tc>
                  <a:txBody>
                    <a:bodyPr/>
                    <a:lstStyle/>
                    <a:p>
                      <a:r>
                        <a:rPr lang="en-GB" dirty="0" smtClean="0"/>
                        <a:t>Jan</a:t>
                      </a:r>
                      <a:endParaRPr lang="en-GB" dirty="0"/>
                    </a:p>
                  </a:txBody>
                  <a:tcPr/>
                </a:tc>
                <a:tc>
                  <a:txBody>
                    <a:bodyPr/>
                    <a:lstStyle/>
                    <a:p>
                      <a:r>
                        <a:rPr lang="en-GB" dirty="0" smtClean="0"/>
                        <a:t>Feb</a:t>
                      </a:r>
                      <a:endParaRPr lang="en-GB" dirty="0"/>
                    </a:p>
                  </a:txBody>
                  <a:tcPr/>
                </a:tc>
                <a:tc>
                  <a:txBody>
                    <a:bodyPr/>
                    <a:lstStyle/>
                    <a:p>
                      <a:r>
                        <a:rPr lang="en-GB" dirty="0" smtClean="0"/>
                        <a:t>March</a:t>
                      </a:r>
                      <a:endParaRPr lang="en-GB" dirty="0"/>
                    </a:p>
                  </a:txBody>
                  <a:tcPr/>
                </a:tc>
                <a:tc>
                  <a:txBody>
                    <a:bodyPr/>
                    <a:lstStyle/>
                    <a:p>
                      <a:r>
                        <a:rPr lang="en-GB" dirty="0" smtClean="0"/>
                        <a:t>Apr</a:t>
                      </a:r>
                      <a:endParaRPr lang="en-GB" dirty="0"/>
                    </a:p>
                  </a:txBody>
                  <a:tcPr/>
                </a:tc>
                <a:tc>
                  <a:txBody>
                    <a:bodyPr/>
                    <a:lstStyle/>
                    <a:p>
                      <a:r>
                        <a:rPr lang="en-GB" dirty="0" smtClean="0"/>
                        <a:t>May</a:t>
                      </a:r>
                      <a:endParaRPr lang="en-GB" dirty="0"/>
                    </a:p>
                  </a:txBody>
                  <a:tcPr/>
                </a:tc>
                <a:tc>
                  <a:txBody>
                    <a:bodyPr/>
                    <a:lstStyle/>
                    <a:p>
                      <a:r>
                        <a:rPr lang="en-GB" dirty="0" smtClean="0"/>
                        <a:t>Jun</a:t>
                      </a:r>
                      <a:endParaRPr lang="en-GB" dirty="0"/>
                    </a:p>
                  </a:txBody>
                  <a:tcPr/>
                </a:tc>
                <a:tc>
                  <a:txBody>
                    <a:bodyPr/>
                    <a:lstStyle/>
                    <a:p>
                      <a:r>
                        <a:rPr lang="en-GB" dirty="0" smtClean="0"/>
                        <a:t>July</a:t>
                      </a:r>
                      <a:endParaRPr lang="en-GB" dirty="0"/>
                    </a:p>
                  </a:txBody>
                  <a:tcPr/>
                </a:tc>
                <a:tc>
                  <a:txBody>
                    <a:bodyPr/>
                    <a:lstStyle/>
                    <a:p>
                      <a:r>
                        <a:rPr lang="en-GB" dirty="0" smtClean="0"/>
                        <a:t>Aug</a:t>
                      </a:r>
                      <a:endParaRPr lang="en-GB" dirty="0"/>
                    </a:p>
                  </a:txBody>
                  <a:tcPr/>
                </a:tc>
                <a:tc>
                  <a:txBody>
                    <a:bodyPr/>
                    <a:lstStyle/>
                    <a:p>
                      <a:r>
                        <a:rPr lang="en-GB" dirty="0" smtClean="0"/>
                        <a:t>Sep</a:t>
                      </a:r>
                      <a:endParaRPr lang="en-GB" dirty="0"/>
                    </a:p>
                  </a:txBody>
                  <a:tcPr/>
                </a:tc>
                <a:tc>
                  <a:txBody>
                    <a:bodyPr/>
                    <a:lstStyle/>
                    <a:p>
                      <a:r>
                        <a:rPr lang="en-GB" dirty="0" smtClean="0"/>
                        <a:t>Oct</a:t>
                      </a:r>
                      <a:endParaRPr lang="en-GB" dirty="0"/>
                    </a:p>
                  </a:txBody>
                  <a:tcPr/>
                </a:tc>
              </a:tr>
            </a:tbl>
          </a:graphicData>
        </a:graphic>
      </p:graphicFrame>
      <p:sp>
        <p:nvSpPr>
          <p:cNvPr id="5" name="TextBox 4"/>
          <p:cNvSpPr txBox="1"/>
          <p:nvPr/>
        </p:nvSpPr>
        <p:spPr>
          <a:xfrm>
            <a:off x="2680570" y="1227551"/>
            <a:ext cx="1039660" cy="369332"/>
          </a:xfrm>
          <a:prstGeom prst="rect">
            <a:avLst/>
          </a:prstGeom>
          <a:solidFill>
            <a:schemeClr val="accent2"/>
          </a:solidFill>
        </p:spPr>
        <p:txBody>
          <a:bodyPr wrap="square" rtlCol="0">
            <a:spAutoFit/>
          </a:bodyPr>
          <a:lstStyle/>
          <a:p>
            <a:r>
              <a:rPr lang="en-GB" dirty="0" smtClean="0"/>
              <a:t>HARVEST</a:t>
            </a:r>
            <a:endParaRPr lang="en-GB" dirty="0"/>
          </a:p>
        </p:txBody>
      </p:sp>
      <p:sp>
        <p:nvSpPr>
          <p:cNvPr id="6" name="TextBox 5"/>
          <p:cNvSpPr txBox="1"/>
          <p:nvPr/>
        </p:nvSpPr>
        <p:spPr>
          <a:xfrm>
            <a:off x="9346504" y="1227551"/>
            <a:ext cx="1039660" cy="369332"/>
          </a:xfrm>
          <a:prstGeom prst="rect">
            <a:avLst/>
          </a:prstGeom>
          <a:solidFill>
            <a:schemeClr val="accent2"/>
          </a:solidFill>
        </p:spPr>
        <p:txBody>
          <a:bodyPr wrap="square" rtlCol="0">
            <a:spAutoFit/>
          </a:bodyPr>
          <a:lstStyle/>
          <a:p>
            <a:r>
              <a:rPr lang="en-GB" dirty="0" smtClean="0"/>
              <a:t>HARVEST</a:t>
            </a:r>
            <a:endParaRPr lang="en-GB" dirty="0"/>
          </a:p>
        </p:txBody>
      </p:sp>
      <p:sp>
        <p:nvSpPr>
          <p:cNvPr id="7" name="TextBox 6"/>
          <p:cNvSpPr txBox="1"/>
          <p:nvPr/>
        </p:nvSpPr>
        <p:spPr>
          <a:xfrm>
            <a:off x="3835052" y="1227551"/>
            <a:ext cx="1039660" cy="369332"/>
          </a:xfrm>
          <a:prstGeom prst="rect">
            <a:avLst/>
          </a:prstGeom>
          <a:solidFill>
            <a:srgbClr val="92D050"/>
          </a:solidFill>
        </p:spPr>
        <p:txBody>
          <a:bodyPr wrap="square" rtlCol="0">
            <a:spAutoFit/>
          </a:bodyPr>
          <a:lstStyle/>
          <a:p>
            <a:r>
              <a:rPr lang="en-GB" dirty="0" smtClean="0"/>
              <a:t>PLANT</a:t>
            </a:r>
            <a:endParaRPr lang="en-GB" dirty="0"/>
          </a:p>
        </p:txBody>
      </p:sp>
      <p:sp>
        <p:nvSpPr>
          <p:cNvPr id="8" name="TextBox 7"/>
          <p:cNvSpPr txBox="1"/>
          <p:nvPr/>
        </p:nvSpPr>
        <p:spPr>
          <a:xfrm>
            <a:off x="10651298" y="1227551"/>
            <a:ext cx="1039660" cy="369332"/>
          </a:xfrm>
          <a:prstGeom prst="rect">
            <a:avLst/>
          </a:prstGeom>
          <a:solidFill>
            <a:srgbClr val="92D050"/>
          </a:solidFill>
        </p:spPr>
        <p:txBody>
          <a:bodyPr wrap="square" rtlCol="0">
            <a:spAutoFit/>
          </a:bodyPr>
          <a:lstStyle/>
          <a:p>
            <a:r>
              <a:rPr lang="en-GB" dirty="0" smtClean="0"/>
              <a:t>PLANT</a:t>
            </a:r>
            <a:endParaRPr lang="en-GB" dirty="0"/>
          </a:p>
        </p:txBody>
      </p:sp>
      <p:cxnSp>
        <p:nvCxnSpPr>
          <p:cNvPr id="10" name="Straight Connector 9"/>
          <p:cNvCxnSpPr/>
          <p:nvPr/>
        </p:nvCxnSpPr>
        <p:spPr>
          <a:xfrm>
            <a:off x="250524" y="2668044"/>
            <a:ext cx="2874723" cy="47598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3125247" y="1972664"/>
            <a:ext cx="0" cy="117136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125247" y="1972664"/>
            <a:ext cx="1229635" cy="40728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354882" y="2404997"/>
            <a:ext cx="5365315" cy="65135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9732723" y="1972664"/>
            <a:ext cx="25052" cy="117136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9720197" y="1972664"/>
            <a:ext cx="1450931" cy="41980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1171128" y="2404997"/>
            <a:ext cx="878916" cy="153351"/>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75781" y="2176304"/>
            <a:ext cx="2303745" cy="369332"/>
          </a:xfrm>
          <a:prstGeom prst="rect">
            <a:avLst/>
          </a:prstGeom>
          <a:noFill/>
        </p:spPr>
        <p:txBody>
          <a:bodyPr wrap="square" rtlCol="0">
            <a:spAutoFit/>
          </a:bodyPr>
          <a:lstStyle/>
          <a:p>
            <a:r>
              <a:rPr lang="en-GB" dirty="0" smtClean="0"/>
              <a:t>Financial liquidity</a:t>
            </a:r>
            <a:endParaRPr lang="en-GB" dirty="0"/>
          </a:p>
        </p:txBody>
      </p:sp>
      <p:cxnSp>
        <p:nvCxnSpPr>
          <p:cNvPr id="25" name="Straight Connector 24"/>
          <p:cNvCxnSpPr/>
          <p:nvPr/>
        </p:nvCxnSpPr>
        <p:spPr>
          <a:xfrm flipV="1">
            <a:off x="375781" y="4621733"/>
            <a:ext cx="1841326" cy="137787"/>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flipV="1">
            <a:off x="2217107" y="4230432"/>
            <a:ext cx="908140" cy="463372"/>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3200400" y="4371676"/>
            <a:ext cx="0" cy="532264"/>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flipV="1">
            <a:off x="3200400" y="3864465"/>
            <a:ext cx="1154482" cy="110837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a:off x="4354882" y="3864465"/>
            <a:ext cx="0" cy="826161"/>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a:off x="4354882" y="4690626"/>
            <a:ext cx="416281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flipV="1">
            <a:off x="8606422" y="4141558"/>
            <a:ext cx="1177446" cy="554184"/>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flipH="1">
            <a:off x="9720197" y="4277545"/>
            <a:ext cx="12526" cy="864630"/>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flipV="1">
            <a:off x="9764559" y="3745282"/>
            <a:ext cx="1283397" cy="1346458"/>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Straight Connector 47"/>
          <p:cNvCxnSpPr/>
          <p:nvPr/>
        </p:nvCxnSpPr>
        <p:spPr>
          <a:xfrm>
            <a:off x="11047956" y="3754770"/>
            <a:ext cx="0" cy="1218064"/>
          </a:xfrm>
          <a:prstGeom prst="line">
            <a:avLst/>
          </a:prstGeom>
        </p:spPr>
        <p:style>
          <a:lnRef idx="1">
            <a:schemeClr val="accent2"/>
          </a:lnRef>
          <a:fillRef idx="0">
            <a:schemeClr val="accent2"/>
          </a:fillRef>
          <a:effectRef idx="0">
            <a:schemeClr val="accent2"/>
          </a:effectRef>
          <a:fontRef idx="minor">
            <a:schemeClr val="tx1"/>
          </a:fontRef>
        </p:style>
      </p:cxnSp>
      <p:cxnSp>
        <p:nvCxnSpPr>
          <p:cNvPr id="50" name="Straight Connector 49"/>
          <p:cNvCxnSpPr/>
          <p:nvPr/>
        </p:nvCxnSpPr>
        <p:spPr>
          <a:xfrm>
            <a:off x="11047956" y="4972834"/>
            <a:ext cx="839244" cy="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906038" y="137786"/>
            <a:ext cx="6440466" cy="369332"/>
          </a:xfrm>
          <a:prstGeom prst="rect">
            <a:avLst/>
          </a:prstGeom>
          <a:noFill/>
        </p:spPr>
        <p:txBody>
          <a:bodyPr wrap="square" rtlCol="0">
            <a:spAutoFit/>
          </a:bodyPr>
          <a:lstStyle/>
          <a:p>
            <a:r>
              <a:rPr lang="en-GB" b="1" dirty="0" smtClean="0"/>
              <a:t>Expected patterns of cognitive load and financial liquidity</a:t>
            </a:r>
            <a:endParaRPr lang="en-GB" b="1" dirty="0"/>
          </a:p>
        </p:txBody>
      </p:sp>
      <p:sp>
        <p:nvSpPr>
          <p:cNvPr id="52" name="TextBox 51"/>
          <p:cNvSpPr txBox="1"/>
          <p:nvPr/>
        </p:nvSpPr>
        <p:spPr>
          <a:xfrm>
            <a:off x="538619" y="4026191"/>
            <a:ext cx="1866378" cy="369332"/>
          </a:xfrm>
          <a:prstGeom prst="rect">
            <a:avLst/>
          </a:prstGeom>
          <a:noFill/>
        </p:spPr>
        <p:txBody>
          <a:bodyPr wrap="square" rtlCol="0">
            <a:spAutoFit/>
          </a:bodyPr>
          <a:lstStyle/>
          <a:p>
            <a:r>
              <a:rPr lang="en-GB" dirty="0" smtClean="0"/>
              <a:t>Cognitive load</a:t>
            </a:r>
            <a:endParaRPr lang="en-GB" dirty="0"/>
          </a:p>
        </p:txBody>
      </p:sp>
      <p:sp>
        <p:nvSpPr>
          <p:cNvPr id="53" name="TextBox 52"/>
          <p:cNvSpPr txBox="1"/>
          <p:nvPr/>
        </p:nvSpPr>
        <p:spPr>
          <a:xfrm>
            <a:off x="3134638" y="2328728"/>
            <a:ext cx="1490597" cy="646331"/>
          </a:xfrm>
          <a:prstGeom prst="rect">
            <a:avLst/>
          </a:prstGeom>
          <a:noFill/>
        </p:spPr>
        <p:txBody>
          <a:bodyPr wrap="square" rtlCol="0">
            <a:spAutoFit/>
          </a:bodyPr>
          <a:lstStyle/>
          <a:p>
            <a:r>
              <a:rPr lang="en-GB" dirty="0" smtClean="0"/>
              <a:t>Investing in seed, inputs</a:t>
            </a:r>
            <a:endParaRPr lang="en-GB" dirty="0"/>
          </a:p>
        </p:txBody>
      </p:sp>
      <p:sp>
        <p:nvSpPr>
          <p:cNvPr id="54" name="Oval Callout 53"/>
          <p:cNvSpPr/>
          <p:nvPr/>
        </p:nvSpPr>
        <p:spPr>
          <a:xfrm>
            <a:off x="375781" y="5091740"/>
            <a:ext cx="5749446" cy="1642023"/>
          </a:xfrm>
          <a:prstGeom prst="wedgeEllipseCallout">
            <a:avLst>
              <a:gd name="adj1" fmla="val 8483"/>
              <a:gd name="adj2" fmla="val -59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Mani et al find load low at harvest time but high at planting.  This implies large increase here.</a:t>
            </a:r>
            <a:endParaRPr lang="en-GB" dirty="0"/>
          </a:p>
        </p:txBody>
      </p:sp>
      <p:sp>
        <p:nvSpPr>
          <p:cNvPr id="55" name="TextBox 54"/>
          <p:cNvSpPr txBox="1"/>
          <p:nvPr/>
        </p:nvSpPr>
        <p:spPr>
          <a:xfrm>
            <a:off x="5336088" y="1227551"/>
            <a:ext cx="1828800" cy="369332"/>
          </a:xfrm>
          <a:prstGeom prst="rect">
            <a:avLst/>
          </a:prstGeom>
          <a:noFill/>
        </p:spPr>
        <p:txBody>
          <a:bodyPr wrap="square" rtlCol="0">
            <a:spAutoFit/>
          </a:bodyPr>
          <a:lstStyle/>
          <a:p>
            <a:r>
              <a:rPr lang="en-GB" dirty="0" smtClean="0"/>
              <a:t>Long rains</a:t>
            </a:r>
            <a:endParaRPr lang="en-GB" dirty="0"/>
          </a:p>
        </p:txBody>
      </p:sp>
      <p:sp>
        <p:nvSpPr>
          <p:cNvPr id="56" name="TextBox 55"/>
          <p:cNvSpPr txBox="1"/>
          <p:nvPr/>
        </p:nvSpPr>
        <p:spPr>
          <a:xfrm>
            <a:off x="225472" y="1255735"/>
            <a:ext cx="1828800" cy="369332"/>
          </a:xfrm>
          <a:prstGeom prst="rect">
            <a:avLst/>
          </a:prstGeom>
          <a:noFill/>
        </p:spPr>
        <p:txBody>
          <a:bodyPr wrap="square" rtlCol="0">
            <a:spAutoFit/>
          </a:bodyPr>
          <a:lstStyle/>
          <a:p>
            <a:r>
              <a:rPr lang="en-GB" dirty="0" smtClean="0"/>
              <a:t>Short rains</a:t>
            </a:r>
            <a:endParaRPr lang="en-GB" dirty="0"/>
          </a:p>
        </p:txBody>
      </p:sp>
      <p:sp>
        <p:nvSpPr>
          <p:cNvPr id="58" name="Up Arrow 57"/>
          <p:cNvSpPr/>
          <p:nvPr/>
        </p:nvSpPr>
        <p:spPr>
          <a:xfrm>
            <a:off x="4404985" y="3269017"/>
            <a:ext cx="369518" cy="731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Up Arrow 58"/>
          <p:cNvSpPr/>
          <p:nvPr/>
        </p:nvSpPr>
        <p:spPr>
          <a:xfrm>
            <a:off x="3720230" y="3297986"/>
            <a:ext cx="369518" cy="731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4688910" y="3506318"/>
            <a:ext cx="1561578" cy="369332"/>
          </a:xfrm>
          <a:prstGeom prst="rect">
            <a:avLst/>
          </a:prstGeom>
          <a:noFill/>
        </p:spPr>
        <p:txBody>
          <a:bodyPr wrap="square" rtlCol="0">
            <a:spAutoFit/>
          </a:bodyPr>
          <a:lstStyle/>
          <a:p>
            <a:r>
              <a:rPr lang="en-GB" dirty="0" smtClean="0"/>
              <a:t>Measure?</a:t>
            </a:r>
            <a:endParaRPr lang="en-GB" dirty="0"/>
          </a:p>
        </p:txBody>
      </p:sp>
      <p:sp>
        <p:nvSpPr>
          <p:cNvPr id="61" name="TextBox 60"/>
          <p:cNvSpPr txBox="1"/>
          <p:nvPr/>
        </p:nvSpPr>
        <p:spPr>
          <a:xfrm>
            <a:off x="10235852" y="3327181"/>
            <a:ext cx="1561578" cy="369332"/>
          </a:xfrm>
          <a:prstGeom prst="rect">
            <a:avLst/>
          </a:prstGeom>
          <a:noFill/>
        </p:spPr>
        <p:txBody>
          <a:bodyPr wrap="square" rtlCol="0">
            <a:spAutoFit/>
          </a:bodyPr>
          <a:lstStyle/>
          <a:p>
            <a:r>
              <a:rPr lang="en-GB" dirty="0" smtClean="0"/>
              <a:t>Measure?</a:t>
            </a:r>
            <a:endParaRPr lang="en-GB" dirty="0"/>
          </a:p>
        </p:txBody>
      </p:sp>
      <p:sp>
        <p:nvSpPr>
          <p:cNvPr id="66" name="TextBox 65"/>
          <p:cNvSpPr txBox="1"/>
          <p:nvPr/>
        </p:nvSpPr>
        <p:spPr>
          <a:xfrm>
            <a:off x="7259876" y="5298510"/>
            <a:ext cx="4350710" cy="1477328"/>
          </a:xfrm>
          <a:prstGeom prst="rect">
            <a:avLst/>
          </a:prstGeom>
          <a:noFill/>
        </p:spPr>
        <p:txBody>
          <a:bodyPr wrap="square" rtlCol="0">
            <a:spAutoFit/>
          </a:bodyPr>
          <a:lstStyle/>
          <a:p>
            <a:r>
              <a:rPr lang="en-GB" dirty="0" smtClean="0"/>
              <a:t>Assuming: normal harvest (so that harvest releases income and reduces stress).  Germination releases stress (but has no financial effect).  Anticipation builds toward harvest with load rising.</a:t>
            </a:r>
            <a:endParaRPr lang="en-GB" dirty="0"/>
          </a:p>
        </p:txBody>
      </p:sp>
      <p:sp>
        <p:nvSpPr>
          <p:cNvPr id="38" name="Up Arrow 37"/>
          <p:cNvSpPr/>
          <p:nvPr/>
        </p:nvSpPr>
        <p:spPr>
          <a:xfrm>
            <a:off x="6534413" y="3269017"/>
            <a:ext cx="369518" cy="731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Up Arrow 39"/>
          <p:cNvSpPr/>
          <p:nvPr/>
        </p:nvSpPr>
        <p:spPr>
          <a:xfrm>
            <a:off x="9301620" y="3345970"/>
            <a:ext cx="369518" cy="731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Up Arrow 40"/>
          <p:cNvSpPr/>
          <p:nvPr/>
        </p:nvSpPr>
        <p:spPr>
          <a:xfrm>
            <a:off x="9866334" y="3345970"/>
            <a:ext cx="369518" cy="731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6891923" y="3527227"/>
            <a:ext cx="1561578" cy="369332"/>
          </a:xfrm>
          <a:prstGeom prst="rect">
            <a:avLst/>
          </a:prstGeom>
          <a:noFill/>
        </p:spPr>
        <p:txBody>
          <a:bodyPr wrap="square" rtlCol="0">
            <a:spAutoFit/>
          </a:bodyPr>
          <a:lstStyle/>
          <a:p>
            <a:r>
              <a:rPr lang="en-GB" dirty="0" smtClean="0"/>
              <a:t>Measure?</a:t>
            </a:r>
            <a:endParaRPr lang="en-GB" dirty="0"/>
          </a:p>
        </p:txBody>
      </p:sp>
    </p:spTree>
    <p:extLst>
      <p:ext uri="{BB962C8B-B14F-4D97-AF65-F5344CB8AC3E}">
        <p14:creationId xmlns:p14="http://schemas.microsoft.com/office/powerpoint/2010/main" val="532903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Raven’s matrix</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085" y="1628775"/>
            <a:ext cx="4727140" cy="4727140"/>
          </a:xfrm>
          <a:prstGeom prst="rect">
            <a:avLst/>
          </a:prstGeom>
        </p:spPr>
      </p:pic>
    </p:spTree>
    <p:extLst>
      <p:ext uri="{BB962C8B-B14F-4D97-AF65-F5344CB8AC3E}">
        <p14:creationId xmlns:p14="http://schemas.microsoft.com/office/powerpoint/2010/main" val="39394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interests	</a:t>
            </a:r>
            <a:endParaRPr lang="en-GB" dirty="0"/>
          </a:p>
        </p:txBody>
      </p:sp>
      <p:sp>
        <p:nvSpPr>
          <p:cNvPr id="3" name="Content Placeholder 2"/>
          <p:cNvSpPr>
            <a:spLocks noGrp="1"/>
          </p:cNvSpPr>
          <p:nvPr>
            <p:ph idx="1"/>
          </p:nvPr>
        </p:nvSpPr>
        <p:spPr/>
        <p:txBody>
          <a:bodyPr>
            <a:normAutofit/>
          </a:bodyPr>
          <a:lstStyle/>
          <a:p>
            <a:r>
              <a:rPr lang="en-GB" sz="4400" dirty="0" smtClean="0"/>
              <a:t>Responses to weather and climate change</a:t>
            </a:r>
          </a:p>
          <a:p>
            <a:r>
              <a:rPr lang="en-GB" sz="4400" dirty="0" smtClean="0"/>
              <a:t>Farmers livelihoods and coping with shocks</a:t>
            </a:r>
          </a:p>
          <a:p>
            <a:r>
              <a:rPr lang="en-GB" sz="4400" dirty="0" smtClean="0"/>
              <a:t>African context at present.</a:t>
            </a:r>
            <a:endParaRPr lang="en-GB" sz="4400" dirty="0"/>
          </a:p>
        </p:txBody>
      </p:sp>
    </p:spTree>
    <p:extLst>
      <p:ext uri="{BB962C8B-B14F-4D97-AF65-F5344CB8AC3E}">
        <p14:creationId xmlns:p14="http://schemas.microsoft.com/office/powerpoint/2010/main" val="320969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 still need/ would like to know: baseline study</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Local context (study site dependent): </a:t>
            </a:r>
          </a:p>
          <a:p>
            <a:r>
              <a:rPr lang="en-GB" dirty="0"/>
              <a:t>C</a:t>
            </a:r>
            <a:r>
              <a:rPr lang="en-GB" dirty="0" smtClean="0"/>
              <a:t>limate/ weather info received and media for this.</a:t>
            </a:r>
          </a:p>
          <a:p>
            <a:r>
              <a:rPr lang="en-GB" dirty="0" smtClean="0"/>
              <a:t>Baseline level of uptake of drought resilience measures and perceptions about these: insurance, DT varieties, cash crops, off farm income, support networks available.</a:t>
            </a:r>
          </a:p>
          <a:p>
            <a:r>
              <a:rPr lang="en-GB" dirty="0" smtClean="0"/>
              <a:t>Historical weather/ climate (can link to satellite weather data for this if prefer not to ask, instead just need location)</a:t>
            </a:r>
          </a:p>
          <a:p>
            <a:r>
              <a:rPr lang="en-GB" dirty="0"/>
              <a:t>Perceptions about drought risk </a:t>
            </a:r>
            <a:r>
              <a:rPr lang="en-GB" dirty="0" smtClean="0"/>
              <a:t>(can use to assess availability, optimism).</a:t>
            </a:r>
          </a:p>
          <a:p>
            <a:r>
              <a:rPr lang="en-GB" dirty="0" smtClean="0"/>
              <a:t>Level of cognitive load (test through mental tasks)</a:t>
            </a:r>
            <a:endParaRPr lang="en-GB" dirty="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773362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Technology specific studies</a:t>
            </a:r>
            <a:endParaRPr lang="en-GB" dirty="0"/>
          </a:p>
        </p:txBody>
      </p:sp>
      <p:sp>
        <p:nvSpPr>
          <p:cNvPr id="3" name="Content Placeholder 2"/>
          <p:cNvSpPr>
            <a:spLocks noGrp="1"/>
          </p:cNvSpPr>
          <p:nvPr>
            <p:ph idx="1"/>
          </p:nvPr>
        </p:nvSpPr>
        <p:spPr/>
        <p:txBody>
          <a:bodyPr>
            <a:normAutofit/>
          </a:bodyPr>
          <a:lstStyle/>
          <a:p>
            <a:r>
              <a:rPr lang="en-GB" dirty="0" smtClean="0"/>
              <a:t>Cole </a:t>
            </a:r>
            <a:r>
              <a:rPr lang="en-GB" dirty="0"/>
              <a:t>et al (2013</a:t>
            </a:r>
            <a:r>
              <a:rPr lang="en-GB" dirty="0" smtClean="0"/>
              <a:t>): Farmers very price sensitive to index insurance and even adopters likely to under-insure.  Trust, salience and liquidity constraints also relevant.</a:t>
            </a:r>
          </a:p>
          <a:p>
            <a:r>
              <a:rPr lang="en-GB" dirty="0" smtClean="0"/>
              <a:t>Some climate </a:t>
            </a:r>
            <a:r>
              <a:rPr lang="en-GB" dirty="0"/>
              <a:t>science literature argues there is a failure to consider the best ways to get </a:t>
            </a:r>
            <a:r>
              <a:rPr lang="en-GB" dirty="0" smtClean="0"/>
              <a:t>weather/ climate </a:t>
            </a:r>
            <a:r>
              <a:rPr lang="en-GB" dirty="0"/>
              <a:t>information to the farmer (Stone et al 2006</a:t>
            </a:r>
            <a:r>
              <a:rPr lang="en-GB" dirty="0" smtClean="0"/>
              <a:t>).</a:t>
            </a:r>
          </a:p>
          <a:p>
            <a:r>
              <a:rPr lang="en-GB" dirty="0"/>
              <a:t>Is there a need to pick winners? Leave technology choice to the farmer</a:t>
            </a:r>
            <a:r>
              <a:rPr lang="en-GB" dirty="0" smtClean="0"/>
              <a:t>…?</a:t>
            </a:r>
          </a:p>
        </p:txBody>
      </p:sp>
    </p:spTree>
    <p:extLst>
      <p:ext uri="{BB962C8B-B14F-4D97-AF65-F5344CB8AC3E}">
        <p14:creationId xmlns:p14="http://schemas.microsoft.com/office/powerpoint/2010/main" val="210445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061"/>
            <a:ext cx="10515600" cy="1325563"/>
          </a:xfrm>
        </p:spPr>
        <p:txBody>
          <a:bodyPr>
            <a:normAutofit fontScale="90000"/>
          </a:bodyPr>
          <a:lstStyle/>
          <a:p>
            <a:r>
              <a:rPr lang="en-GB" dirty="0" smtClean="0"/>
              <a:t>Other areas that could be investigated relating to drought preparedness and mitigation…</a:t>
            </a:r>
            <a:endParaRPr lang="en-GB" dirty="0"/>
          </a:p>
        </p:txBody>
      </p:sp>
      <p:sp>
        <p:nvSpPr>
          <p:cNvPr id="3" name="Content Placeholder 2"/>
          <p:cNvSpPr>
            <a:spLocks noGrp="1"/>
          </p:cNvSpPr>
          <p:nvPr>
            <p:ph idx="1"/>
          </p:nvPr>
        </p:nvSpPr>
        <p:spPr>
          <a:xfrm>
            <a:off x="838200" y="1570433"/>
            <a:ext cx="10515600" cy="4351338"/>
          </a:xfrm>
        </p:spPr>
        <p:txBody>
          <a:bodyPr>
            <a:normAutofit/>
          </a:bodyPr>
          <a:lstStyle/>
          <a:p>
            <a:r>
              <a:rPr lang="en-GB" dirty="0" smtClean="0"/>
              <a:t>How vulnerable is the rural population- drought effect on crop yields, incomes, recent study on food prices and birthweight (Grace et al 2014)</a:t>
            </a:r>
          </a:p>
          <a:p>
            <a:pPr lvl="1"/>
            <a:r>
              <a:rPr lang="en-GB" dirty="0" smtClean="0"/>
              <a:t>Related: how do farmers perceive weather shocks- recall bias, herd effects, denial??</a:t>
            </a:r>
          </a:p>
          <a:p>
            <a:r>
              <a:rPr lang="en-GB" dirty="0" smtClean="0"/>
              <a:t>How well do the various policies/ initiatives work and how could they work better ?</a:t>
            </a:r>
          </a:p>
          <a:p>
            <a:pPr lvl="1"/>
            <a:r>
              <a:rPr lang="en-GB" dirty="0"/>
              <a:t>E</a:t>
            </a:r>
            <a:r>
              <a:rPr lang="en-GB" dirty="0" smtClean="0"/>
              <a:t>ffectiveness of food aid/ cash transfers (eg OPM recently evaluated the Hunger Safety Net Programme in Kenya)- </a:t>
            </a:r>
            <a:r>
              <a:rPr lang="en-GB" b="1" dirty="0" smtClean="0"/>
              <a:t>this would require partnering with an organisation rolling out such a programme: desirable but not really feasible in this time frame.</a:t>
            </a:r>
            <a:endParaRPr lang="en-GB" dirty="0" smtClean="0"/>
          </a:p>
        </p:txBody>
      </p:sp>
    </p:spTree>
    <p:extLst>
      <p:ext uri="{BB962C8B-B14F-4D97-AF65-F5344CB8AC3E}">
        <p14:creationId xmlns:p14="http://schemas.microsoft.com/office/powerpoint/2010/main" val="2104709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Response to shocks: seminal papers</a:t>
            </a:r>
            <a:endParaRPr lang="en-GB" dirty="0"/>
          </a:p>
        </p:txBody>
      </p:sp>
      <p:sp>
        <p:nvSpPr>
          <p:cNvPr id="3" name="Content Placeholder 2"/>
          <p:cNvSpPr>
            <a:spLocks noGrp="1"/>
          </p:cNvSpPr>
          <p:nvPr>
            <p:ph idx="1"/>
          </p:nvPr>
        </p:nvSpPr>
        <p:spPr/>
        <p:txBody>
          <a:bodyPr>
            <a:normAutofit/>
          </a:bodyPr>
          <a:lstStyle/>
          <a:p>
            <a:r>
              <a:rPr lang="en-GB" sz="3200" dirty="0" smtClean="0"/>
              <a:t>Agricultural household model ([cite paper in handbook])</a:t>
            </a:r>
          </a:p>
          <a:p>
            <a:r>
              <a:rPr lang="en-GB" sz="3200" dirty="0" smtClean="0"/>
              <a:t>Risk management strategies in the presence of credit/ insurance constraints (Rosensweig and Binswanger, 1993, Economic Journal)</a:t>
            </a:r>
          </a:p>
          <a:p>
            <a:r>
              <a:rPr lang="en-GB" sz="3200" dirty="0"/>
              <a:t>Risk pooling </a:t>
            </a:r>
            <a:r>
              <a:rPr lang="en-GB" sz="3200" dirty="0" smtClean="0"/>
              <a:t>within </a:t>
            </a:r>
            <a:r>
              <a:rPr lang="en-GB" sz="3200" dirty="0"/>
              <a:t>households </a:t>
            </a:r>
            <a:r>
              <a:rPr lang="en-GB" sz="3200" dirty="0" smtClean="0"/>
              <a:t>(</a:t>
            </a:r>
            <a:r>
              <a:rPr lang="en-GB" sz="3200" dirty="0"/>
              <a:t>Dercon and Krishnan, 2000</a:t>
            </a:r>
            <a:r>
              <a:rPr lang="en-GB" sz="3200" dirty="0" smtClean="0"/>
              <a:t>)</a:t>
            </a:r>
          </a:p>
          <a:p>
            <a:r>
              <a:rPr lang="en-GB" sz="3200" dirty="0" smtClean="0"/>
              <a:t>Perverse labour market outcomes (Jayachandran, 2006, JPE)</a:t>
            </a:r>
          </a:p>
          <a:p>
            <a:r>
              <a:rPr lang="en-GB" sz="3200" dirty="0" smtClean="0"/>
              <a:t>Effects of climate change/ weather shocks on yield (eg Deschenes and Greenstone, 2007, AER)</a:t>
            </a:r>
          </a:p>
          <a:p>
            <a:endParaRPr lang="en-GB" dirty="0" smtClean="0"/>
          </a:p>
          <a:p>
            <a:endParaRPr lang="en-GB" dirty="0" smtClean="0"/>
          </a:p>
          <a:p>
            <a:endParaRPr lang="en-GB" dirty="0"/>
          </a:p>
        </p:txBody>
      </p:sp>
    </p:spTree>
    <p:extLst>
      <p:ext uri="{BB962C8B-B14F-4D97-AF65-F5344CB8AC3E}">
        <p14:creationId xmlns:p14="http://schemas.microsoft.com/office/powerpoint/2010/main" val="1683444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paper: responses to weather shocks in Malawi</a:t>
            </a:r>
            <a:endParaRPr lang="en-GB" dirty="0"/>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fontScale="92500"/>
          </a:bodyPr>
          <a:lstStyle/>
          <a:p>
            <a:endParaRPr lang="en-GB" dirty="0" smtClean="0"/>
          </a:p>
          <a:p>
            <a:endParaRPr lang="en-GB" dirty="0"/>
          </a:p>
          <a:p>
            <a:endParaRPr lang="en-GB" dirty="0" smtClean="0"/>
          </a:p>
          <a:p>
            <a:pPr marL="0" indent="0">
              <a:buNone/>
            </a:pPr>
            <a:endParaRPr lang="en-GB" dirty="0" smtClean="0"/>
          </a:p>
          <a:p>
            <a:pPr marL="0" indent="0">
              <a:buNone/>
            </a:pPr>
            <a:r>
              <a:rPr lang="en-GB" dirty="0" smtClean="0"/>
              <a:t>Questions exploring: </a:t>
            </a:r>
          </a:p>
          <a:p>
            <a:r>
              <a:rPr lang="en-GB" dirty="0" smtClean="0"/>
              <a:t>How well do farmers’ perceptions of drought fit with the data?  </a:t>
            </a:r>
          </a:p>
          <a:p>
            <a:r>
              <a:rPr lang="en-GB" dirty="0" smtClean="0"/>
              <a:t>What is the link between those perceptions and adaptation behaviour?</a:t>
            </a:r>
          </a:p>
          <a:p>
            <a:pPr marL="0" indent="0">
              <a:buNone/>
            </a:pPr>
            <a:r>
              <a:rPr lang="en-GB" dirty="0" smtClean="0"/>
              <a:t>(</a:t>
            </a:r>
            <a:r>
              <a:rPr lang="en-GB" dirty="0" err="1" smtClean="0"/>
              <a:t>eg</a:t>
            </a:r>
            <a:r>
              <a:rPr lang="en-GB" dirty="0" smtClean="0"/>
              <a:t> soil and water conservation, drought resilient maize, alternative crops)?</a:t>
            </a:r>
          </a:p>
          <a:p>
            <a:r>
              <a:rPr lang="en-GB" dirty="0" smtClean="0"/>
              <a:t>Do farmers that adapt obtain higher harvests/yields?</a:t>
            </a:r>
          </a:p>
          <a:p>
            <a:pPr lvl="1"/>
            <a:endParaRPr lang="en-GB" dirty="0"/>
          </a:p>
        </p:txBody>
      </p:sp>
      <p:sp>
        <p:nvSpPr>
          <p:cNvPr id="4" name="Rounded Rectangle 3"/>
          <p:cNvSpPr/>
          <p:nvPr/>
        </p:nvSpPr>
        <p:spPr>
          <a:xfrm>
            <a:off x="1265129" y="1922745"/>
            <a:ext cx="3382027" cy="158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Daily </a:t>
            </a:r>
            <a:r>
              <a:rPr lang="en-GB" sz="2000" dirty="0"/>
              <a:t>rainfall </a:t>
            </a:r>
            <a:r>
              <a:rPr lang="en-GB" sz="2000" dirty="0" smtClean="0"/>
              <a:t>from </a:t>
            </a:r>
            <a:r>
              <a:rPr lang="en-GB" sz="2000" dirty="0"/>
              <a:t>US National Oceanic </a:t>
            </a:r>
            <a:r>
              <a:rPr lang="en-GB" sz="2000" dirty="0" smtClean="0"/>
              <a:t>and </a:t>
            </a:r>
            <a:r>
              <a:rPr lang="en-GB" sz="2000" dirty="0"/>
              <a:t>Atmospheric Administration (NOAA)</a:t>
            </a:r>
          </a:p>
        </p:txBody>
      </p:sp>
      <p:sp>
        <p:nvSpPr>
          <p:cNvPr id="5" name="Rounded Rectangle 4"/>
          <p:cNvSpPr/>
          <p:nvPr/>
        </p:nvSpPr>
        <p:spPr>
          <a:xfrm>
            <a:off x="7139836" y="1972849"/>
            <a:ext cx="3920646" cy="1534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World Bank Living Standards Measurement Study (LSMS) </a:t>
            </a:r>
            <a:r>
              <a:rPr lang="en-GB" sz="2000" dirty="0" smtClean="0"/>
              <a:t>Malawi </a:t>
            </a:r>
            <a:r>
              <a:rPr lang="en-GB" sz="2000" dirty="0"/>
              <a:t>2011 and 2013 panel</a:t>
            </a:r>
          </a:p>
        </p:txBody>
      </p:sp>
      <p:sp>
        <p:nvSpPr>
          <p:cNvPr id="6" name="Left-Right Arrow 5"/>
          <p:cNvSpPr/>
          <p:nvPr/>
        </p:nvSpPr>
        <p:spPr>
          <a:xfrm>
            <a:off x="4947781" y="2549046"/>
            <a:ext cx="1891430" cy="382044"/>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MERGED</a:t>
            </a:r>
            <a:endParaRPr lang="en-GB" dirty="0">
              <a:solidFill>
                <a:sysClr val="windowText" lastClr="000000"/>
              </a:solidFill>
            </a:endParaRPr>
          </a:p>
        </p:txBody>
      </p:sp>
    </p:spTree>
    <p:extLst>
      <p:ext uri="{BB962C8B-B14F-4D97-AF65-F5344CB8AC3E}">
        <p14:creationId xmlns:p14="http://schemas.microsoft.com/office/powerpoint/2010/main" val="256079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two: a short field/ lab in field experiment in Kenya</a:t>
            </a:r>
            <a:endParaRPr lang="en-GB" dirty="0"/>
          </a:p>
        </p:txBody>
      </p:sp>
      <p:sp>
        <p:nvSpPr>
          <p:cNvPr id="3" name="Content Placeholder 2"/>
          <p:cNvSpPr>
            <a:spLocks noGrp="1"/>
          </p:cNvSpPr>
          <p:nvPr>
            <p:ph idx="1"/>
          </p:nvPr>
        </p:nvSpPr>
        <p:spPr>
          <a:xfrm>
            <a:off x="838200" y="1825625"/>
            <a:ext cx="11149208" cy="4351338"/>
          </a:xfrm>
        </p:spPr>
        <p:txBody>
          <a:bodyPr/>
          <a:lstStyle/>
          <a:p>
            <a:r>
              <a:rPr lang="en-GB" dirty="0" smtClean="0"/>
              <a:t>If pre-planting a requirement, must be </a:t>
            </a:r>
            <a:r>
              <a:rPr lang="en-GB" b="1" dirty="0" smtClean="0"/>
              <a:t>before Feb/ March.</a:t>
            </a:r>
          </a:p>
          <a:p>
            <a:r>
              <a:rPr lang="es-ES" dirty="0" err="1" smtClean="0"/>
              <a:t>Must</a:t>
            </a:r>
            <a:r>
              <a:rPr lang="es-ES" dirty="0" smtClean="0"/>
              <a:t> be do-able with </a:t>
            </a:r>
            <a:r>
              <a:rPr lang="es-ES" b="1" dirty="0" smtClean="0"/>
              <a:t>1-2 weeks in the field </a:t>
            </a:r>
            <a:r>
              <a:rPr lang="es-ES" dirty="0" smtClean="0"/>
              <a:t>(plus </a:t>
            </a:r>
            <a:r>
              <a:rPr lang="en-GB" dirty="0" smtClean="0"/>
              <a:t>baseline</a:t>
            </a:r>
            <a:r>
              <a:rPr lang="es-ES" dirty="0" smtClean="0"/>
              <a:t> and </a:t>
            </a:r>
            <a:r>
              <a:rPr lang="en-CA" dirty="0" smtClean="0"/>
              <a:t>follow</a:t>
            </a:r>
            <a:r>
              <a:rPr lang="es-ES" dirty="0" smtClean="0"/>
              <a:t> up </a:t>
            </a:r>
            <a:r>
              <a:rPr lang="en-MY" dirty="0" smtClean="0"/>
              <a:t>survey</a:t>
            </a:r>
            <a:r>
              <a:rPr lang="es-ES" dirty="0" smtClean="0"/>
              <a:t>)</a:t>
            </a:r>
            <a:endParaRPr lang="en-GB" dirty="0" smtClean="0"/>
          </a:p>
          <a:p>
            <a:r>
              <a:rPr lang="en-GB" dirty="0" smtClean="0"/>
              <a:t>Interested in exploring the </a:t>
            </a:r>
            <a:r>
              <a:rPr lang="en-GB" b="1" dirty="0" smtClean="0"/>
              <a:t>behavioural economics issues</a:t>
            </a:r>
            <a:endParaRPr lang="en-GB" b="1" dirty="0" smtClean="0"/>
          </a:p>
          <a:p>
            <a:r>
              <a:rPr lang="es-ES" b="1" dirty="0" smtClean="0"/>
              <a:t>Policy/ practical relevance </a:t>
            </a:r>
            <a:r>
              <a:rPr lang="es-ES" dirty="0" smtClean="0"/>
              <a:t>important</a:t>
            </a:r>
          </a:p>
          <a:p>
            <a:r>
              <a:rPr lang="es-ES" dirty="0" smtClean="0"/>
              <a:t>The question I am </a:t>
            </a:r>
            <a:r>
              <a:rPr lang="en-GB" dirty="0" smtClean="0"/>
              <a:t>interested</a:t>
            </a:r>
            <a:r>
              <a:rPr lang="es-ES" dirty="0" smtClean="0"/>
              <a:t> in </a:t>
            </a:r>
            <a:r>
              <a:rPr lang="es-ES" b="1" dirty="0" smtClean="0"/>
              <a:t>“</a:t>
            </a:r>
            <a:r>
              <a:rPr lang="en-GB" b="1" dirty="0" smtClean="0"/>
              <a:t>Are there behavioural barriers in the adoption of risk management strategies and techniques among Kenyan farmers?” </a:t>
            </a:r>
          </a:p>
          <a:p>
            <a:pPr marL="0" indent="0">
              <a:buNone/>
            </a:pPr>
            <a:r>
              <a:rPr lang="en-GB" b="1" dirty="0" smtClean="0"/>
              <a:t>	…and how can these be overcome?</a:t>
            </a:r>
          </a:p>
          <a:p>
            <a:endParaRPr lang="en-GB" dirty="0" smtClean="0"/>
          </a:p>
          <a:p>
            <a:endParaRPr lang="en-GB" dirty="0"/>
          </a:p>
        </p:txBody>
      </p:sp>
    </p:spTree>
    <p:extLst>
      <p:ext uri="{BB962C8B-B14F-4D97-AF65-F5344CB8AC3E}">
        <p14:creationId xmlns:p14="http://schemas.microsoft.com/office/powerpoint/2010/main" val="275274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relevant themes in (farmer) psychology</a:t>
            </a:r>
            <a:endParaRPr lang="en-GB" dirty="0"/>
          </a:p>
        </p:txBody>
      </p:sp>
      <p:sp>
        <p:nvSpPr>
          <p:cNvPr id="3" name="Content Placeholder 2"/>
          <p:cNvSpPr>
            <a:spLocks noGrp="1"/>
          </p:cNvSpPr>
          <p:nvPr>
            <p:ph idx="1"/>
          </p:nvPr>
        </p:nvSpPr>
        <p:spPr>
          <a:xfrm>
            <a:off x="838200" y="1538546"/>
            <a:ext cx="10515600" cy="4787098"/>
          </a:xfrm>
        </p:spPr>
        <p:txBody>
          <a:bodyPr>
            <a:noAutofit/>
          </a:bodyPr>
          <a:lstStyle/>
          <a:p>
            <a:r>
              <a:rPr lang="en-GB" dirty="0" smtClean="0"/>
              <a:t>Present bias and use of time limited discounts (Duflo, Kremer, Robinson, 2011)</a:t>
            </a:r>
          </a:p>
          <a:p>
            <a:r>
              <a:rPr lang="en-GB" dirty="0" smtClean="0"/>
              <a:t>Bayesian</a:t>
            </a:r>
            <a:r>
              <a:rPr lang="es-ES" dirty="0" smtClean="0"/>
              <a:t> </a:t>
            </a:r>
            <a:r>
              <a:rPr lang="en-GB" dirty="0" smtClean="0"/>
              <a:t>updating</a:t>
            </a:r>
            <a:r>
              <a:rPr lang="es-ES" dirty="0" smtClean="0"/>
              <a:t> (Lybbert 2007)</a:t>
            </a:r>
          </a:p>
          <a:p>
            <a:r>
              <a:rPr lang="en-GB" dirty="0" smtClean="0"/>
              <a:t>Herd effects (Maertens 2016)</a:t>
            </a:r>
          </a:p>
          <a:p>
            <a:r>
              <a:rPr lang="en-GB" dirty="0" smtClean="0"/>
              <a:t>Cognitive </a:t>
            </a:r>
            <a:r>
              <a:rPr lang="en-GB" dirty="0"/>
              <a:t>bandwidth/load (Lichand/ Mani, Mullainathan &amp; Shafir</a:t>
            </a:r>
            <a:r>
              <a:rPr lang="en-GB" dirty="0" smtClean="0"/>
              <a:t>)</a:t>
            </a:r>
            <a:endParaRPr lang="es-ES" dirty="0" smtClean="0"/>
          </a:p>
          <a:p>
            <a:r>
              <a:rPr lang="en-GB" dirty="0" smtClean="0"/>
              <a:t>Richard </a:t>
            </a:r>
            <a:r>
              <a:rPr lang="en-GB" dirty="0" err="1" smtClean="0"/>
              <a:t>Thaler</a:t>
            </a:r>
            <a:r>
              <a:rPr lang="en-GB" dirty="0" smtClean="0"/>
              <a:t> </a:t>
            </a:r>
            <a:r>
              <a:rPr lang="es-ES" dirty="0" smtClean="0"/>
              <a:t>&amp; Daniel </a:t>
            </a:r>
            <a:r>
              <a:rPr lang="es-ES" dirty="0" err="1" smtClean="0"/>
              <a:t>Kahneman</a:t>
            </a:r>
            <a:r>
              <a:rPr lang="en-GB" dirty="0" smtClean="0"/>
              <a:t>: </a:t>
            </a:r>
            <a:r>
              <a:rPr lang="en-GB" dirty="0" smtClean="0"/>
              <a:t>availability bias, framing, unrealistic optimism, priming/ channelling</a:t>
            </a:r>
          </a:p>
          <a:p>
            <a:r>
              <a:rPr lang="en-GB" dirty="0" smtClean="0"/>
              <a:t>Informational issues: storytelling (Kahneman), frequencies and probabilities (Slovic et al), conditioning. </a:t>
            </a:r>
            <a:endParaRPr lang="en-GB" dirty="0" smtClean="0"/>
          </a:p>
          <a:p>
            <a:r>
              <a:rPr lang="es-ES" dirty="0" smtClean="0"/>
              <a:t>BUT</a:t>
            </a:r>
            <a:r>
              <a:rPr lang="es-ES" dirty="0" smtClean="0"/>
              <a:t>: </a:t>
            </a:r>
            <a:r>
              <a:rPr lang="en-GB" dirty="0" smtClean="0"/>
              <a:t>asking questions changes choices- problem for lab context</a:t>
            </a:r>
          </a:p>
        </p:txBody>
      </p:sp>
    </p:spTree>
    <p:extLst>
      <p:ext uri="{BB962C8B-B14F-4D97-AF65-F5344CB8AC3E}">
        <p14:creationId xmlns:p14="http://schemas.microsoft.com/office/powerpoint/2010/main" val="1641561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726490" y="2315658"/>
            <a:ext cx="1127341" cy="584775"/>
          </a:xfrm>
          <a:prstGeom prst="rect">
            <a:avLst/>
          </a:prstGeom>
          <a:noFill/>
          <a:ln>
            <a:noFill/>
          </a:ln>
        </p:spPr>
        <p:txBody>
          <a:bodyPr wrap="square" rtlCol="0">
            <a:spAutoFit/>
          </a:bodyPr>
          <a:lstStyle/>
          <a:p>
            <a:r>
              <a:rPr lang="en-GB" sz="1600" dirty="0" smtClean="0"/>
              <a:t>‘income effect’</a:t>
            </a:r>
            <a:endParaRPr lang="en-GB" sz="1600" dirty="0"/>
          </a:p>
        </p:txBody>
      </p:sp>
      <p:sp>
        <p:nvSpPr>
          <p:cNvPr id="82" name="TextBox 81"/>
          <p:cNvSpPr txBox="1"/>
          <p:nvPr/>
        </p:nvSpPr>
        <p:spPr>
          <a:xfrm>
            <a:off x="2776937" y="5790901"/>
            <a:ext cx="1104629" cy="830997"/>
          </a:xfrm>
          <a:prstGeom prst="rect">
            <a:avLst/>
          </a:prstGeom>
          <a:noFill/>
        </p:spPr>
        <p:txBody>
          <a:bodyPr wrap="square" rtlCol="0">
            <a:spAutoFit/>
          </a:bodyPr>
          <a:lstStyle/>
          <a:p>
            <a:r>
              <a:rPr lang="en-GB" sz="1600" dirty="0" smtClean="0"/>
              <a:t>Herd effects, free riding</a:t>
            </a:r>
            <a:endParaRPr lang="en-GB" sz="1600" dirty="0"/>
          </a:p>
        </p:txBody>
      </p:sp>
      <p:sp>
        <p:nvSpPr>
          <p:cNvPr id="2" name="Title 1"/>
          <p:cNvSpPr>
            <a:spLocks noGrp="1"/>
          </p:cNvSpPr>
          <p:nvPr>
            <p:ph type="title"/>
          </p:nvPr>
        </p:nvSpPr>
        <p:spPr>
          <a:xfrm>
            <a:off x="234265" y="64501"/>
            <a:ext cx="11803247" cy="1325563"/>
          </a:xfrm>
        </p:spPr>
        <p:txBody>
          <a:bodyPr/>
          <a:lstStyle/>
          <a:p>
            <a:r>
              <a:rPr lang="en-GB" dirty="0" smtClean="0"/>
              <a:t>Summary: how do farmers respond to drought risk?</a:t>
            </a:r>
            <a:endParaRPr lang="en-GB" dirty="0"/>
          </a:p>
        </p:txBody>
      </p:sp>
      <p:sp>
        <p:nvSpPr>
          <p:cNvPr id="5" name="Oval 4"/>
          <p:cNvSpPr/>
          <p:nvPr/>
        </p:nvSpPr>
        <p:spPr>
          <a:xfrm>
            <a:off x="160162" y="3471895"/>
            <a:ext cx="2342368" cy="15031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Climate/ weather info</a:t>
            </a:r>
            <a:endParaRPr lang="en-GB" dirty="0">
              <a:solidFill>
                <a:schemeClr val="tx1"/>
              </a:solidFill>
            </a:endParaRPr>
          </a:p>
        </p:txBody>
      </p:sp>
      <p:sp>
        <p:nvSpPr>
          <p:cNvPr id="6" name="Oval 5"/>
          <p:cNvSpPr/>
          <p:nvPr/>
        </p:nvSpPr>
        <p:spPr>
          <a:xfrm>
            <a:off x="221739" y="1619306"/>
            <a:ext cx="2217107" cy="131523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Personal/ HH weather experience</a:t>
            </a:r>
            <a:endParaRPr lang="en-GB" dirty="0">
              <a:solidFill>
                <a:schemeClr val="tx1"/>
              </a:solidFill>
            </a:endParaRPr>
          </a:p>
        </p:txBody>
      </p:sp>
      <p:sp>
        <p:nvSpPr>
          <p:cNvPr id="7" name="Rounded Rectangle 6"/>
          <p:cNvSpPr/>
          <p:nvPr/>
        </p:nvSpPr>
        <p:spPr>
          <a:xfrm>
            <a:off x="3120724" y="2968766"/>
            <a:ext cx="2186837" cy="125469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Perceptions about drought risk</a:t>
            </a:r>
            <a:endParaRPr lang="en-GB" dirty="0">
              <a:solidFill>
                <a:schemeClr val="tx1"/>
              </a:solidFill>
            </a:endParaRPr>
          </a:p>
        </p:txBody>
      </p:sp>
      <p:cxnSp>
        <p:nvCxnSpPr>
          <p:cNvPr id="13" name="Straight Arrow Connector 12"/>
          <p:cNvCxnSpPr/>
          <p:nvPr/>
        </p:nvCxnSpPr>
        <p:spPr>
          <a:xfrm>
            <a:off x="2344157" y="2737582"/>
            <a:ext cx="746053" cy="328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83290" y="4205447"/>
            <a:ext cx="1320452" cy="1077218"/>
          </a:xfrm>
          <a:prstGeom prst="rect">
            <a:avLst/>
          </a:prstGeom>
          <a:noFill/>
        </p:spPr>
        <p:txBody>
          <a:bodyPr wrap="square" rtlCol="0">
            <a:spAutoFit/>
          </a:bodyPr>
          <a:lstStyle/>
          <a:p>
            <a:r>
              <a:rPr lang="en-GB" sz="1600" dirty="0" smtClean="0"/>
              <a:t>Optimism bias, trust, availability, get the gist</a:t>
            </a:r>
            <a:endParaRPr lang="en-GB" sz="1600" dirty="0"/>
          </a:p>
        </p:txBody>
      </p:sp>
      <p:sp>
        <p:nvSpPr>
          <p:cNvPr id="16" name="TextBox 15"/>
          <p:cNvSpPr txBox="1"/>
          <p:nvPr/>
        </p:nvSpPr>
        <p:spPr>
          <a:xfrm>
            <a:off x="2537191" y="2091251"/>
            <a:ext cx="1320452" cy="646331"/>
          </a:xfrm>
          <a:prstGeom prst="rect">
            <a:avLst/>
          </a:prstGeom>
          <a:noFill/>
        </p:spPr>
        <p:txBody>
          <a:bodyPr wrap="square" rtlCol="0">
            <a:spAutoFit/>
          </a:bodyPr>
          <a:lstStyle/>
          <a:p>
            <a:r>
              <a:rPr lang="en-GB" dirty="0" smtClean="0"/>
              <a:t>Availability bias</a:t>
            </a:r>
            <a:endParaRPr lang="en-GB" dirty="0"/>
          </a:p>
        </p:txBody>
      </p:sp>
      <p:cxnSp>
        <p:nvCxnSpPr>
          <p:cNvPr id="18" name="Straight Arrow Connector 17"/>
          <p:cNvCxnSpPr/>
          <p:nvPr/>
        </p:nvCxnSpPr>
        <p:spPr>
          <a:xfrm flipV="1">
            <a:off x="2488958" y="3727789"/>
            <a:ext cx="626304" cy="495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743183" y="1878937"/>
            <a:ext cx="1515650" cy="601053"/>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Cognitive load</a:t>
            </a:r>
            <a:endParaRPr lang="en-GB" dirty="0">
              <a:solidFill>
                <a:schemeClr val="tx1"/>
              </a:solidFill>
            </a:endParaRPr>
          </a:p>
        </p:txBody>
      </p:sp>
      <p:sp>
        <p:nvSpPr>
          <p:cNvPr id="20" name="Oval 19"/>
          <p:cNvSpPr/>
          <p:nvPr/>
        </p:nvSpPr>
        <p:spPr>
          <a:xfrm>
            <a:off x="5816834" y="3322591"/>
            <a:ext cx="1678488" cy="875779"/>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Focus on managing risk</a:t>
            </a:r>
            <a:endParaRPr lang="en-GB" dirty="0">
              <a:solidFill>
                <a:schemeClr val="tx1"/>
              </a:solidFill>
            </a:endParaRPr>
          </a:p>
        </p:txBody>
      </p:sp>
      <p:sp>
        <p:nvSpPr>
          <p:cNvPr id="21" name="Rounded Rectangle 20"/>
          <p:cNvSpPr/>
          <p:nvPr/>
        </p:nvSpPr>
        <p:spPr>
          <a:xfrm>
            <a:off x="8024098" y="4121001"/>
            <a:ext cx="1766170" cy="1246111"/>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Perceptions about adaptation options</a:t>
            </a:r>
            <a:endParaRPr lang="en-GB" dirty="0">
              <a:solidFill>
                <a:schemeClr val="tx1"/>
              </a:solidFill>
            </a:endParaRPr>
          </a:p>
        </p:txBody>
      </p:sp>
      <p:sp>
        <p:nvSpPr>
          <p:cNvPr id="22" name="Rounded Rectangle 21"/>
          <p:cNvSpPr/>
          <p:nvPr/>
        </p:nvSpPr>
        <p:spPr>
          <a:xfrm>
            <a:off x="10022595" y="2090094"/>
            <a:ext cx="1617460" cy="263221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Choice of adaptation measures: do nothing, insurance, DT varieties, cash crops, off farm income, EXIT!</a:t>
            </a:r>
            <a:endParaRPr lang="en-GB" dirty="0">
              <a:solidFill>
                <a:schemeClr val="bg1"/>
              </a:solidFill>
            </a:endParaRPr>
          </a:p>
        </p:txBody>
      </p:sp>
      <p:sp>
        <p:nvSpPr>
          <p:cNvPr id="23" name="Rounded Rectangle 22"/>
          <p:cNvSpPr/>
          <p:nvPr/>
        </p:nvSpPr>
        <p:spPr>
          <a:xfrm>
            <a:off x="8982208" y="6047426"/>
            <a:ext cx="2771073" cy="602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(How well) Did it work?</a:t>
            </a:r>
            <a:endParaRPr lang="en-GB" dirty="0"/>
          </a:p>
        </p:txBody>
      </p:sp>
      <p:sp>
        <p:nvSpPr>
          <p:cNvPr id="24" name="Oval 23"/>
          <p:cNvSpPr/>
          <p:nvPr/>
        </p:nvSpPr>
        <p:spPr>
          <a:xfrm>
            <a:off x="3528691" y="4947185"/>
            <a:ext cx="2166623" cy="176772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Info about adaptation options</a:t>
            </a:r>
            <a:endParaRPr lang="en-GB" dirty="0">
              <a:solidFill>
                <a:schemeClr val="tx1"/>
              </a:solidFill>
            </a:endParaRPr>
          </a:p>
        </p:txBody>
      </p:sp>
      <p:sp>
        <p:nvSpPr>
          <p:cNvPr id="25" name="Oval 24"/>
          <p:cNvSpPr/>
          <p:nvPr/>
        </p:nvSpPr>
        <p:spPr>
          <a:xfrm>
            <a:off x="5810481" y="5272193"/>
            <a:ext cx="1925200" cy="124268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Availability/ price of adaptation options</a:t>
            </a:r>
            <a:endParaRPr lang="en-GB" dirty="0">
              <a:solidFill>
                <a:schemeClr val="tx1"/>
              </a:solidFill>
            </a:endParaRPr>
          </a:p>
        </p:txBody>
      </p:sp>
      <p:cxnSp>
        <p:nvCxnSpPr>
          <p:cNvPr id="27" name="Straight Arrow Connector 26"/>
          <p:cNvCxnSpPr>
            <a:endCxn id="19" idx="3"/>
          </p:cNvCxnSpPr>
          <p:nvPr/>
        </p:nvCxnSpPr>
        <p:spPr>
          <a:xfrm flipV="1">
            <a:off x="5316928" y="2391968"/>
            <a:ext cx="648217" cy="627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2"/>
          </p:cNvCxnSpPr>
          <p:nvPr/>
        </p:nvCxnSpPr>
        <p:spPr>
          <a:xfrm>
            <a:off x="5404520" y="3610168"/>
            <a:ext cx="412314" cy="15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42064" y="3077133"/>
            <a:ext cx="1385689" cy="584775"/>
          </a:xfrm>
          <a:prstGeom prst="rect">
            <a:avLst/>
          </a:prstGeom>
          <a:noFill/>
        </p:spPr>
        <p:txBody>
          <a:bodyPr wrap="square" rtlCol="0">
            <a:spAutoFit/>
          </a:bodyPr>
          <a:lstStyle/>
          <a:p>
            <a:r>
              <a:rPr lang="en-GB" sz="1600" dirty="0" smtClean="0"/>
              <a:t>‘substitution effect’</a:t>
            </a:r>
            <a:endParaRPr lang="en-GB" sz="1600" dirty="0"/>
          </a:p>
        </p:txBody>
      </p:sp>
      <p:cxnSp>
        <p:nvCxnSpPr>
          <p:cNvPr id="33" name="Straight Arrow Connector 32"/>
          <p:cNvCxnSpPr/>
          <p:nvPr/>
        </p:nvCxnSpPr>
        <p:spPr>
          <a:xfrm>
            <a:off x="5357348" y="3069034"/>
            <a:ext cx="4604219" cy="1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154444" y="2542784"/>
            <a:ext cx="683715" cy="523220"/>
          </a:xfrm>
          <a:prstGeom prst="rect">
            <a:avLst/>
          </a:prstGeom>
          <a:noFill/>
        </p:spPr>
        <p:txBody>
          <a:bodyPr wrap="square" rtlCol="0">
            <a:spAutoFit/>
          </a:bodyPr>
          <a:lstStyle/>
          <a:p>
            <a:r>
              <a:rPr lang="en-GB" sz="2800" b="1" dirty="0"/>
              <a:t>-</a:t>
            </a:r>
          </a:p>
        </p:txBody>
      </p:sp>
      <p:cxnSp>
        <p:nvCxnSpPr>
          <p:cNvPr id="36" name="Straight Arrow Connector 35"/>
          <p:cNvCxnSpPr>
            <a:stCxn id="20" idx="6"/>
          </p:cNvCxnSpPr>
          <p:nvPr/>
        </p:nvCxnSpPr>
        <p:spPr>
          <a:xfrm flipV="1">
            <a:off x="7495322" y="3721485"/>
            <a:ext cx="2585834" cy="38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79339" y="3297347"/>
            <a:ext cx="683715" cy="523220"/>
          </a:xfrm>
          <a:prstGeom prst="rect">
            <a:avLst/>
          </a:prstGeom>
          <a:noFill/>
        </p:spPr>
        <p:txBody>
          <a:bodyPr wrap="square" rtlCol="0">
            <a:spAutoFit/>
          </a:bodyPr>
          <a:lstStyle/>
          <a:p>
            <a:r>
              <a:rPr lang="en-GB" sz="2800" b="1" dirty="0" smtClean="0"/>
              <a:t>+</a:t>
            </a:r>
            <a:endParaRPr lang="en-GB" sz="2800" b="1" dirty="0"/>
          </a:p>
        </p:txBody>
      </p:sp>
      <p:cxnSp>
        <p:nvCxnSpPr>
          <p:cNvPr id="39" name="Straight Arrow Connector 38"/>
          <p:cNvCxnSpPr/>
          <p:nvPr/>
        </p:nvCxnSpPr>
        <p:spPr>
          <a:xfrm flipV="1">
            <a:off x="9790268" y="4614161"/>
            <a:ext cx="180619" cy="129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4" idx="7"/>
          </p:cNvCxnSpPr>
          <p:nvPr/>
        </p:nvCxnSpPr>
        <p:spPr>
          <a:xfrm flipV="1">
            <a:off x="5378019" y="4507664"/>
            <a:ext cx="2646712" cy="698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2"/>
          </p:cNvCxnSpPr>
          <p:nvPr/>
        </p:nvCxnSpPr>
        <p:spPr>
          <a:xfrm flipH="1">
            <a:off x="10817997" y="4722311"/>
            <a:ext cx="13328" cy="1216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307561" y="6577987"/>
            <a:ext cx="3476211" cy="3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112734" y="5342983"/>
            <a:ext cx="2717629" cy="1316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Peers, extension, radio, SMS</a:t>
            </a:r>
            <a:endParaRPr lang="en-GB" dirty="0"/>
          </a:p>
        </p:txBody>
      </p:sp>
      <p:cxnSp>
        <p:nvCxnSpPr>
          <p:cNvPr id="59" name="Straight Arrow Connector 58"/>
          <p:cNvCxnSpPr>
            <a:endCxn id="24" idx="2"/>
          </p:cNvCxnSpPr>
          <p:nvPr/>
        </p:nvCxnSpPr>
        <p:spPr>
          <a:xfrm>
            <a:off x="2830363" y="5831049"/>
            <a:ext cx="6983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645363" y="4292719"/>
            <a:ext cx="1055695" cy="1323439"/>
          </a:xfrm>
          <a:prstGeom prst="rect">
            <a:avLst/>
          </a:prstGeom>
          <a:noFill/>
        </p:spPr>
        <p:txBody>
          <a:bodyPr wrap="square" rtlCol="0">
            <a:spAutoFit/>
          </a:bodyPr>
          <a:lstStyle/>
          <a:p>
            <a:r>
              <a:rPr lang="en-GB" sz="1600" dirty="0" smtClean="0"/>
              <a:t>Trust in provider, salience, get the gist </a:t>
            </a:r>
            <a:endParaRPr lang="en-GB" sz="1600" dirty="0"/>
          </a:p>
        </p:txBody>
      </p:sp>
      <p:sp>
        <p:nvSpPr>
          <p:cNvPr id="61" name="TextBox 60"/>
          <p:cNvSpPr txBox="1"/>
          <p:nvPr/>
        </p:nvSpPr>
        <p:spPr>
          <a:xfrm>
            <a:off x="7777865" y="6181912"/>
            <a:ext cx="1320452" cy="646331"/>
          </a:xfrm>
          <a:prstGeom prst="rect">
            <a:avLst/>
          </a:prstGeom>
          <a:noFill/>
        </p:spPr>
        <p:txBody>
          <a:bodyPr wrap="square" rtlCol="0">
            <a:spAutoFit/>
          </a:bodyPr>
          <a:lstStyle/>
          <a:p>
            <a:r>
              <a:rPr lang="en-GB" dirty="0" smtClean="0"/>
              <a:t>Availability bias</a:t>
            </a:r>
            <a:endParaRPr lang="en-GB" dirty="0"/>
          </a:p>
        </p:txBody>
      </p:sp>
      <p:cxnSp>
        <p:nvCxnSpPr>
          <p:cNvPr id="73" name="Straight Arrow Connector 72"/>
          <p:cNvCxnSpPr/>
          <p:nvPr/>
        </p:nvCxnSpPr>
        <p:spPr>
          <a:xfrm>
            <a:off x="7128268" y="2296793"/>
            <a:ext cx="2894327" cy="268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8243343" y="1880235"/>
            <a:ext cx="683715" cy="523220"/>
          </a:xfrm>
          <a:prstGeom prst="rect">
            <a:avLst/>
          </a:prstGeom>
          <a:noFill/>
        </p:spPr>
        <p:txBody>
          <a:bodyPr wrap="square" rtlCol="0">
            <a:spAutoFit/>
          </a:bodyPr>
          <a:lstStyle/>
          <a:p>
            <a:r>
              <a:rPr lang="en-GB" sz="2800" b="1" dirty="0"/>
              <a:t>-</a:t>
            </a:r>
          </a:p>
        </p:txBody>
      </p:sp>
      <p:cxnSp>
        <p:nvCxnSpPr>
          <p:cNvPr id="76" name="Straight Arrow Connector 75"/>
          <p:cNvCxnSpPr/>
          <p:nvPr/>
        </p:nvCxnSpPr>
        <p:spPr>
          <a:xfrm flipV="1">
            <a:off x="1439974" y="5065925"/>
            <a:ext cx="0" cy="322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96000" y="2705501"/>
            <a:ext cx="1750593" cy="369332"/>
          </a:xfrm>
          <a:prstGeom prst="rect">
            <a:avLst/>
          </a:prstGeom>
          <a:noFill/>
        </p:spPr>
        <p:txBody>
          <a:bodyPr wrap="square" rtlCol="0">
            <a:spAutoFit/>
          </a:bodyPr>
          <a:lstStyle/>
          <a:p>
            <a:r>
              <a:rPr lang="en-GB" dirty="0" smtClean="0"/>
              <a:t>Status quo bias</a:t>
            </a:r>
            <a:endParaRPr lang="en-GB" dirty="0"/>
          </a:p>
        </p:txBody>
      </p:sp>
      <p:sp>
        <p:nvSpPr>
          <p:cNvPr id="84" name="Rounded Rectangle 83"/>
          <p:cNvSpPr/>
          <p:nvPr/>
        </p:nvSpPr>
        <p:spPr>
          <a:xfrm>
            <a:off x="2865101" y="1246155"/>
            <a:ext cx="2512918" cy="739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Financial situation/outside options</a:t>
            </a:r>
            <a:endParaRPr lang="en-GB" dirty="0"/>
          </a:p>
        </p:txBody>
      </p:sp>
      <p:cxnSp>
        <p:nvCxnSpPr>
          <p:cNvPr id="86" name="Straight Arrow Connector 85"/>
          <p:cNvCxnSpPr>
            <a:endCxn id="19" idx="1"/>
          </p:cNvCxnSpPr>
          <p:nvPr/>
        </p:nvCxnSpPr>
        <p:spPr>
          <a:xfrm>
            <a:off x="5378019" y="1365658"/>
            <a:ext cx="587126" cy="601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378019" y="1390059"/>
            <a:ext cx="4830693" cy="725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602582" y="6206399"/>
            <a:ext cx="269831" cy="4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32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Qualitative Fieldwork, November 2017</a:t>
            </a:r>
            <a:endParaRPr lang="en-GB" dirty="0"/>
          </a:p>
        </p:txBody>
      </p:sp>
      <p:sp>
        <p:nvSpPr>
          <p:cNvPr id="3" name="Content Placeholder 2"/>
          <p:cNvSpPr>
            <a:spLocks noGrp="1"/>
          </p:cNvSpPr>
          <p:nvPr>
            <p:ph idx="1"/>
          </p:nvPr>
        </p:nvSpPr>
        <p:spPr/>
        <p:txBody>
          <a:bodyPr>
            <a:normAutofit/>
          </a:bodyPr>
          <a:lstStyle/>
          <a:p>
            <a:r>
              <a:rPr lang="en-GB" dirty="0" smtClean="0"/>
              <a:t>Eight semi-structured interviews in two drought affected locations 60-90 minutes from Nairobi.</a:t>
            </a:r>
          </a:p>
          <a:p>
            <a:pPr lvl="1"/>
            <a:endParaRPr lang="en-GB"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365337" y="2755534"/>
            <a:ext cx="3924866" cy="3281045"/>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5824908" y="2755535"/>
            <a:ext cx="4375150" cy="3281045"/>
          </a:xfrm>
          <a:prstGeom prst="rect">
            <a:avLst/>
          </a:prstGeom>
        </p:spPr>
      </p:pic>
    </p:spTree>
    <p:extLst>
      <p:ext uri="{BB962C8B-B14F-4D97-AF65-F5344CB8AC3E}">
        <p14:creationId xmlns:p14="http://schemas.microsoft.com/office/powerpoint/2010/main" val="1233054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findings:</a:t>
            </a:r>
            <a:br>
              <a:rPr lang="en-GB" dirty="0"/>
            </a:br>
            <a:endParaRPr lang="en-GB" dirty="0"/>
          </a:p>
        </p:txBody>
      </p:sp>
      <p:sp>
        <p:nvSpPr>
          <p:cNvPr id="3" name="Content Placeholder 2"/>
          <p:cNvSpPr>
            <a:spLocks noGrp="1"/>
          </p:cNvSpPr>
          <p:nvPr>
            <p:ph idx="1"/>
          </p:nvPr>
        </p:nvSpPr>
        <p:spPr/>
        <p:txBody>
          <a:bodyPr>
            <a:normAutofit/>
          </a:bodyPr>
          <a:lstStyle/>
          <a:p>
            <a:pPr lvl="1"/>
            <a:r>
              <a:rPr lang="en-GB" sz="3600" dirty="0" smtClean="0"/>
              <a:t>Small </a:t>
            </a:r>
            <a:r>
              <a:rPr lang="en-GB" sz="3600" dirty="0"/>
              <a:t>scale farmers </a:t>
            </a:r>
            <a:r>
              <a:rPr lang="en-GB" sz="3600" dirty="0" smtClean="0"/>
              <a:t>(</a:t>
            </a:r>
            <a:r>
              <a:rPr lang="es-ES" sz="3600" dirty="0" smtClean="0"/>
              <a:t>&lt;10 acres) </a:t>
            </a:r>
            <a:r>
              <a:rPr lang="en-GB" sz="3600" dirty="0" smtClean="0"/>
              <a:t>more </a:t>
            </a:r>
            <a:r>
              <a:rPr lang="en-GB" sz="3600" dirty="0"/>
              <a:t>severely affected by </a:t>
            </a:r>
            <a:r>
              <a:rPr lang="en-GB" sz="3600" dirty="0" smtClean="0"/>
              <a:t>2017 </a:t>
            </a:r>
            <a:r>
              <a:rPr lang="en-GB" sz="3600" dirty="0"/>
              <a:t>drought than larger scale </a:t>
            </a:r>
            <a:r>
              <a:rPr lang="en-GB" sz="3600" dirty="0" smtClean="0"/>
              <a:t>ones.  </a:t>
            </a:r>
          </a:p>
          <a:p>
            <a:pPr lvl="1"/>
            <a:r>
              <a:rPr lang="en-GB" sz="3600" dirty="0" smtClean="0"/>
              <a:t>Most </a:t>
            </a:r>
            <a:r>
              <a:rPr lang="en-GB" sz="3600" dirty="0"/>
              <a:t>prevalent </a:t>
            </a:r>
            <a:r>
              <a:rPr lang="en-GB" sz="3600" dirty="0" smtClean="0"/>
              <a:t>resilience strategies: </a:t>
            </a:r>
            <a:r>
              <a:rPr lang="en-GB" sz="3600" dirty="0"/>
              <a:t>off farm income and livestock rearing.</a:t>
            </a:r>
          </a:p>
          <a:p>
            <a:pPr lvl="1"/>
            <a:r>
              <a:rPr lang="en-GB" sz="3600" dirty="0"/>
              <a:t>Use of drought resilient maize is widespread; however </a:t>
            </a:r>
            <a:r>
              <a:rPr lang="en-GB" sz="3600" dirty="0" smtClean="0"/>
              <a:t>most </a:t>
            </a:r>
            <a:r>
              <a:rPr lang="en-GB" sz="3600" dirty="0"/>
              <a:t>farmers </a:t>
            </a:r>
            <a:r>
              <a:rPr lang="en-GB" sz="3600" dirty="0" smtClean="0"/>
              <a:t>not </a:t>
            </a:r>
            <a:r>
              <a:rPr lang="en-GB" sz="3600" dirty="0"/>
              <a:t>registering </a:t>
            </a:r>
            <a:r>
              <a:rPr lang="en-GB" sz="3600" dirty="0" smtClean="0"/>
              <a:t>for free insurance.</a:t>
            </a:r>
            <a:endParaRPr lang="en-GB" sz="3600" dirty="0"/>
          </a:p>
          <a:p>
            <a:endParaRPr lang="en-GB" dirty="0"/>
          </a:p>
        </p:txBody>
      </p:sp>
    </p:spTree>
    <p:extLst>
      <p:ext uri="{BB962C8B-B14F-4D97-AF65-F5344CB8AC3E}">
        <p14:creationId xmlns:p14="http://schemas.microsoft.com/office/powerpoint/2010/main" val="21422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on the fieldwork		</a:t>
            </a:r>
            <a:endParaRPr lang="en-GB" dirty="0"/>
          </a:p>
        </p:txBody>
      </p:sp>
      <p:sp>
        <p:nvSpPr>
          <p:cNvPr id="3" name="Content Placeholder 2"/>
          <p:cNvSpPr>
            <a:spLocks noGrp="1"/>
          </p:cNvSpPr>
          <p:nvPr>
            <p:ph idx="1"/>
          </p:nvPr>
        </p:nvSpPr>
        <p:spPr>
          <a:xfrm>
            <a:off x="838200" y="1415441"/>
            <a:ext cx="10515600" cy="4761522"/>
          </a:xfrm>
        </p:spPr>
        <p:txBody>
          <a:bodyPr/>
          <a:lstStyle/>
          <a:p>
            <a:r>
              <a:rPr lang="en-GB" dirty="0" smtClean="0"/>
              <a:t>Other interesting/ useful findings:</a:t>
            </a:r>
          </a:p>
          <a:p>
            <a:pPr lvl="1"/>
            <a:r>
              <a:rPr lang="en-GB" sz="2800" dirty="0" smtClean="0"/>
              <a:t>Farmers widely received weather information from radio/ TV.  However widespread mistrust of the forecast.</a:t>
            </a:r>
          </a:p>
          <a:p>
            <a:pPr lvl="1"/>
            <a:r>
              <a:rPr lang="en-GB" sz="2800" dirty="0" smtClean="0"/>
              <a:t>Farmers were distressed by the long rains 2017 forecast but did not act on it (investment decisions already taken, mistrust). Farmers were not distressed/ worried by our interviews.</a:t>
            </a:r>
          </a:p>
          <a:p>
            <a:pPr lvl="1"/>
            <a:r>
              <a:rPr lang="en-GB" sz="2800" dirty="0" smtClean="0"/>
              <a:t>Commonplace to relax/ take time off in the afternoon: farmers not working all hours.</a:t>
            </a:r>
          </a:p>
          <a:p>
            <a:pPr lvl="1"/>
            <a:r>
              <a:rPr lang="en-GB" sz="2800" dirty="0" smtClean="0"/>
              <a:t>Other potential barriers to risk management: fatalism, religiosity.</a:t>
            </a:r>
          </a:p>
          <a:p>
            <a:pPr lvl="1"/>
            <a:r>
              <a:rPr lang="en-GB" sz="2800" dirty="0" smtClean="0"/>
              <a:t>Another question: do farmers buy their inputs at the optimal time?</a:t>
            </a:r>
          </a:p>
          <a:p>
            <a:pPr lvl="1"/>
            <a:endParaRPr lang="en-GB" dirty="0" smtClean="0"/>
          </a:p>
          <a:p>
            <a:pPr lvl="1"/>
            <a:endParaRPr lang="en-GB" dirty="0"/>
          </a:p>
        </p:txBody>
      </p:sp>
    </p:spTree>
    <p:extLst>
      <p:ext uri="{BB962C8B-B14F-4D97-AF65-F5344CB8AC3E}">
        <p14:creationId xmlns:p14="http://schemas.microsoft.com/office/powerpoint/2010/main" val="1830328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8012</TotalTime>
  <Words>2676</Words>
  <Application>Microsoft Office PowerPoint</Application>
  <PresentationFormat>Widescreen</PresentationFormat>
  <Paragraphs>228</Paragraphs>
  <Slides>23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Farmers’ responses to drought</vt:lpstr>
      <vt:lpstr>My interests </vt:lpstr>
      <vt:lpstr>First paper: responses to weather shocks in Malawi</vt:lpstr>
      <vt:lpstr>Paper two: a short field/ lab in field experiment in Kenya</vt:lpstr>
      <vt:lpstr>Some relevant themes in (farmer) psychology</vt:lpstr>
      <vt:lpstr>Summary: how do farmers respond to drought risk?</vt:lpstr>
      <vt:lpstr>Qualitative Fieldwork, November 2017</vt:lpstr>
      <vt:lpstr>Key findings: </vt:lpstr>
      <vt:lpstr>More on the fieldwork  </vt:lpstr>
      <vt:lpstr>Next steps:</vt:lpstr>
      <vt:lpstr>An observational study with experimental derivation of key variables</vt:lpstr>
      <vt:lpstr>How does this add value ? </vt:lpstr>
      <vt:lpstr>(New) Experimental ideas</vt:lpstr>
      <vt:lpstr>How does cognitive load affect processing of information about drought mitigation?</vt:lpstr>
      <vt:lpstr>Thanks for listening!</vt:lpstr>
      <vt:lpstr>PowerPoint Presentation</vt:lpstr>
      <vt:lpstr>Risk aversion and cognitive load: lab in field more information </vt:lpstr>
      <vt:lpstr>PowerPoint Presentation</vt:lpstr>
      <vt:lpstr>Example Raven’s matrix</vt:lpstr>
      <vt:lpstr>What I still need/ would like to know: baseline study</vt:lpstr>
      <vt:lpstr>Technology specific studies</vt:lpstr>
      <vt:lpstr>Other areas that could be investigated relating to drought preparedness and mitigation…</vt:lpstr>
      <vt:lpstr>Response to shocks: seminal papers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Kenya weather shocks work</dc:title>
  <dc:creator>Jonathan Stern</dc:creator>
  <cp:lastModifiedBy>Jonathan Stern</cp:lastModifiedBy>
  <cp:revision>157</cp:revision>
  <cp:lastPrinted>2017-11-03T23:10:28Z</cp:lastPrinted>
  <dcterms:created xsi:type="dcterms:W3CDTF">2017-09-21T14:42:01Z</dcterms:created>
  <dcterms:modified xsi:type="dcterms:W3CDTF">2017-11-30T11:45:50Z</dcterms:modified>
</cp:coreProperties>
</file>