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0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9D1FCC-71DD-D8A8-4EB0-8F1F75D5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4342954" cy="2789423"/>
          </a:xfrm>
        </p:spPr>
        <p:txBody>
          <a:bodyPr>
            <a:normAutofit/>
          </a:bodyPr>
          <a:lstStyle/>
          <a:p>
            <a:r>
              <a:rPr lang="cs-CZ" sz="6600" dirty="0">
                <a:solidFill>
                  <a:srgbClr val="FFFFFF"/>
                </a:solidFill>
              </a:rPr>
              <a:t>Datová akademie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1BD5F3-C4B3-8630-525A-7078995C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6" y="3902206"/>
            <a:ext cx="6445101" cy="2471961"/>
          </a:xfrm>
        </p:spPr>
        <p:txBody>
          <a:bodyPr>
            <a:normAutofit fontScale="92500" lnSpcReduction="10000"/>
          </a:bodyPr>
          <a:lstStyle/>
          <a:p>
            <a:r>
              <a:rPr lang="cs-CZ" sz="6000" dirty="0">
                <a:solidFill>
                  <a:srgbClr val="FFFFFF"/>
                </a:solidFill>
              </a:rPr>
              <a:t>SQL projekt</a:t>
            </a:r>
          </a:p>
          <a:p>
            <a:endParaRPr lang="cs-CZ" sz="4000" dirty="0">
              <a:solidFill>
                <a:srgbClr val="FFFFFF"/>
              </a:solidFill>
            </a:endParaRPr>
          </a:p>
          <a:p>
            <a:r>
              <a:rPr lang="cs-CZ" sz="4000" dirty="0">
                <a:solidFill>
                  <a:srgbClr val="FFFFFF"/>
                </a:solidFill>
              </a:rPr>
              <a:t>Zpracoval: Monika Plewová</a:t>
            </a:r>
          </a:p>
        </p:txBody>
      </p:sp>
      <p:pic>
        <p:nvPicPr>
          <p:cNvPr id="14" name="Picture 3" descr="Vektorové pozadí s zářivými barvami při úvodním">
            <a:extLst>
              <a:ext uri="{FF2B5EF4-FFF2-40B4-BE49-F238E27FC236}">
                <a16:creationId xmlns:a16="http://schemas.microsoft.com/office/drawing/2014/main" id="{A9BEE193-20DD-9A77-F3A1-814595A70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4" r="14123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90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E41454-E729-1754-D0AE-E02C2544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199"/>
            <a:ext cx="6276686" cy="531813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cs-CZ" altLang="cs-CZ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cs-CZ" sz="3600" dirty="0">
                <a:solidFill>
                  <a:srgbClr val="1D1D1D"/>
                </a:solidFill>
              </a:rPr>
            </a:br>
            <a:r>
              <a:rPr kumimoji="0" lang="cs-CZ" altLang="cs-CZ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Otázka 5 – Script_5.sql</a:t>
            </a:r>
            <a:endParaRPr lang="cs-CZ" sz="2200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732C5C-9E1F-D41E-F46D-40160AF3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1219199"/>
            <a:ext cx="8673395" cy="211880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Má výška HDP vliv na změny ve mzdách a cenách potravin? Neboli, pokud HDP vzroste výrazněji v jednom roce, projeví se to na cenách potravin či mzdách ve stejném nebo následujícím roce výraznějším růstem?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cs-CZ" altLang="cs-CZ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Otázka nemá exaktní zadání, nelze na ni odpovědět bez stanovení podmínek, na základě kterých budeme moci provést vyhodnocení zadání.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cs-CZ" altLang="cs-CZ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 podmínku „výraznější růst“ veličiny jsem vycházela z předpokladu, že je splněna, pokud je hodnota v daném roce vyšší o 30% a více než její celkový průměr za celkové vyhodnocované období.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cs-CZ" altLang="cs-CZ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Za výše uvedeného předpokladu lze jednoznačně odpovědět, že výraznější růst HDP v jednom roce nemá vliv na výraznější růst cen potravin ve stejném nebo následujícím roce.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BADE5A6-791A-D0A5-245A-C8FD3B8B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655843"/>
            <a:ext cx="6162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732C5C-9E1F-D41E-F46D-40160AF3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443884"/>
            <a:ext cx="8673395" cy="123399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cs-CZ" altLang="cs-CZ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Za výše uvedeného předpokladu nelze jednoznačně odpovědět, že výraznější růst HDP v jednom roce má vliv na výraznější růst mezd ve stejném nebo následujícím roce.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cs-CZ" altLang="cs-CZ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cs-CZ" altLang="cs-CZ" sz="1200" dirty="0"/>
              <a:t>Lze ale předpokládat vysokou pravděpodobnost této závislosti, protože v osmi z devíti případů, kdy podmínka nastala, je podmínka splněna. 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55C577F-83A4-67B4-E75C-168E0545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032988"/>
            <a:ext cx="5924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371E4-F157-76EB-705F-7458393B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641842"/>
          </a:xfrm>
        </p:spPr>
        <p:txBody>
          <a:bodyPr>
            <a:normAutofit fontScale="90000"/>
          </a:bodyPr>
          <a:lstStyle/>
          <a:p>
            <a:r>
              <a:rPr lang="cs-CZ" dirty="0"/>
              <a:t>Zadání projektu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66063-DBF7-BE1F-9F1A-78F6C22E6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007" y="1199462"/>
            <a:ext cx="11123802" cy="512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Úvod do projektu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Na vašem analytickém oddělení nezávislé společnosti, která se zabývá životní úrovní občanů, jste se dohodli, že se pokusíte odpovědět na pár definovaných výzkumných otázek, které adresují </a:t>
            </a: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dostupnost základních potravin široké veřejnosti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. Kolegové již vydefinovali základní otázky, na které se pokusí odpovědět a poskytnout tuto informaci tiskovému oddělení. Toto oddělení bude výsledky prezentovat na následující konferenci zaměřené na tuto oblast.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Potřebují k tomu </a:t>
            </a: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od vás připravit robustní datové podklady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, ve kterých bude možné vidět </a:t>
            </a: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porovnání dostupnosti potravin na základě průměrných příjmů za určité časové období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.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Jako dodatečný materiál připravte i tabulku s HDP, GINI koeficientem a populací </a:t>
            </a: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dalších evropských států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 ve stejném období, jako primární přehled pro ČR.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Datové sady, které je možné použít pro získání vhodného datového podkladu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Primární tabulky: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czechia_payroll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Informace o mzdách v různých odvětvích za několikaleté období. Datová sada pochází z Portálu otevřených dat ČR.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czechia_payroll_calculation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Číselník kalkulací v tabulce mezd.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czechia_payroll_industry_branch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Číselník odvětví v tabulce mezd.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czechia_payroll_unit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Číselník jednotek hodnot v tabulce mezd.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czechia_payroll_value_type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Číselník typů hodnot v tabulce mezd.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czechia_price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Informace o cenách vybraných potravin za několikaleté období. Datová sada pochází z Portálu otevřených dat ČR.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czechia_price_category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Číselník kategorií potravin, které se vyskytují v našem přehledu.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Číselníky sdílených informací o ČR: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czechia_region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Číselník krajů České republiky dle normy CZ-NUTS 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czechia_district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Číselník okresů České republiky dle normy LAU.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Dodatečné tabulky: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countries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- Všemožné informace o zemích na světě, například hlavní město, měna, národní jídlo nebo průměrná výška populace.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economies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- HDP, GINI, daňová zátěž, atd. pro daný stát a rok.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5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cs-CZ" altLang="cs-CZ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cs-CZ" altLang="cs-CZ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979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033B8F-5FB5-0409-AA30-A0F49C39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47288"/>
            <a:ext cx="10972800" cy="529545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Výzkumné otázky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Rostou v průběhu let mzdy ve všech odvětvích, nebo v některých klesají?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Kolik je možné si koupit litrů mléka a kilogramů chleba za první a poslední srovnatelné období v dostupných datech cen a mezd?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Která kategorie potravin zdražuje nejpomaleji (je u ní nejnižší procentuální meziroční nárůst)?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Existuje rok, ve kterém byl meziroční nárůst cen potravin výrazně vyšší než růst mezd (větší než 10 %)?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Má výška HDP vliv na změny ve mzdách a cenách potravin? Neboli, pokud HDP vzroste výrazněji v jednom roce, projeví se to na cenách potravin či mzdách ve stejném nebo následujícím roce výraznějším růstem?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Výstup projektu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Pomozte kolegům s daným úkolem. Výstupem by měly být dvě tabulky v databázi, ze kterých se požadovaná data dají získat. Tabulky pojmenujte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7FFF"/>
                </a:solidFill>
                <a:effectLst/>
              </a:rPr>
              <a:t>t_{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jmeno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7FFF"/>
                </a:solidFill>
                <a:effectLst/>
              </a:rPr>
              <a:t>}_{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prijmeni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7FFF"/>
                </a:solidFill>
                <a:effectLst/>
              </a:rPr>
              <a:t>}_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project_SQL_primary_final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 (pro data mezd a cen potravin za Českou republiku sjednocených na totožné porovnatelné období – společné roky) a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7FFF"/>
                </a:solidFill>
                <a:effectLst/>
              </a:rPr>
              <a:t>t_{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jmeno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7FFF"/>
                </a:solidFill>
                <a:effectLst/>
              </a:rPr>
              <a:t>}_{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prijmeni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7FFF"/>
                </a:solidFill>
                <a:effectLst/>
              </a:rPr>
              <a:t>}_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project_SQL_secondary_final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 (pro dodatečná data o dalších evropských státech).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Dále připravte sadu SQL, které z vámi připravených tabulek získají datový podklad k zodpovězení na vytyčené výzkumné otázky. Pozor, otázky/hypotézy mohou vaše výstupy podporovat i vyvracet! Záleží na tom, co říkají data.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Na svém GitHub účtu vytvořte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70B"/>
                </a:solidFill>
                <a:effectLst/>
              </a:rPr>
              <a:t>repozitář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 (může být soukromý), kam uložíte všechny informace k projektu – hlavně SQL skript generující výslednou tabulku, popis mezivýsledků (průvodní listinu) a informace o výstupních datech (například kde chybí hodnoty apod.).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Neupravujte data v primárních tabulkách! Pokud bude potřeba transformovat hodnoty, dělejte tak až v tabulkách nebo pohledech, které si nově vytváříte.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30794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371E4-F157-76EB-705F-7458393B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641842"/>
          </a:xfrm>
        </p:spPr>
        <p:txBody>
          <a:bodyPr>
            <a:normAutofit fontScale="90000"/>
          </a:bodyPr>
          <a:lstStyle/>
          <a:p>
            <a:r>
              <a:rPr lang="cs-CZ" dirty="0"/>
              <a:t>Analýza zadání projektu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66063-DBF7-BE1F-9F1A-78F6C22E6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090" y="1283102"/>
            <a:ext cx="10465266" cy="479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Výzkumné otázky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rgbClr val="00070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Rostou v průběhu let mzdy ve všech odvětvích, nebo v některých klesají?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Kolik je možné si koupit litrů mléka a kilogramů chleba za první a poslední srovnatelné období v dostupných datech cen a mezd?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Která kategorie potravin zdražuje nejpomaleji (je u ní nejnižší procentuální meziroční nárůst)?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Existuje rok, ve kterém byl meziroční nárůst cen potravin výrazně vyšší než růst mezd (větší než 10 %)?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Má výška HDP vliv na změny ve mzdách a cenách potravin? Neboli, pokud HDP vzroste výrazněji v jednom roce, projeví se to na cenách potravin či mzdách ve stejném nebo následujícím roce výraznějším růstem?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cs-CZ" altLang="cs-CZ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 zodpovězení výzkumných otázek jsou nezbytná tato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altLang="cs-CZ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 1. mzdy, odvětví, časové období = rok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200" dirty="0"/>
              <a:t>Ad 2. jednotková cena mléka a chleba, mzdy, srovnatelné období = rok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 3. kategorie potravin, cena potravin, časové období = rok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200" dirty="0"/>
              <a:t>Ad 4.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kategorie potravin, cena potravin, mzdy, časové období = rok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altLang="cs-CZ" sz="1200" dirty="0"/>
              <a:t>Ad 5.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kategorie potravin, cena potravin, mzdy, HDP, časové období = rok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altLang="cs-CZ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 1. až 5.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altLang="cs-CZ" sz="1200" b="1" dirty="0"/>
              <a:t>Data pro projekt</a:t>
            </a:r>
            <a:endParaRPr kumimoji="0" lang="cs-CZ" altLang="cs-CZ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časové období = rok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cs-CZ" altLang="cs-CZ" sz="1200" dirty="0"/>
              <a:t>mzdy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cs-CZ" altLang="cs-CZ" sz="1200" dirty="0"/>
              <a:t>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dvětví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cs-CZ" altLang="cs-CZ" sz="1200" dirty="0"/>
              <a:t>kategorie potravin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cs-CZ" altLang="cs-CZ" sz="1200" dirty="0"/>
              <a:t>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 potravin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cs-CZ" altLang="cs-CZ" sz="1200" dirty="0"/>
              <a:t>HDP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28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371E4-F157-76EB-705F-7458393B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641842"/>
          </a:xfrm>
        </p:spPr>
        <p:txBody>
          <a:bodyPr>
            <a:normAutofit fontScale="90000"/>
          </a:bodyPr>
          <a:lstStyle/>
          <a:p>
            <a:r>
              <a:rPr lang="cs-CZ" dirty="0"/>
              <a:t>Analýza dat projektu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66063-DBF7-BE1F-9F1A-78F6C22E6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10449"/>
            <a:ext cx="10549631" cy="463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200" b="1" dirty="0">
                <a:solidFill>
                  <a:srgbClr val="00070B"/>
                </a:solidFill>
              </a:rPr>
              <a:t>Potřebná data pro zodpovězení výzkumných otázek projektu získáme z těchto dostupných tabulek: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czechia_payroll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tabulka obsahuje informace 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o průměrných hrubých mzdách 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value_type_code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5958) a průměrných počtech osob 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value_type_code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316) dle odvětví průmyslu A až S 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industry_branch_code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za čtvrtletí 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payroll_quater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v letech 2000 až 2020 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payroll_year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v ČR.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 této tabulky získáme průměrnou mzdu 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dle jednotlivých kódů odvětví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industry_branch_code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 letech na základě seskupení dle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payroll_year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selekce dle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value_type_code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5958. Ostatní informace tj.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unit_code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calculation_code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nejsou pro náš výběr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relevatní</a:t>
            </a:r>
            <a:r>
              <a:rPr lang="cs-CZ" altLang="cs-CZ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czechia_payroll_industry_branch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z této tabulky získáme název odvětví na základě spojení s tabulkou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czechia_payroll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dle klíče - kód odvětví.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economies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z této tabulky získáme výši HDP v ČR a spojíme s tabulkou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czechia_payroll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dle klíče - rok.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czechia_price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– tabulka obsahuje informace 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cenách potravin dle kategorií potravin 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category_code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v časovém období 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date_from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date_to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v letech 2006 až 2018 v ČR. </a:t>
            </a:r>
            <a:r>
              <a:rPr lang="cs-CZ" altLang="cs-CZ" sz="1200" dirty="0"/>
              <a:t>Z této tabulky získáme průměrnou cenu = </a:t>
            </a:r>
            <a:r>
              <a:rPr lang="cs-CZ" altLang="cs-CZ" sz="1200" dirty="0" err="1"/>
              <a:t>value</a:t>
            </a:r>
            <a:r>
              <a:rPr lang="cs-CZ" altLang="cs-CZ" sz="1200" dirty="0"/>
              <a:t> dle jednotlivých kódů potravin </a:t>
            </a:r>
            <a:r>
              <a:rPr lang="cs-CZ" altLang="cs-CZ" sz="1200" dirty="0" err="1"/>
              <a:t>category_code</a:t>
            </a:r>
            <a:r>
              <a:rPr lang="cs-CZ" altLang="cs-CZ" sz="1200" dirty="0"/>
              <a:t> v letech na základě seskupení dle </a:t>
            </a:r>
            <a:r>
              <a:rPr lang="cs-CZ" altLang="cs-CZ" sz="1200" dirty="0" err="1"/>
              <a:t>date_from</a:t>
            </a:r>
            <a:r>
              <a:rPr lang="cs-CZ" altLang="cs-CZ" sz="1200" dirty="0"/>
              <a:t>. Další informace tj </a:t>
            </a:r>
            <a:r>
              <a:rPr lang="cs-CZ" altLang="cs-CZ" sz="1200" dirty="0" err="1"/>
              <a:t>region_code</a:t>
            </a:r>
            <a:r>
              <a:rPr lang="cs-CZ" altLang="cs-CZ" sz="1200" dirty="0"/>
              <a:t> není pro náš projekt relevantní.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Tyto informace o cenách potravin, přidáme k informacím o mzdách na základě spojení dle klíče = rok.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czechia_price_category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- z této tabulky získáme název kategorie potravin a spojíme s tabulkou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czechia_price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dle klíče - kód kategorie</a:t>
            </a:r>
            <a:endParaRPr lang="cs-CZ" altLang="cs-CZ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cs-CZ" altLang="cs-CZ" sz="1200" dirty="0"/>
              <a:t>Výstupem dat výše je tabulka </a:t>
            </a:r>
            <a:r>
              <a:rPr lang="cs-CZ" altLang="cs-CZ" sz="1200" b="1" dirty="0" err="1"/>
              <a:t>t_monika_plewova_project_SQL_primary_final</a:t>
            </a:r>
            <a:r>
              <a:rPr lang="cs-CZ" altLang="cs-CZ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1" i="0" u="none" strike="noStrike" cap="none" normalizeH="0" baseline="0" dirty="0">
                <a:ln>
                  <a:noFill/>
                </a:ln>
                <a:solidFill>
                  <a:srgbClr val="00070B"/>
                </a:solidFill>
                <a:effectLst/>
              </a:rPr>
              <a:t>Dodatečná dat o dalších evropských státech získáme z těchto tabulek: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economies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- z tabulky získáme informace o HDP, GINI,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population</a:t>
            </a:r>
            <a:r>
              <a:rPr lang="cs-CZ" altLang="cs-CZ" sz="1200" dirty="0"/>
              <a:t> dle zemí = country a v letech = </a:t>
            </a:r>
            <a:r>
              <a:rPr lang="cs-CZ" altLang="cs-CZ" sz="1200" dirty="0" err="1"/>
              <a:t>year</a:t>
            </a:r>
            <a:r>
              <a:rPr lang="cs-CZ" altLang="cs-CZ" sz="1200" dirty="0"/>
              <a:t> 2000-2020 (stejně jako primární data pro ČR)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7FFF"/>
                </a:solidFill>
                <a:effectLst/>
              </a:rPr>
              <a:t>countries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- z této tabulky potřebujeme pouze informaci 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continent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 selekci evropských států a spojíme s tabulkou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economies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dle klíče = country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altLang="cs-CZ" sz="1200" dirty="0"/>
              <a:t>Výstupem dodatečných dat je tabulka </a:t>
            </a:r>
            <a:r>
              <a:rPr lang="cs-CZ" altLang="cs-CZ" sz="1200" b="1" dirty="0" err="1"/>
              <a:t>t_monika_plewova_project_SQL_secondary_final</a:t>
            </a:r>
            <a:r>
              <a:rPr lang="cs-CZ" altLang="cs-CZ" sz="1200" b="1" dirty="0"/>
              <a:t>.</a:t>
            </a:r>
            <a:endParaRPr lang="cs-CZ" altLang="cs-CZ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588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E41454-E729-1754-D0AE-E02C2544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7161"/>
            <a:ext cx="5483350" cy="608612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cs-CZ" altLang="cs-CZ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cs-CZ" sz="3600" dirty="0">
                <a:solidFill>
                  <a:srgbClr val="1D1D1D"/>
                </a:solidFill>
              </a:rPr>
            </a:br>
            <a:r>
              <a:rPr kumimoji="0" lang="cs-CZ" altLang="cs-CZ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Otázka 1 – Script_1.sql</a:t>
            </a:r>
            <a:endParaRPr lang="cs-CZ" sz="2200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732C5C-9E1F-D41E-F46D-40160AF3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121763"/>
            <a:ext cx="5483350" cy="1065320"/>
          </a:xfrm>
        </p:spPr>
        <p:txBody>
          <a:bodyPr>
            <a:normAutofit fontScale="250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sz="4800" b="0" i="0" dirty="0">
                <a:solidFill>
                  <a:srgbClr val="1D1D1D"/>
                </a:solidFill>
                <a:effectLst/>
              </a:rPr>
              <a:t>Rostou v průběhu let mzdy ve všech odvětvích, nebo v některých klesají?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4800" dirty="0">
              <a:solidFill>
                <a:srgbClr val="1D1D1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sz="4800" b="0" i="0" dirty="0">
                <a:solidFill>
                  <a:srgbClr val="1D1D1D"/>
                </a:solidFill>
                <a:effectLst/>
              </a:rPr>
              <a:t>V průběhu let 2000-2020, za která máme dostupná data o průměrných mzdách, nerostou mzdy ve všech odvětvích.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4800" b="0" i="0" dirty="0">
              <a:solidFill>
                <a:srgbClr val="1D1D1D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sz="4800" dirty="0">
                <a:solidFill>
                  <a:srgbClr val="1D1D1D"/>
                </a:solidFill>
              </a:rPr>
              <a:t>V těchto odvětvích mzdy v průběhu let i klesají:</a:t>
            </a:r>
          </a:p>
          <a:p>
            <a:endParaRPr lang="cs-CZ" dirty="0"/>
          </a:p>
        </p:txBody>
      </p:sp>
      <p:pic>
        <p:nvPicPr>
          <p:cNvPr id="10" name="Zástupný symbol obrázku 9">
            <a:extLst>
              <a:ext uri="{FF2B5EF4-FFF2-40B4-BE49-F238E27FC236}">
                <a16:creationId xmlns:a16="http://schemas.microsoft.com/office/drawing/2014/main" id="{00E05470-28FA-A793-A2B5-48DF292B61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98" r="8598"/>
          <a:stretch/>
        </p:blipFill>
        <p:spPr>
          <a:xfrm>
            <a:off x="612648" y="3333073"/>
            <a:ext cx="4270070" cy="3262015"/>
          </a:xfrm>
        </p:spPr>
      </p:pic>
      <p:sp>
        <p:nvSpPr>
          <p:cNvPr id="11" name="Nadpis 1">
            <a:extLst>
              <a:ext uri="{FF2B5EF4-FFF2-40B4-BE49-F238E27FC236}">
                <a16:creationId xmlns:a16="http://schemas.microsoft.com/office/drawing/2014/main" id="{2B329888-28F1-D87A-F10B-B6C12CFA79D9}"/>
              </a:ext>
            </a:extLst>
          </p:cNvPr>
          <p:cNvSpPr txBox="1">
            <a:spLocks/>
          </p:cNvSpPr>
          <p:nvPr/>
        </p:nvSpPr>
        <p:spPr>
          <a:xfrm>
            <a:off x="612648" y="685553"/>
            <a:ext cx="5662385" cy="681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cs-CZ" sz="4000" dirty="0"/>
              <a:t>Zpracování projektu</a:t>
            </a:r>
          </a:p>
        </p:txBody>
      </p:sp>
    </p:spTree>
    <p:extLst>
      <p:ext uri="{BB962C8B-B14F-4D97-AF65-F5344CB8AC3E}">
        <p14:creationId xmlns:p14="http://schemas.microsoft.com/office/powerpoint/2010/main" val="286591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E41454-E729-1754-D0AE-E02C2544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199"/>
            <a:ext cx="6276686" cy="531813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cs-CZ" altLang="cs-CZ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cs-CZ" sz="3600" dirty="0">
                <a:solidFill>
                  <a:srgbClr val="1D1D1D"/>
                </a:solidFill>
              </a:rPr>
            </a:br>
            <a:r>
              <a:rPr kumimoji="0" lang="cs-CZ" altLang="cs-CZ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Otázka 2 – Script_2.sql</a:t>
            </a:r>
            <a:endParaRPr lang="cs-CZ" sz="2200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732C5C-9E1F-D41E-F46D-40160AF3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1219199"/>
            <a:ext cx="6161014" cy="175481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Kolik je možné si koupit litrů mléka a kilogramů chleba za první a poslední srovnatelné období v dostupných datech cen a mezd?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sz="1200" dirty="0"/>
              <a:t>Prvním srovnatelným obdobím cen a mezd je rok 2006. V tomto roce je možné koupit za průměrnou mzdu 1,297 kilogramů chleba a 1,482 litrů mléka.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sz="1200" dirty="0"/>
              <a:t>Posledním srovnatelným obdobím cen a mezd je rok 2018. V tomto roce je možné koupit za průměrnou mzdu 1,356 kilogramů chleba a 1,627 litrů mléka.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1200" dirty="0"/>
          </a:p>
        </p:txBody>
      </p:sp>
      <p:pic>
        <p:nvPicPr>
          <p:cNvPr id="30" name="Zástupný symbol obrázku 11">
            <a:extLst>
              <a:ext uri="{FF2B5EF4-FFF2-40B4-BE49-F238E27FC236}">
                <a16:creationId xmlns:a16="http://schemas.microsoft.com/office/drawing/2014/main" id="{092F70DE-EBE4-9A3F-229B-F13579F15B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26" b="2726"/>
          <a:stretch/>
        </p:blipFill>
        <p:spPr>
          <a:xfrm>
            <a:off x="612648" y="3354987"/>
            <a:ext cx="6276686" cy="1184597"/>
          </a:xfrm>
        </p:spPr>
      </p:pic>
    </p:spTree>
    <p:extLst>
      <p:ext uri="{BB962C8B-B14F-4D97-AF65-F5344CB8AC3E}">
        <p14:creationId xmlns:p14="http://schemas.microsoft.com/office/powerpoint/2010/main" val="2859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E41454-E729-1754-D0AE-E02C2544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199"/>
            <a:ext cx="6276686" cy="531813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cs-CZ" altLang="cs-CZ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cs-CZ" sz="3600" dirty="0">
                <a:solidFill>
                  <a:srgbClr val="1D1D1D"/>
                </a:solidFill>
              </a:rPr>
            </a:br>
            <a:r>
              <a:rPr kumimoji="0" lang="cs-CZ" altLang="cs-CZ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Otázka 3 – Script_3.sql</a:t>
            </a:r>
            <a:endParaRPr lang="cs-CZ" sz="2200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732C5C-9E1F-D41E-F46D-40160AF3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1219199"/>
            <a:ext cx="6276686" cy="1097873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Která kategorie potravin zdražuje nejpomaleji (je u ní nejnižší procentuální meziroční nárůst)?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sz="1200" dirty="0"/>
              <a:t>Nejpomaleji zdražuje kategorie potravin Cukr krystalový</a:t>
            </a:r>
          </a:p>
        </p:txBody>
      </p:sp>
      <p:pic>
        <p:nvPicPr>
          <p:cNvPr id="13" name="Zástupný symbol obrázku 6">
            <a:extLst>
              <a:ext uri="{FF2B5EF4-FFF2-40B4-BE49-F238E27FC236}">
                <a16:creationId xmlns:a16="http://schemas.microsoft.com/office/drawing/2014/main" id="{CCD09DBB-ED6D-75BA-FB3B-902A9EB810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429" b="4429"/>
          <a:stretch/>
        </p:blipFill>
        <p:spPr>
          <a:xfrm>
            <a:off x="612648" y="2547259"/>
            <a:ext cx="4341180" cy="614626"/>
          </a:xfrm>
        </p:spPr>
      </p:pic>
    </p:spTree>
    <p:extLst>
      <p:ext uri="{BB962C8B-B14F-4D97-AF65-F5344CB8AC3E}">
        <p14:creationId xmlns:p14="http://schemas.microsoft.com/office/powerpoint/2010/main" val="270026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E41454-E729-1754-D0AE-E02C2544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199"/>
            <a:ext cx="6276686" cy="531813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cs-CZ" altLang="cs-CZ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cs-CZ" sz="3600" dirty="0">
                <a:solidFill>
                  <a:srgbClr val="1D1D1D"/>
                </a:solidFill>
              </a:rPr>
            </a:br>
            <a:r>
              <a:rPr kumimoji="0" lang="cs-CZ" altLang="cs-CZ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Otázka 4 – Script_4.sql</a:t>
            </a:r>
            <a:endParaRPr lang="cs-CZ" sz="2200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732C5C-9E1F-D41E-F46D-40160AF3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1219199"/>
            <a:ext cx="6276686" cy="109787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Existuje rok, ve kterém byl meziroční nárůst cen potravin výrazně vyšší než růst mezd (větší než 10 %)?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cs-CZ" sz="1200" dirty="0"/>
              <a:t>Pro srovnatelná období neexistuje rok,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 kterém byl meziroční nárůst cen potravin výrazně vyšší než růst mezd (větší než 10 %).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cs-CZ" sz="1200" dirty="0"/>
          </a:p>
        </p:txBody>
      </p:sp>
      <p:pic>
        <p:nvPicPr>
          <p:cNvPr id="14" name="Zástupný symbol obrázku 6">
            <a:extLst>
              <a:ext uri="{FF2B5EF4-FFF2-40B4-BE49-F238E27FC236}">
                <a16:creationId xmlns:a16="http://schemas.microsoft.com/office/drawing/2014/main" id="{3EA0A419-3A61-5E04-4EA6-E94DD07EFA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71" r="1071"/>
          <a:stretch/>
        </p:blipFill>
        <p:spPr>
          <a:xfrm>
            <a:off x="612648" y="2634672"/>
            <a:ext cx="5560710" cy="3248892"/>
          </a:xfrm>
        </p:spPr>
      </p:pic>
    </p:spTree>
    <p:extLst>
      <p:ext uri="{BB962C8B-B14F-4D97-AF65-F5344CB8AC3E}">
        <p14:creationId xmlns:p14="http://schemas.microsoft.com/office/powerpoint/2010/main" val="360185242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Microsoft Office PowerPoint</Application>
  <PresentationFormat>Širokoúhlá obrazovka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Courier New</vt:lpstr>
      <vt:lpstr>Posterama</vt:lpstr>
      <vt:lpstr>SplashVTI</vt:lpstr>
      <vt:lpstr>Datová akademie</vt:lpstr>
      <vt:lpstr>Zadání projektu</vt:lpstr>
      <vt:lpstr>Prezentace aplikace PowerPoint</vt:lpstr>
      <vt:lpstr>Analýza zadání projektu</vt:lpstr>
      <vt:lpstr>Analýza dat projektu</vt:lpstr>
      <vt:lpstr>  Otázka 1 – Script_1.sql</vt:lpstr>
      <vt:lpstr>  Otázka 2 – Script_2.sql</vt:lpstr>
      <vt:lpstr>  Otázka 3 – Script_3.sql</vt:lpstr>
      <vt:lpstr>  Otázka 4 – Script_4.sql</vt:lpstr>
      <vt:lpstr>  Otázka 5 – Script_5.sql</vt:lpstr>
      <vt:lpstr>Prezentace aplikace PowerPoint</vt:lpstr>
    </vt:vector>
  </TitlesOfParts>
  <Company>Modelgroup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Datová akademie</dc:title>
  <dc:creator>Plewova Monika</dc:creator>
  <cp:lastModifiedBy>Plewova Monika</cp:lastModifiedBy>
  <cp:revision>6</cp:revision>
  <dcterms:created xsi:type="dcterms:W3CDTF">2023-08-26T14:06:36Z</dcterms:created>
  <dcterms:modified xsi:type="dcterms:W3CDTF">2023-09-03T09:25:51Z</dcterms:modified>
</cp:coreProperties>
</file>