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3C508-F88D-4674-95F5-1D56A83F72C2}" v="17" dt="2023-04-24T20:41:1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5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37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95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5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34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5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04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09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09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1A587-5D90-FC55-B995-58579524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lt-LT" dirty="0"/>
              <a:t>Data </a:t>
            </a:r>
            <a:r>
              <a:rPr lang="lt-LT" dirty="0" err="1"/>
              <a:t>Analyst</a:t>
            </a:r>
            <a:r>
              <a:rPr lang="lt-LT" dirty="0"/>
              <a:t> Professional </a:t>
            </a:r>
            <a:r>
              <a:rPr lang="lt-LT" dirty="0" err="1"/>
              <a:t>Practical</a:t>
            </a:r>
            <a:r>
              <a:rPr lang="lt-LT" dirty="0"/>
              <a:t> </a:t>
            </a:r>
            <a:r>
              <a:rPr lang="lt-LT" dirty="0" err="1"/>
              <a:t>Exam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ECA5D-018D-EACB-01F5-A96CB406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lt-LT" b="1" dirty="0" err="1">
                <a:latin typeface="Studio-Feixen-Sans"/>
              </a:rPr>
              <a:t>Pens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and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Printers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new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product</a:t>
            </a:r>
            <a:r>
              <a:rPr lang="lt-LT" b="1" dirty="0">
                <a:latin typeface="Studio-Feixen-Sans"/>
              </a:rPr>
              <a:t> line sales</a:t>
            </a:r>
            <a:endParaRPr lang="en-US" b="1" dirty="0">
              <a:latin typeface="Studio-Feixen-San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BCB1E403-2A88-00FA-EBEB-6770FAF34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76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57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1949252"/>
            <a:ext cx="4767930" cy="875642"/>
          </a:xfrm>
        </p:spPr>
        <p:txBody>
          <a:bodyPr>
            <a:normAutofit/>
          </a:bodyPr>
          <a:lstStyle/>
          <a:p>
            <a:r>
              <a:rPr lang="en-US" dirty="0"/>
              <a:t>Site visits</a:t>
            </a:r>
          </a:p>
        </p:txBody>
      </p:sp>
      <p:sp>
        <p:nvSpPr>
          <p:cNvPr id="54" name="Freeform: Shape 1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C1C40E4A-6EB2-A6D0-E609-C055618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0841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More information = higher valued sales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5192D"/>
              </a:solidFill>
              <a:latin typeface="Studio-Feixen-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For some customers, the information on the company's site might be the main deciding point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3702B553-949B-794B-5376-07EF46E2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0" y="808165"/>
            <a:ext cx="6462868" cy="4039292"/>
          </a:xfrm>
          <a:prstGeom prst="rect">
            <a:avLst/>
          </a:prstGeom>
        </p:spPr>
      </p:pic>
      <p:sp>
        <p:nvSpPr>
          <p:cNvPr id="57" name="Freeform: Shape 2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2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40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57" y="319297"/>
            <a:ext cx="5510042" cy="840468"/>
          </a:xfrm>
        </p:spPr>
        <p:txBody>
          <a:bodyPr anchor="b">
            <a:normAutofit/>
          </a:bodyPr>
          <a:lstStyle/>
          <a:p>
            <a:r>
              <a:rPr lang="lt-LT" dirty="0" err="1"/>
              <a:t>States</a:t>
            </a:r>
            <a:r>
              <a:rPr lang="lt-LT" dirty="0"/>
              <a:t> to </a:t>
            </a:r>
            <a:r>
              <a:rPr lang="lt-LT" dirty="0" err="1"/>
              <a:t>keep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mind</a:t>
            </a:r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1728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637359"/>
            <a:ext cx="5486401" cy="1220641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782" y="5182141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EC161-CCDC-BF53-FB48-DAECCADB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242" y="3803151"/>
            <a:ext cx="2203033" cy="769647"/>
          </a:xfrm>
        </p:spPr>
        <p:txBody>
          <a:bodyPr>
            <a:normAutofit/>
          </a:bodyPr>
          <a:lstStyle/>
          <a:p>
            <a:pPr algn="ctr"/>
            <a:r>
              <a:rPr lang="lt-LT" sz="4000" b="1" dirty="0">
                <a:solidFill>
                  <a:schemeClr val="accent2">
                    <a:lumMod val="75000"/>
                  </a:schemeClr>
                </a:solidFill>
                <a:latin typeface="Studio-Feixen-Sans"/>
              </a:rPr>
              <a:t>29k USD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Studio-Feixen-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00147F-269F-1C83-1A6F-61707592B082}"/>
              </a:ext>
            </a:extLst>
          </p:cNvPr>
          <p:cNvSpPr/>
          <p:nvPr/>
        </p:nvSpPr>
        <p:spPr>
          <a:xfrm>
            <a:off x="6389915" y="3028425"/>
            <a:ext cx="1126621" cy="16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ree Usa Map vector and picture">
            <a:extLst>
              <a:ext uri="{FF2B5EF4-FFF2-40B4-BE49-F238E27FC236}">
                <a16:creationId xmlns:a16="http://schemas.microsoft.com/office/drawing/2014/main" id="{C832F5E5-FE6A-1F50-C86B-0252B037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49" y="1276676"/>
            <a:ext cx="3666793" cy="20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F74AF59-9126-7700-DCDD-C77BCE425C39}"/>
              </a:ext>
            </a:extLst>
          </p:cNvPr>
          <p:cNvSpPr txBox="1">
            <a:spLocks/>
          </p:cNvSpPr>
          <p:nvPr/>
        </p:nvSpPr>
        <p:spPr>
          <a:xfrm>
            <a:off x="7971346" y="4635020"/>
            <a:ext cx="3164823" cy="88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sz="2400" dirty="0" err="1">
                <a:solidFill>
                  <a:srgbClr val="05192D"/>
                </a:solidFill>
                <a:latin typeface="Studio-Feixen-Sans"/>
              </a:rPr>
              <a:t>Average</a:t>
            </a:r>
            <a:r>
              <a:rPr lang="lt-LT" sz="2400" dirty="0">
                <a:solidFill>
                  <a:srgbClr val="05192D"/>
                </a:solidFill>
                <a:latin typeface="Studio-Feixen-Sans"/>
              </a:rPr>
              <a:t> sales </a:t>
            </a:r>
            <a:r>
              <a:rPr lang="lt-LT" sz="2400" dirty="0" err="1">
                <a:solidFill>
                  <a:srgbClr val="05192D"/>
                </a:solidFill>
                <a:latin typeface="Studio-Feixen-Sans"/>
              </a:rPr>
              <a:t>revenue</a:t>
            </a:r>
            <a:r>
              <a:rPr lang="lt-LT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lt-LT" sz="2400" dirty="0" err="1">
                <a:solidFill>
                  <a:srgbClr val="05192D"/>
                </a:solidFill>
                <a:latin typeface="Studio-Feixen-Sans"/>
              </a:rPr>
              <a:t>by</a:t>
            </a:r>
            <a:r>
              <a:rPr lang="lt-LT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lt-LT" sz="2400" dirty="0" err="1">
                <a:solidFill>
                  <a:srgbClr val="05192D"/>
                </a:solidFill>
                <a:latin typeface="Studio-Feixen-Sans"/>
              </a:rPr>
              <a:t>state</a:t>
            </a:r>
            <a:r>
              <a:rPr lang="lt-LT" sz="2400" dirty="0">
                <a:solidFill>
                  <a:srgbClr val="05192D"/>
                </a:solidFill>
                <a:latin typeface="Studio-Feixen-Sans"/>
              </a:rPr>
              <a:t> </a:t>
            </a:r>
            <a:endParaRPr lang="en-US" sz="2400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CAE0F2E-BA6B-7C6F-FAD1-9060069CB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" y="1469556"/>
            <a:ext cx="6668478" cy="41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442FBE-D81C-870C-9B08-14D0296AC57F}"/>
              </a:ext>
            </a:extLst>
          </p:cNvPr>
          <p:cNvSpPr/>
          <p:nvPr/>
        </p:nvSpPr>
        <p:spPr>
          <a:xfrm>
            <a:off x="408564" y="2265026"/>
            <a:ext cx="1126621" cy="16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1F423-3EAC-FB38-2EB8-F298DB62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62062"/>
            <a:ext cx="10077557" cy="683806"/>
          </a:xfrm>
        </p:spPr>
        <p:txBody>
          <a:bodyPr/>
          <a:lstStyle/>
          <a:p>
            <a:r>
              <a:rPr lang="lt-LT" dirty="0" err="1"/>
              <a:t>Business</a:t>
            </a:r>
            <a:r>
              <a:rPr lang="lt-LT" dirty="0"/>
              <a:t> </a:t>
            </a:r>
            <a:r>
              <a:rPr lang="lt-LT" dirty="0" err="1"/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AB62-337F-3E18-6B99-99052C7E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81" y="1553167"/>
            <a:ext cx="10586906" cy="206369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Since our goal is to choose the most effective sales approach, I would recommend using the 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average unit price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 as our main metric and the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spread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average revenue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as the reinforcing metrics. </a:t>
            </a:r>
            <a:endParaRPr lang="lt-LT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endParaRPr lang="lt-LT" sz="16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Based on the last 6 weeks data, the average unit price is 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9.22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average revenue is 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95.7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 and overall revenue falls between 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32.5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 and 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238.3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 </a:t>
            </a:r>
            <a:endParaRPr lang="lt-LT" sz="1600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0029B-E7D9-CEE0-7429-C3041A0E00B0}"/>
              </a:ext>
            </a:extLst>
          </p:cNvPr>
          <p:cNvSpPr txBox="1"/>
          <p:nvPr/>
        </p:nvSpPr>
        <p:spPr>
          <a:xfrm>
            <a:off x="324381" y="3772946"/>
            <a:ext cx="10656808" cy="27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These metrics differ greatly between the tested sales methods: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b="1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Call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average unit price - </a:t>
            </a:r>
            <a:r>
              <a:rPr lang="en-US" b="1" i="0" dirty="0">
                <a:solidFill>
                  <a:srgbClr val="F84242"/>
                </a:solidFill>
                <a:effectLst/>
                <a:latin typeface="Studio-Feixen-Sans"/>
              </a:rPr>
              <a:t>5.01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; average revenue - </a:t>
            </a:r>
            <a:r>
              <a:rPr lang="en-US" b="1" i="0" dirty="0">
                <a:solidFill>
                  <a:srgbClr val="F84242"/>
                </a:solidFill>
                <a:effectLst/>
                <a:latin typeface="Studio-Feixen-Sans"/>
              </a:rPr>
              <a:t>47.6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; interval from </a:t>
            </a:r>
            <a:r>
              <a:rPr lang="en-US" b="1" i="0" dirty="0">
                <a:solidFill>
                  <a:srgbClr val="F84242"/>
                </a:solidFill>
                <a:effectLst/>
                <a:latin typeface="Studio-Feixen-Sans"/>
              </a:rPr>
              <a:t>32.5 USD</a:t>
            </a:r>
            <a:r>
              <a:rPr lang="en-US" b="0" i="0" dirty="0">
                <a:solidFill>
                  <a:srgbClr val="F84242"/>
                </a:solidFill>
                <a:effectLst/>
                <a:latin typeface="Studio-Feixen-Sans"/>
              </a:rPr>
              <a:t> 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to </a:t>
            </a:r>
            <a:r>
              <a:rPr lang="en-US" b="1" i="0" dirty="0">
                <a:solidFill>
                  <a:srgbClr val="F84242"/>
                </a:solidFill>
                <a:effectLst/>
                <a:latin typeface="Studio-Feixen-Sans"/>
              </a:rPr>
              <a:t>71.4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 </a:t>
            </a:r>
            <a:endParaRPr lang="lt-LT" b="1" dirty="0">
              <a:solidFill>
                <a:srgbClr val="05192D"/>
              </a:solidFill>
              <a:latin typeface="Studio-Feixen-Sans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Email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: average unit price -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tudio-Feixen-Sans"/>
              </a:rPr>
              <a:t>10 USD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; average revenue -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tudio-Feixen-Sans"/>
              </a:rPr>
              <a:t>97.2 USD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; interval from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tudio-Feixen-Sans"/>
              </a:rPr>
              <a:t>78.8 USD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tudio-Feixen-Sans"/>
              </a:rPr>
              <a:t> 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to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tudio-Feixen-Sans"/>
              </a:rPr>
              <a:t>149 USD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b="1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Email and Call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average unit price -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tudio-Feixen-Sans"/>
              </a:rPr>
              <a:t>15.1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; average revenue -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tudio-Feixen-Sans"/>
              </a:rPr>
              <a:t>184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; interval from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tudio-Feixen-Sans"/>
              </a:rPr>
              <a:t>122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 to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tudio-Feixen-Sans"/>
              </a:rPr>
              <a:t>238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423-3EAC-FB38-2EB8-F298DB62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689394"/>
          </a:xfrm>
        </p:spPr>
        <p:txBody>
          <a:bodyPr/>
          <a:lstStyle/>
          <a:p>
            <a:r>
              <a:rPr lang="lt-LT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AB62-337F-3E18-6B99-99052C7E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3" y="1803632"/>
            <a:ext cx="11786532" cy="48823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Moving forward, I would recommend focusing on the steps below:</a:t>
            </a:r>
            <a:endParaRPr lang="lt-LT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Focus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on using the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'Email + Call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' as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the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primary sales method</a:t>
            </a:r>
            <a:r>
              <a:rPr lang="lt-LT" dirty="0">
                <a:solidFill>
                  <a:srgbClr val="05192D"/>
                </a:solidFill>
                <a:latin typeface="Studio-Feixen-Sans"/>
              </a:rPr>
              <a:t>;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lt-LT" b="1" i="0" dirty="0" err="1">
                <a:solidFill>
                  <a:srgbClr val="05192D"/>
                </a:solidFill>
                <a:effectLst/>
                <a:latin typeface="Studio-Feixen-Sans"/>
              </a:rPr>
              <a:t>Reduce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number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of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customers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contacted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only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0" i="0" dirty="0" err="1">
                <a:solidFill>
                  <a:srgbClr val="05192D"/>
                </a:solidFill>
                <a:effectLst/>
                <a:latin typeface="Studio-Feixen-Sans"/>
              </a:rPr>
              <a:t>by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lt-LT" b="1" dirty="0" err="1">
                <a:solidFill>
                  <a:srgbClr val="05192D"/>
                </a:solidFill>
                <a:latin typeface="Studio-Feixen-Sans"/>
              </a:rPr>
              <a:t>calls</a:t>
            </a:r>
            <a:r>
              <a:rPr lang="lt-LT" dirty="0">
                <a:solidFill>
                  <a:srgbClr val="05192D"/>
                </a:solidFill>
                <a:latin typeface="Studio-Feixen-Sans"/>
              </a:rPr>
              <a:t>; 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Update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 improve the company's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site</a:t>
            </a:r>
            <a:r>
              <a:rPr lang="lt-LT" b="0" i="0" dirty="0">
                <a:solidFill>
                  <a:srgbClr val="05192D"/>
                </a:solidFill>
                <a:effectLst/>
                <a:latin typeface="Studio-Feixen-Sans"/>
              </a:rPr>
              <a:t>;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- Focus more attention on the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bottom performing states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   - Analyze what may be the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reasons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for lower revenue in the bottom 10 states;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   -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Update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the sales approach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according to found reasons;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   -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Improve the marketing approach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in these states to increase brand image and attract new customers.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Improve data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for better quality analysis 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 - Fix the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missing values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issue - ensure there are no missing revenue (or other) values;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 - Include data about how much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time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was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spent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on each customer.</a:t>
            </a:r>
            <a:endParaRPr lang="lt-LT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D854-0985-4B6F-C0AF-2B88820C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B2D0-44D7-70ED-9230-1A01B788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078" y="2521887"/>
            <a:ext cx="3525944" cy="3549045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lt-LT" b="1" dirty="0" err="1">
                <a:latin typeface="Studio-Feixen-Sans"/>
              </a:rPr>
              <a:t>Business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goals</a:t>
            </a:r>
            <a:endParaRPr lang="lt-LT" b="1" dirty="0">
              <a:latin typeface="Studio-Feixen-San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lt-LT" b="1" dirty="0" err="1">
                <a:latin typeface="Studio-Feixen-Sans"/>
              </a:rPr>
              <a:t>Analysis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findings</a:t>
            </a:r>
            <a:endParaRPr lang="lt-LT" b="1" dirty="0">
              <a:latin typeface="Studio-Feixen-San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lt-LT" b="1" dirty="0" err="1">
                <a:latin typeface="Studio-Feixen-Sans"/>
              </a:rPr>
              <a:t>Business</a:t>
            </a:r>
            <a:r>
              <a:rPr lang="lt-LT" b="1" dirty="0">
                <a:latin typeface="Studio-Feixen-Sans"/>
              </a:rPr>
              <a:t> </a:t>
            </a:r>
            <a:r>
              <a:rPr lang="lt-LT" b="1" dirty="0" err="1">
                <a:latin typeface="Studio-Feixen-Sans"/>
              </a:rPr>
              <a:t>metrics</a:t>
            </a:r>
            <a:endParaRPr lang="lt-LT" b="1" dirty="0">
              <a:latin typeface="Studio-Feixen-San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lt-LT" b="1" dirty="0" err="1">
                <a:latin typeface="Studio-Feixen-Sans"/>
              </a:rPr>
              <a:t>Recommendations</a:t>
            </a:r>
            <a:endParaRPr lang="lt-LT" b="1" dirty="0">
              <a:latin typeface="Studio-Feixen-Sans"/>
            </a:endParaRPr>
          </a:p>
        </p:txBody>
      </p:sp>
      <p:pic>
        <p:nvPicPr>
          <p:cNvPr id="2050" name="Picture 2" descr="Objective Vectors &amp; Illustrations for Free Download | Freepik">
            <a:extLst>
              <a:ext uri="{FF2B5EF4-FFF2-40B4-BE49-F238E27FC236}">
                <a16:creationId xmlns:a16="http://schemas.microsoft.com/office/drawing/2014/main" id="{4A39A385-9346-2CF6-2185-51C350544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1" b="16737"/>
          <a:stretch/>
        </p:blipFill>
        <p:spPr bwMode="auto">
          <a:xfrm>
            <a:off x="1198136" y="2623656"/>
            <a:ext cx="1192726" cy="8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analysis magnifying glass diagram financial report gradient blue line  icon 2594797 Vector Art at Vecteezy">
            <a:extLst>
              <a:ext uri="{FF2B5EF4-FFF2-40B4-BE49-F238E27FC236}">
                <a16:creationId xmlns:a16="http://schemas.microsoft.com/office/drawing/2014/main" id="{ED633AB3-6FCA-8D0C-5E0C-867B61AF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74" y="3541198"/>
            <a:ext cx="797653" cy="79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EE502C6-2974-589C-2842-CC51DC5D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17" y="4451049"/>
            <a:ext cx="797653" cy="7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vice icon PNG and SVG Vector Free Download">
            <a:extLst>
              <a:ext uri="{FF2B5EF4-FFF2-40B4-BE49-F238E27FC236}">
                <a16:creationId xmlns:a16="http://schemas.microsoft.com/office/drawing/2014/main" id="{8F7C9D39-0904-0616-BCFD-3147E060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75" y="5360900"/>
            <a:ext cx="764295" cy="6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423-3EAC-FB38-2EB8-F298DB62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Business</a:t>
            </a:r>
            <a:r>
              <a:rPr lang="lt-LT" dirty="0"/>
              <a:t> </a:t>
            </a:r>
            <a:r>
              <a:rPr lang="lt-LT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AB62-337F-3E18-6B99-99052C7E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57306"/>
            <a:ext cx="10077557" cy="4110605"/>
          </a:xfrm>
        </p:spPr>
        <p:txBody>
          <a:bodyPr/>
          <a:lstStyle/>
          <a:p>
            <a:r>
              <a:rPr lang="en-US" dirty="0">
                <a:latin typeface="Studio-Feixen-Sans"/>
              </a:rPr>
              <a:t>With the recent launch of our new product line of office stationery, we were determined to evaluate our sales approach in order to ensure effectiveness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and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reduce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costs</a:t>
            </a:r>
            <a:r>
              <a:rPr lang="en-US" dirty="0">
                <a:latin typeface="Studio-Feixen-Sans"/>
              </a:rPr>
              <a:t>.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Our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goal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was</a:t>
            </a:r>
            <a:r>
              <a:rPr lang="lt-LT" dirty="0">
                <a:latin typeface="Studio-Feixen-Sans"/>
              </a:rPr>
              <a:t> to </a:t>
            </a:r>
            <a:r>
              <a:rPr lang="lt-LT" dirty="0" err="1">
                <a:latin typeface="Studio-Feixen-Sans"/>
              </a:rPr>
              <a:t>find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most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cost-effective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techniques</a:t>
            </a:r>
            <a:r>
              <a:rPr lang="lt-LT" dirty="0">
                <a:latin typeface="Studio-Feixen-Sans"/>
              </a:rPr>
              <a:t> to </a:t>
            </a:r>
            <a:r>
              <a:rPr lang="lt-LT" dirty="0" err="1">
                <a:latin typeface="Studio-Feixen-Sans"/>
              </a:rPr>
              <a:t>sell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our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new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products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and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build</a:t>
            </a:r>
            <a:r>
              <a:rPr lang="lt-LT" dirty="0">
                <a:latin typeface="Studio-Feixen-Sans"/>
              </a:rPr>
              <a:t> a </a:t>
            </a:r>
            <a:r>
              <a:rPr lang="lt-LT" dirty="0" err="1">
                <a:latin typeface="Studio-Feixen-Sans"/>
              </a:rPr>
              <a:t>framework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for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making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decision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quicker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in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future</a:t>
            </a:r>
            <a:r>
              <a:rPr lang="lt-LT" dirty="0">
                <a:latin typeface="Studio-Feixen-Sans"/>
              </a:rPr>
              <a:t>.</a:t>
            </a:r>
          </a:p>
          <a:p>
            <a:endParaRPr lang="lt-LT" dirty="0">
              <a:latin typeface="Studio-Feixen-Sans"/>
            </a:endParaRPr>
          </a:p>
          <a:p>
            <a:r>
              <a:rPr lang="lt-LT" dirty="0" err="1">
                <a:latin typeface="Studio-Feixen-Sans"/>
              </a:rPr>
              <a:t>In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this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project</a:t>
            </a:r>
            <a:r>
              <a:rPr lang="lt-LT" dirty="0">
                <a:latin typeface="Studio-Feixen-Sans"/>
              </a:rPr>
              <a:t>,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three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different</a:t>
            </a:r>
            <a:r>
              <a:rPr lang="lt-LT" dirty="0">
                <a:latin typeface="Studio-Feixen-Sans"/>
              </a:rPr>
              <a:t> sales </a:t>
            </a:r>
            <a:r>
              <a:rPr lang="lt-LT" dirty="0" err="1">
                <a:latin typeface="Studio-Feixen-Sans"/>
              </a:rPr>
              <a:t>strategies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were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tested</a:t>
            </a:r>
            <a:r>
              <a:rPr lang="lt-LT" dirty="0">
                <a:latin typeface="Studio-Feixen-Sans"/>
              </a:rPr>
              <a:t>: </a:t>
            </a:r>
            <a:r>
              <a:rPr lang="lt-LT" dirty="0" err="1">
                <a:latin typeface="Studio-Feixen-Sans"/>
              </a:rPr>
              <a:t>targeted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email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and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phone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calls</a:t>
            </a:r>
            <a:r>
              <a:rPr lang="lt-LT" dirty="0">
                <a:latin typeface="Studio-Feixen-Sans"/>
              </a:rPr>
              <a:t>, </a:t>
            </a:r>
            <a:r>
              <a:rPr lang="lt-LT" dirty="0" err="1">
                <a:latin typeface="Studio-Feixen-Sans"/>
              </a:rPr>
              <a:t>and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combination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of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two</a:t>
            </a:r>
            <a:r>
              <a:rPr lang="lt-LT" dirty="0">
                <a:latin typeface="Studio-Feixen-Sans"/>
              </a:rPr>
              <a:t>.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sales </a:t>
            </a:r>
            <a:r>
              <a:rPr lang="lt-LT" dirty="0" err="1">
                <a:latin typeface="Studio-Feixen-Sans"/>
              </a:rPr>
              <a:t>team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expressed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interest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in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the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following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insights</a:t>
            </a:r>
            <a:r>
              <a:rPr lang="lt-LT" dirty="0">
                <a:latin typeface="Studio-Feixen-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 err="1">
                <a:latin typeface="Studio-Feixen-Sans"/>
              </a:rPr>
              <a:t>Revenue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spread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and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number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of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customers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for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each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approach</a:t>
            </a:r>
            <a:r>
              <a:rPr lang="lt-LT" dirty="0">
                <a:latin typeface="Studio-Feixen-Sans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 err="1">
                <a:latin typeface="Studio-Feixen-Sans"/>
              </a:rPr>
              <a:t>Differences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in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revenue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over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time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for</a:t>
            </a:r>
            <a:r>
              <a:rPr lang="lt-LT" dirty="0">
                <a:latin typeface="Studio-Feixen-Sans"/>
              </a:rPr>
              <a:t> </a:t>
            </a:r>
            <a:r>
              <a:rPr lang="lt-LT" dirty="0" err="1">
                <a:latin typeface="Studio-Feixen-Sans"/>
              </a:rPr>
              <a:t>each</a:t>
            </a:r>
            <a:r>
              <a:rPr lang="lt-LT" dirty="0">
                <a:latin typeface="Studio-Feixen-Sans"/>
              </a:rPr>
              <a:t> sales </a:t>
            </a:r>
            <a:r>
              <a:rPr lang="lt-LT" dirty="0" err="1">
                <a:latin typeface="Studio-Feixen-Sans"/>
              </a:rPr>
              <a:t>method</a:t>
            </a:r>
            <a:r>
              <a:rPr lang="lt-LT" dirty="0">
                <a:latin typeface="Studio-Feixen-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2262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19" y="682060"/>
            <a:ext cx="5403981" cy="716104"/>
          </a:xfrm>
        </p:spPr>
        <p:txBody>
          <a:bodyPr>
            <a:normAutofit/>
          </a:bodyPr>
          <a:lstStyle/>
          <a:p>
            <a:r>
              <a:rPr lang="lt-LT" dirty="0" err="1"/>
              <a:t>Findings</a:t>
            </a:r>
            <a:r>
              <a:rPr lang="en-US" dirty="0"/>
              <a:t> – customers</a:t>
            </a:r>
          </a:p>
        </p:txBody>
      </p:sp>
      <p:sp>
        <p:nvSpPr>
          <p:cNvPr id="99" name="Freeform: Shape 13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4B360C-AD61-B613-2AB3-A6EAF266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510" y="3750569"/>
            <a:ext cx="3183626" cy="806968"/>
          </a:xfrm>
        </p:spPr>
        <p:txBody>
          <a:bodyPr>
            <a:normAutofit/>
          </a:bodyPr>
          <a:lstStyle/>
          <a:p>
            <a:r>
              <a:rPr lang="lt-LT" dirty="0">
                <a:latin typeface="Studio-Feixen-Sans"/>
              </a:rPr>
              <a:t>Almost </a:t>
            </a:r>
            <a:r>
              <a:rPr lang="lt-LT" b="1" dirty="0">
                <a:latin typeface="Studio-Feixen-Sans"/>
              </a:rPr>
              <a:t>50</a:t>
            </a:r>
            <a:r>
              <a:rPr lang="en-US" b="1" dirty="0">
                <a:latin typeface="Studio-Feixen-Sans"/>
              </a:rPr>
              <a:t>%</a:t>
            </a:r>
            <a:r>
              <a:rPr lang="en-US" dirty="0">
                <a:latin typeface="Studio-Feixen-Sans"/>
              </a:rPr>
              <a:t> of customers were contacted by email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1C2996B-FF91-DCD5-7964-E5964788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00" y="313423"/>
            <a:ext cx="5350196" cy="4922181"/>
          </a:xfrm>
          <a:prstGeom prst="rect">
            <a:avLst/>
          </a:prstGeom>
        </p:spPr>
      </p:pic>
      <p:sp>
        <p:nvSpPr>
          <p:cNvPr id="105" name="Freeform: Shape 23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25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07" name="Freeform: Shape 26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8" name="Freeform: Shape 27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9" name="Freeform: Shape 28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32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Free Client People vector and picture">
            <a:extLst>
              <a:ext uri="{FF2B5EF4-FFF2-40B4-BE49-F238E27FC236}">
                <a16:creationId xmlns:a16="http://schemas.microsoft.com/office/drawing/2014/main" id="{609216FB-E8EB-DA12-7996-8579F9ED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19" y="1733668"/>
            <a:ext cx="1117268" cy="11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69CC4021-534F-FB8F-5E96-F1C638434E5A}"/>
              </a:ext>
            </a:extLst>
          </p:cNvPr>
          <p:cNvSpPr txBox="1">
            <a:spLocks/>
          </p:cNvSpPr>
          <p:nvPr/>
        </p:nvSpPr>
        <p:spPr>
          <a:xfrm>
            <a:off x="1775439" y="1866694"/>
            <a:ext cx="1308338" cy="85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tudio-Feixen-Sans"/>
              </a:rPr>
              <a:t>14998 </a:t>
            </a:r>
            <a:r>
              <a:rPr lang="en-US" dirty="0">
                <a:latin typeface="Studio-Feixen-Sans"/>
              </a:rPr>
              <a:t>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tudio-Feixen-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tudio-Feixen-Sans"/>
            </a:endParaRPr>
          </a:p>
        </p:txBody>
      </p:sp>
      <p:pic>
        <p:nvPicPr>
          <p:cNvPr id="2052" name="Picture 4" descr="Email Icon PNG vector in SVG, PDF, AI, CDR format">
            <a:extLst>
              <a:ext uri="{FF2B5EF4-FFF2-40B4-BE49-F238E27FC236}">
                <a16:creationId xmlns:a16="http://schemas.microsoft.com/office/drawing/2014/main" id="{CAB8B7AE-91E6-AFBA-4864-368B743C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1" y="3766985"/>
            <a:ext cx="1053258" cy="7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14FAFCF-87E0-CE08-B083-2132E4A75243}"/>
              </a:ext>
            </a:extLst>
          </p:cNvPr>
          <p:cNvSpPr txBox="1">
            <a:spLocks/>
          </p:cNvSpPr>
          <p:nvPr/>
        </p:nvSpPr>
        <p:spPr>
          <a:xfrm>
            <a:off x="2305510" y="5342613"/>
            <a:ext cx="4479228" cy="80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tudio-Feixen-Sans"/>
              </a:rPr>
              <a:t>17,1%</a:t>
            </a:r>
            <a:r>
              <a:rPr lang="en-US" dirty="0">
                <a:latin typeface="Studio-Feixen-Sans"/>
              </a:rPr>
              <a:t> of customers were contacted by email and then called a week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tudio-Feixen-Sans"/>
            </a:endParaRPr>
          </a:p>
        </p:txBody>
      </p:sp>
      <p:pic>
        <p:nvPicPr>
          <p:cNvPr id="2058" name="Picture 10" descr="phone call vector icon 7126818 Vector Art at Vecteezy">
            <a:extLst>
              <a:ext uri="{FF2B5EF4-FFF2-40B4-BE49-F238E27FC236}">
                <a16:creationId xmlns:a16="http://schemas.microsoft.com/office/drawing/2014/main" id="{35DEED90-27B3-FCBA-0FFE-DDFB21B89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8" y="5304253"/>
            <a:ext cx="862059" cy="8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mail Icon PNG vector in SVG, PDF, AI, CDR format">
            <a:extLst>
              <a:ext uri="{FF2B5EF4-FFF2-40B4-BE49-F238E27FC236}">
                <a16:creationId xmlns:a16="http://schemas.microsoft.com/office/drawing/2014/main" id="{0759F53F-40D0-15DB-61D8-CC88A10B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73" y="5312490"/>
            <a:ext cx="1053258" cy="7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F65F311-2107-81C1-DFCF-881388EC8FB1}"/>
              </a:ext>
            </a:extLst>
          </p:cNvPr>
          <p:cNvSpPr txBox="1">
            <a:spLocks/>
          </p:cNvSpPr>
          <p:nvPr/>
        </p:nvSpPr>
        <p:spPr>
          <a:xfrm>
            <a:off x="916444" y="5559949"/>
            <a:ext cx="515241" cy="39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Studio-Feixen-Sans"/>
              </a:rPr>
              <a:t>+</a:t>
            </a:r>
            <a:endParaRPr lang="en-US" sz="2400" dirty="0"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283988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30179"/>
            <a:ext cx="3002327" cy="711980"/>
          </a:xfrm>
        </p:spPr>
        <p:txBody>
          <a:bodyPr>
            <a:normAutofit/>
          </a:bodyPr>
          <a:lstStyle/>
          <a:p>
            <a:r>
              <a:rPr lang="en-US" dirty="0"/>
              <a:t>Basket size</a:t>
            </a:r>
          </a:p>
        </p:txBody>
      </p:sp>
      <p:sp>
        <p:nvSpPr>
          <p:cNvPr id="35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AF89F0D6-85E1-180C-6B93-50220EF4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89" y="5239374"/>
            <a:ext cx="3006347" cy="12009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tudio-Feixen-Sans"/>
              </a:rPr>
              <a:t>The most frequent basket size falls between 9 and 10 items per sale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DADEC911-8264-36ED-3F1E-251965EE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13" y="242738"/>
            <a:ext cx="7339442" cy="4587150"/>
          </a:xfrm>
          <a:prstGeom prst="rect">
            <a:avLst/>
          </a:prstGeom>
        </p:spPr>
      </p:pic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Basket 2 icons">
            <a:extLst>
              <a:ext uri="{FF2B5EF4-FFF2-40B4-BE49-F238E27FC236}">
                <a16:creationId xmlns:a16="http://schemas.microsoft.com/office/drawing/2014/main" id="{2E67F36F-3FEC-7FF7-4A54-BD2F111A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94" y="2980555"/>
            <a:ext cx="1275139" cy="12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CA0D105-DABE-DF2A-26D7-DC7F60765603}"/>
              </a:ext>
            </a:extLst>
          </p:cNvPr>
          <p:cNvSpPr txBox="1">
            <a:spLocks/>
          </p:cNvSpPr>
          <p:nvPr/>
        </p:nvSpPr>
        <p:spPr>
          <a:xfrm>
            <a:off x="1440778" y="4294323"/>
            <a:ext cx="1993770" cy="75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tudio-Feixen-Sans"/>
              </a:rPr>
              <a:t>Average basket size - </a:t>
            </a:r>
            <a:r>
              <a:rPr lang="en-US" b="1" dirty="0">
                <a:latin typeface="Studio-Feixen-Sans"/>
              </a:rPr>
              <a:t>10</a:t>
            </a:r>
            <a:r>
              <a:rPr lang="en-US" dirty="0">
                <a:latin typeface="Studio-Feixen-Sans"/>
              </a:rPr>
              <a:t> units</a:t>
            </a:r>
          </a:p>
        </p:txBody>
      </p:sp>
    </p:spTree>
    <p:extLst>
      <p:ext uri="{BB962C8B-B14F-4D97-AF65-F5344CB8AC3E}">
        <p14:creationId xmlns:p14="http://schemas.microsoft.com/office/powerpoint/2010/main" val="751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2030136"/>
            <a:ext cx="4767930" cy="794758"/>
          </a:xfrm>
        </p:spPr>
        <p:txBody>
          <a:bodyPr>
            <a:normAutofit/>
          </a:bodyPr>
          <a:lstStyle/>
          <a:p>
            <a:r>
              <a:rPr lang="en-US" dirty="0"/>
              <a:t>Revenue spread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D37499-48BC-748B-A69A-10D3F1D0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tudio-Feixen-Sans"/>
              </a:rPr>
              <a:t>The revenue per sale has a wide range and spreads from </a:t>
            </a:r>
            <a:r>
              <a:rPr lang="en-US" b="1" dirty="0">
                <a:latin typeface="Studio-Feixen-Sans"/>
              </a:rPr>
              <a:t>32.54 USD </a:t>
            </a:r>
            <a:r>
              <a:rPr lang="en-US" dirty="0">
                <a:latin typeface="Studio-Feixen-Sans"/>
              </a:rPr>
              <a:t>to </a:t>
            </a:r>
            <a:r>
              <a:rPr lang="en-US" b="1" dirty="0">
                <a:latin typeface="Studio-Feixen-Sans"/>
              </a:rPr>
              <a:t>238.32 USD</a:t>
            </a:r>
            <a:r>
              <a:rPr lang="en-US" dirty="0">
                <a:latin typeface="Studio-Feixen-Sans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tudio-Feixen-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tudio-Feixen-Sans"/>
              </a:rPr>
              <a:t>Over the last 6 weeks, the sale’s revenue usually fell between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approximately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80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110 USD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endParaRPr lang="en-US" dirty="0">
              <a:latin typeface="Studio-Feixen-San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BEB3C80-148D-AA95-BE05-F4E491B0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85" y="637532"/>
            <a:ext cx="6541145" cy="3270572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93142"/>
            <a:ext cx="4950173" cy="649017"/>
          </a:xfrm>
        </p:spPr>
        <p:txBody>
          <a:bodyPr>
            <a:normAutofit/>
          </a:bodyPr>
          <a:lstStyle/>
          <a:p>
            <a:r>
              <a:rPr lang="en-US" dirty="0"/>
              <a:t>Revenue spread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0FBEEB-BA01-258B-DA0C-488DB938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" b="6"/>
          <a:stretch/>
        </p:blipFill>
        <p:spPr>
          <a:xfrm>
            <a:off x="6096000" y="171002"/>
            <a:ext cx="5252310" cy="531816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0" descr="phone call vector icon 7126818 Vector Art at Vecteezy">
            <a:extLst>
              <a:ext uri="{FF2B5EF4-FFF2-40B4-BE49-F238E27FC236}">
                <a16:creationId xmlns:a16="http://schemas.microsoft.com/office/drawing/2014/main" id="{57273D35-3C83-CE91-162E-DFE22930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9" y="2882285"/>
            <a:ext cx="1007803" cy="10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Email Icon PNG vector in SVG, PDF, AI, CDR format">
            <a:extLst>
              <a:ext uri="{FF2B5EF4-FFF2-40B4-BE49-F238E27FC236}">
                <a16:creationId xmlns:a16="http://schemas.microsoft.com/office/drawing/2014/main" id="{4D1C4E02-AFD0-C161-3EC5-19F408D90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0" y="4273757"/>
            <a:ext cx="1136282" cy="85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phone call vector icon 7126818 Vector Art at Vecteezy">
            <a:extLst>
              <a:ext uri="{FF2B5EF4-FFF2-40B4-BE49-F238E27FC236}">
                <a16:creationId xmlns:a16="http://schemas.microsoft.com/office/drawing/2014/main" id="{B34AFF39-F8FB-4569-2665-C4F3516D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9" y="5536880"/>
            <a:ext cx="862059" cy="8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mail Icon PNG vector in SVG, PDF, AI, CDR format">
            <a:extLst>
              <a:ext uri="{FF2B5EF4-FFF2-40B4-BE49-F238E27FC236}">
                <a16:creationId xmlns:a16="http://schemas.microsoft.com/office/drawing/2014/main" id="{CF1A2E33-C341-EB53-5E01-D2F09929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4" y="5545117"/>
            <a:ext cx="1053258" cy="7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6362FEA-07C4-10C1-F8C3-FEDCF400EE28}"/>
              </a:ext>
            </a:extLst>
          </p:cNvPr>
          <p:cNvSpPr txBox="1">
            <a:spLocks/>
          </p:cNvSpPr>
          <p:nvPr/>
        </p:nvSpPr>
        <p:spPr>
          <a:xfrm>
            <a:off x="1216735" y="5792576"/>
            <a:ext cx="515241" cy="39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Studio-Feixen-Sans"/>
              </a:rPr>
              <a:t>+</a:t>
            </a:r>
            <a:endParaRPr lang="en-US" sz="2400" dirty="0">
              <a:latin typeface="Studio-Feixen-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5863CD-9A00-F229-3439-2A1D1780321F}"/>
              </a:ext>
            </a:extLst>
          </p:cNvPr>
          <p:cNvSpPr txBox="1"/>
          <p:nvPr/>
        </p:nvSpPr>
        <p:spPr>
          <a:xfrm>
            <a:off x="2539256" y="2460750"/>
            <a:ext cx="2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tudio-Feixen-Sans"/>
              </a:rPr>
              <a:t>Average revenue per sale: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24226-1E01-899E-2908-F1A52C3AE2F7}"/>
              </a:ext>
            </a:extLst>
          </p:cNvPr>
          <p:cNvSpPr txBox="1"/>
          <p:nvPr/>
        </p:nvSpPr>
        <p:spPr>
          <a:xfrm>
            <a:off x="2544943" y="3201520"/>
            <a:ext cx="293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tudio-Feixen-Sans"/>
              </a:rPr>
              <a:t>47.6 USD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92AA1E-A45C-74CD-ECF8-CE123F265830}"/>
              </a:ext>
            </a:extLst>
          </p:cNvPr>
          <p:cNvSpPr txBox="1"/>
          <p:nvPr/>
        </p:nvSpPr>
        <p:spPr>
          <a:xfrm>
            <a:off x="2539256" y="4515525"/>
            <a:ext cx="293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tudio-Feixen-Sans"/>
              </a:rPr>
              <a:t>97.2 USD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170FB4-2D3B-6432-1792-AD311D4AF493}"/>
              </a:ext>
            </a:extLst>
          </p:cNvPr>
          <p:cNvSpPr txBox="1"/>
          <p:nvPr/>
        </p:nvSpPr>
        <p:spPr>
          <a:xfrm>
            <a:off x="2539256" y="5783243"/>
            <a:ext cx="293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tudio-Feixen-Sans"/>
              </a:rPr>
              <a:t>184.2 USD</a:t>
            </a:r>
          </a:p>
        </p:txBody>
      </p:sp>
    </p:spTree>
    <p:extLst>
      <p:ext uri="{BB962C8B-B14F-4D97-AF65-F5344CB8AC3E}">
        <p14:creationId xmlns:p14="http://schemas.microsoft.com/office/powerpoint/2010/main" val="13636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462702"/>
            <a:ext cx="4663649" cy="779457"/>
          </a:xfrm>
        </p:spPr>
        <p:txBody>
          <a:bodyPr>
            <a:normAutofit/>
          </a:bodyPr>
          <a:lstStyle/>
          <a:p>
            <a:r>
              <a:rPr lang="en-US" dirty="0"/>
              <a:t>Unit price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5C3E4F-1FBA-B743-EEFE-F91DA779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87" y="3950104"/>
            <a:ext cx="6419707" cy="9573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B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y contacting via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Email and Call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sales team members were able to convince customers to purchase higher valued products from the new line</a:t>
            </a:r>
            <a:endParaRPr lang="en-US" dirty="0">
              <a:latin typeface="Studio-Feixen-Sans"/>
            </a:endParaRP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C0467AD8-911E-3672-A966-90C5BC7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39" y="174629"/>
            <a:ext cx="4237745" cy="529718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41F686-9B5D-F640-F8DB-AE14C4E045CD}"/>
              </a:ext>
            </a:extLst>
          </p:cNvPr>
          <p:cNvSpPr txBox="1"/>
          <p:nvPr/>
        </p:nvSpPr>
        <p:spPr>
          <a:xfrm>
            <a:off x="595825" y="511940"/>
            <a:ext cx="480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tudio-Feixen-Sans"/>
              </a:rPr>
              <a:t>Is higher revenue related to higher quantities of products sold during the testing period?</a:t>
            </a:r>
          </a:p>
        </p:txBody>
      </p:sp>
      <p:pic>
        <p:nvPicPr>
          <p:cNvPr id="5" name="Picture 10" descr="phone call vector icon 7126818 Vector Art at Vecteezy">
            <a:extLst>
              <a:ext uri="{FF2B5EF4-FFF2-40B4-BE49-F238E27FC236}">
                <a16:creationId xmlns:a16="http://schemas.microsoft.com/office/drawing/2014/main" id="{74D7C91C-29E6-A6EC-BA28-56B35AF9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" y="2931967"/>
            <a:ext cx="862059" cy="8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mail Icon PNG vector in SVG, PDF, AI, CDR format">
            <a:extLst>
              <a:ext uri="{FF2B5EF4-FFF2-40B4-BE49-F238E27FC236}">
                <a16:creationId xmlns:a16="http://schemas.microsoft.com/office/drawing/2014/main" id="{DD77C79E-F5A0-1225-296C-E5F74195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62" y="2940204"/>
            <a:ext cx="1053258" cy="7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CDCE34-06BA-DBF2-03FE-C80D2F2F9A84}"/>
              </a:ext>
            </a:extLst>
          </p:cNvPr>
          <p:cNvSpPr txBox="1">
            <a:spLocks/>
          </p:cNvSpPr>
          <p:nvPr/>
        </p:nvSpPr>
        <p:spPr>
          <a:xfrm>
            <a:off x="1065733" y="3187663"/>
            <a:ext cx="515241" cy="39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Studio-Feixen-Sans"/>
              </a:rPr>
              <a:t>+</a:t>
            </a:r>
            <a:endParaRPr lang="en-US" sz="2400" dirty="0">
              <a:latin typeface="Studio-Feixen-Sans"/>
            </a:endParaRPr>
          </a:p>
        </p:txBody>
      </p:sp>
      <p:pic>
        <p:nvPicPr>
          <p:cNvPr id="12" name="Picture 10" descr="phone call vector icon 7126818 Vector Art at Vecteezy">
            <a:extLst>
              <a:ext uri="{FF2B5EF4-FFF2-40B4-BE49-F238E27FC236}">
                <a16:creationId xmlns:a16="http://schemas.microsoft.com/office/drawing/2014/main" id="{048D4872-B5E7-EDD0-7D78-F967E0BA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" y="4814967"/>
            <a:ext cx="862059" cy="8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B74F208-1030-2E3C-21CA-B37CBC1FEF5B}"/>
              </a:ext>
            </a:extLst>
          </p:cNvPr>
          <p:cNvSpPr txBox="1">
            <a:spLocks/>
          </p:cNvSpPr>
          <p:nvPr/>
        </p:nvSpPr>
        <p:spPr>
          <a:xfrm>
            <a:off x="373983" y="5700326"/>
            <a:ext cx="8849237" cy="95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Customers are more likely to purchase lower-priced items quickly and without getting additional visual information 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via 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phone calls</a:t>
            </a:r>
            <a:endParaRPr lang="en-US" b="1" dirty="0"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316757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9F93-CD40-8D22-1A0A-F425D23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851" y="283221"/>
            <a:ext cx="5740566" cy="77343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Revenue over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278234F-91C7-188A-B89C-3E3EB9C16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2" y="283221"/>
            <a:ext cx="6795657" cy="3775364"/>
          </a:xfrm>
          <a:prstGeom prst="rect">
            <a:avLst/>
          </a:prstGeom>
        </p:spPr>
      </p:pic>
      <p:grpSp>
        <p:nvGrpSpPr>
          <p:cNvPr id="14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1728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637359"/>
            <a:ext cx="5486401" cy="1220641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782" y="5182141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24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Growing Graph Icon Vector Isolated Flat Style Symbol Stock Illustration -  Download Image Now - iStock">
            <a:extLst>
              <a:ext uri="{FF2B5EF4-FFF2-40B4-BE49-F238E27FC236}">
                <a16:creationId xmlns:a16="http://schemas.microsoft.com/office/drawing/2014/main" id="{CFCD9A3D-5F43-24F4-8427-F2D35164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44" y="1185457"/>
            <a:ext cx="1403566" cy="140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7DA2D1-9716-8F82-04F9-D47000A0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293" y="2194133"/>
            <a:ext cx="3946868" cy="1722753"/>
          </a:xfrm>
        </p:spPr>
        <p:txBody>
          <a:bodyPr>
            <a:normAutofit/>
          </a:bodyPr>
          <a:lstStyle/>
          <a:p>
            <a:pPr algn="ctr"/>
            <a:r>
              <a:rPr lang="lt-LT" dirty="0" err="1">
                <a:latin typeface="Studio-Feixen-Sans"/>
              </a:rPr>
              <a:t>Email</a:t>
            </a:r>
            <a:r>
              <a:rPr lang="lt-LT" dirty="0">
                <a:latin typeface="Studio-Feixen-Sans"/>
              </a:rPr>
              <a:t> </a:t>
            </a:r>
            <a:r>
              <a:rPr lang="en-US" dirty="0">
                <a:latin typeface="Studio-Feixen-Sans"/>
              </a:rPr>
              <a:t>+ Call method demonstrates the highest average revenue per sale and the steepest growth over time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86126EE-3895-62E7-035C-145FB8AE1417}"/>
              </a:ext>
            </a:extLst>
          </p:cNvPr>
          <p:cNvSpPr txBox="1">
            <a:spLocks/>
          </p:cNvSpPr>
          <p:nvPr/>
        </p:nvSpPr>
        <p:spPr>
          <a:xfrm>
            <a:off x="8099032" y="5087289"/>
            <a:ext cx="3667139" cy="162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The time the customer was contacted again does not significantly influence the sales method's effectiveness</a:t>
            </a:r>
            <a:endParaRPr lang="en-US" dirty="0">
              <a:latin typeface="Studio-Feixen-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79032-CB3C-BBCB-AB13-BE869C59C259}"/>
              </a:ext>
            </a:extLst>
          </p:cNvPr>
          <p:cNvSpPr/>
          <p:nvPr/>
        </p:nvSpPr>
        <p:spPr>
          <a:xfrm>
            <a:off x="6400800" y="3003259"/>
            <a:ext cx="1182654" cy="2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lock Vector Art, Icons, and Graphics for Free Download">
            <a:extLst>
              <a:ext uri="{FF2B5EF4-FFF2-40B4-BE49-F238E27FC236}">
                <a16:creationId xmlns:a16="http://schemas.microsoft.com/office/drawing/2014/main" id="{1D455545-3FB6-FEAB-DFCF-84C0C70A9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13681" r="10510" b="13736"/>
          <a:stretch/>
        </p:blipFill>
        <p:spPr bwMode="auto">
          <a:xfrm>
            <a:off x="9487786" y="4297883"/>
            <a:ext cx="889629" cy="8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E2D1414-B66F-11CD-FB35-74DCDF63AF4B}"/>
              </a:ext>
            </a:extLst>
          </p:cNvPr>
          <p:cNvSpPr txBox="1">
            <a:spLocks/>
          </p:cNvSpPr>
          <p:nvPr/>
        </p:nvSpPr>
        <p:spPr>
          <a:xfrm>
            <a:off x="4431893" y="5102347"/>
            <a:ext cx="3667139" cy="162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5192D"/>
                </a:solidFill>
                <a:latin typeface="Studio-Feixen-Sans"/>
              </a:rPr>
              <a:t>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he upwards trend over the testing period portrays that customers take their time to make the purchasing decision</a:t>
            </a:r>
            <a:endParaRPr lang="en-US" dirty="0">
              <a:latin typeface="Studio-Feixen-Sans"/>
            </a:endParaRPr>
          </a:p>
        </p:txBody>
      </p:sp>
      <p:pic>
        <p:nvPicPr>
          <p:cNvPr id="1030" name="Picture 6" descr="Decision Royalty Free Vector Image - VectorStock">
            <a:extLst>
              <a:ext uri="{FF2B5EF4-FFF2-40B4-BE49-F238E27FC236}">
                <a16:creationId xmlns:a16="http://schemas.microsoft.com/office/drawing/2014/main" id="{9FAF6794-DCD6-A6EE-D5FB-C08197FF1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3" t="12673" r="10721" b="21177"/>
          <a:stretch/>
        </p:blipFill>
        <p:spPr bwMode="auto">
          <a:xfrm>
            <a:off x="5751768" y="4174809"/>
            <a:ext cx="1027387" cy="95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6398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684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Bahnschrift SemiLight</vt:lpstr>
      <vt:lpstr>Georgia Pro Semibold</vt:lpstr>
      <vt:lpstr>Studio-Feixen-Sans</vt:lpstr>
      <vt:lpstr>RocaVTI</vt:lpstr>
      <vt:lpstr>Data Analyst Professional Practical Exam</vt:lpstr>
      <vt:lpstr>Overview</vt:lpstr>
      <vt:lpstr>Business goals</vt:lpstr>
      <vt:lpstr>Findings – customers</vt:lpstr>
      <vt:lpstr>Basket size</vt:lpstr>
      <vt:lpstr>Revenue spread</vt:lpstr>
      <vt:lpstr>Revenue spread</vt:lpstr>
      <vt:lpstr>Unit price</vt:lpstr>
      <vt:lpstr>Revenue over time</vt:lpstr>
      <vt:lpstr>Site visits</vt:lpstr>
      <vt:lpstr>States to keep in mind</vt:lpstr>
      <vt:lpstr>Business metrics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Professional Practical Exam</dc:title>
  <dc:creator>Monika Rasimaitė</dc:creator>
  <cp:lastModifiedBy>Monika Rasimaitė</cp:lastModifiedBy>
  <cp:revision>64</cp:revision>
  <dcterms:created xsi:type="dcterms:W3CDTF">2023-04-24T19:31:15Z</dcterms:created>
  <dcterms:modified xsi:type="dcterms:W3CDTF">2023-04-27T14:41:14Z</dcterms:modified>
</cp:coreProperties>
</file>