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44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0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842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99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7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15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96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4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4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84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8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6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F0334-BDD3-4891-A38C-A8B506C1A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BDC26-0BAA-4F5B-8AB4-4B78698F0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3364738"/>
            <a:ext cx="9144000" cy="741436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Music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FDF3C-6420-4A02-8E06-51079965B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88392" y="5694034"/>
            <a:ext cx="29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9258" y="4257519"/>
            <a:ext cx="45606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BY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sz="2000" b="1" dirty="0" err="1">
                <a:solidFill>
                  <a:schemeClr val="bg1"/>
                </a:solidFill>
              </a:rPr>
              <a:t>Yetunde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Adewumi</a:t>
            </a:r>
            <a:r>
              <a:rPr lang="en-IN" sz="2000" b="1" dirty="0">
                <a:solidFill>
                  <a:schemeClr val="bg1"/>
                </a:solidFill>
              </a:rPr>
              <a:t> (s5227275)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Wilson S. Otitonaiye (s5229500)</a:t>
            </a:r>
          </a:p>
          <a:p>
            <a:r>
              <a:rPr lang="en-IN" sz="2000" b="1" dirty="0" err="1">
                <a:solidFill>
                  <a:schemeClr val="bg1"/>
                </a:solidFill>
              </a:rPr>
              <a:t>SaiMonika</a:t>
            </a:r>
            <a:r>
              <a:rPr lang="en-IN" sz="2000" b="1" dirty="0">
                <a:solidFill>
                  <a:schemeClr val="bg1"/>
                </a:solidFill>
              </a:rPr>
              <a:t> K (s5227225)</a:t>
            </a:r>
          </a:p>
        </p:txBody>
      </p:sp>
    </p:spTree>
    <p:extLst>
      <p:ext uri="{BB962C8B-B14F-4D97-AF65-F5344CB8AC3E}">
        <p14:creationId xmlns:p14="http://schemas.microsoft.com/office/powerpoint/2010/main" val="249630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1677" y="258791"/>
            <a:ext cx="462692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</a:rPr>
              <a:t>K-Means Clustering </a:t>
            </a:r>
          </a:p>
        </p:txBody>
      </p:sp>
      <p:pic>
        <p:nvPicPr>
          <p:cNvPr id="1026" name="Picture 2" descr="Self Organizing Maps (SOM's) - Why revisit K-Means? - Blog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1"/>
          <a:stretch/>
        </p:blipFill>
        <p:spPr bwMode="auto">
          <a:xfrm>
            <a:off x="6908800" y="1325880"/>
            <a:ext cx="5080000" cy="41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740" y="1234440"/>
            <a:ext cx="6449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Clustering is the process of dividing the datasets into groups, consisting of similar data-points and its main aim is to group similar elements or group points into a cluster.</a:t>
            </a:r>
          </a:p>
          <a:p>
            <a:pPr marL="342900" indent="-342900">
              <a:buAutoNum type="arabicPeriod"/>
            </a:pPr>
            <a:r>
              <a:rPr lang="en-IN" dirty="0"/>
              <a:t>Clustering is unsupervised learning – It will have unknown number of classes , no prior knowledge and finds the natural groupings between objects.</a:t>
            </a:r>
          </a:p>
          <a:p>
            <a:pPr marL="342900" indent="-342900">
              <a:buAutoNum type="arabicPeriod"/>
            </a:pPr>
            <a:r>
              <a:rPr lang="en-IN" dirty="0"/>
              <a:t>Clustering methods are basically used to automatically group the retrieved documents into a list of meaningful categories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K-MEANS in Recommendation Systems:</a:t>
            </a:r>
          </a:p>
          <a:p>
            <a:endParaRPr lang="en-IN" b="1" dirty="0"/>
          </a:p>
          <a:p>
            <a:r>
              <a:rPr lang="en-IN" dirty="0"/>
              <a:t>K-Means clustering was implemented by creating a cluster of songs in the dataset. Based on the cluster, recommendation was then made. One of the advantages of this method is that it scales well with very large dataset.</a:t>
            </a:r>
          </a:p>
          <a:p>
            <a:endParaRPr lang="en-IN" dirty="0"/>
          </a:p>
        </p:txBody>
      </p:sp>
      <p:sp>
        <p:nvSpPr>
          <p:cNvPr id="5" name="AutoShape 4" descr="Hybrid hierarchical k-means clustering for optimizing cluster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0979" y="193040"/>
            <a:ext cx="726542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</a:rPr>
              <a:t>Deep Learning on Genre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" y="1359654"/>
            <a:ext cx="1062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 Learning provides network capability of learning unsupervised from data that are unstructured or unlabelled. These algorithms will provide more accurate results.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Created a model that recommends songs to users based on Genre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Data Standardization was used for the process of rescaling attributes of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k-fold technique </a:t>
            </a:r>
            <a:r>
              <a:rPr lang="en-US" dirty="0"/>
              <a:t>helps to keep the first fold for testing and the model for training on </a:t>
            </a:r>
            <a:r>
              <a:rPr lang="en-US" b="1" dirty="0"/>
              <a:t>k</a:t>
            </a:r>
            <a:r>
              <a:rPr lang="en-US" dirty="0"/>
              <a:t>-1 </a:t>
            </a:r>
            <a:r>
              <a:rPr lang="en-US" b="1" dirty="0"/>
              <a:t>folds</a:t>
            </a:r>
            <a:r>
              <a:rPr lang="en-US" dirty="0"/>
              <a:t>. The process is repeated </a:t>
            </a:r>
            <a:r>
              <a:rPr lang="en-US" b="1" dirty="0"/>
              <a:t>K</a:t>
            </a:r>
            <a:r>
              <a:rPr lang="en-US" dirty="0"/>
              <a:t> times and each time different </a:t>
            </a:r>
            <a:r>
              <a:rPr lang="en-US" b="1" dirty="0"/>
              <a:t>folds</a:t>
            </a:r>
            <a:r>
              <a:rPr lang="en-US" dirty="0"/>
              <a:t> or a different group of data points are </a:t>
            </a:r>
            <a:r>
              <a:rPr lang="en-US" b="1" dirty="0"/>
              <a:t>used</a:t>
            </a:r>
            <a:r>
              <a:rPr lang="en-US" dirty="0"/>
              <a:t> for validation.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Used regularization and dropout methods by training for 100 epochs.</a:t>
            </a:r>
          </a:p>
        </p:txBody>
      </p:sp>
      <p:pic>
        <p:nvPicPr>
          <p:cNvPr id="2050" name="Picture 2" descr="23 Amazing Deep Learning Project Ideas [Source Code Included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0"/>
          <a:stretch/>
        </p:blipFill>
        <p:spPr bwMode="auto">
          <a:xfrm>
            <a:off x="6442710" y="4278702"/>
            <a:ext cx="5281930" cy="25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" y="4278702"/>
            <a:ext cx="5349240" cy="250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26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C278A-E796-496F-BEF7-4F0A802D0DFB}"/>
              </a:ext>
            </a:extLst>
          </p:cNvPr>
          <p:cNvSpPr txBox="1"/>
          <p:nvPr/>
        </p:nvSpPr>
        <p:spPr>
          <a:xfrm>
            <a:off x="4379013" y="243585"/>
            <a:ext cx="309241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F7F3A-98EF-4917-87D0-7F76F8B3E077}"/>
              </a:ext>
            </a:extLst>
          </p:cNvPr>
          <p:cNvSpPr/>
          <p:nvPr/>
        </p:nvSpPr>
        <p:spPr>
          <a:xfrm>
            <a:off x="928468" y="1083212"/>
            <a:ext cx="9115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Popularity-Based Model </a:t>
            </a:r>
            <a:r>
              <a:rPr lang="en-US" sz="2400" dirty="0"/>
              <a:t>works in cases popularity of an items is only considered which is not suited for the type of recommender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Collaborative Filtering Model using Matrix Factorization </a:t>
            </a:r>
            <a:r>
              <a:rPr lang="en-US" sz="2400" dirty="0"/>
              <a:t>gave a good result, it was able to make personalized recommendations, which is better suited for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KMeans</a:t>
            </a:r>
            <a:r>
              <a:rPr lang="en-US" sz="2400" b="1" dirty="0"/>
              <a:t>- Clustering Model </a:t>
            </a:r>
            <a:r>
              <a:rPr lang="en-US" sz="2400" dirty="0"/>
              <a:t>can also be explored as an alternative to building a recommender system, as the built model was able to cluster songs based on </a:t>
            </a:r>
            <a:r>
              <a:rPr lang="en-US" sz="2400" dirty="0" err="1"/>
              <a:t>listen_count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Deep Learning Model </a:t>
            </a:r>
            <a:r>
              <a:rPr lang="en-US" sz="2400" dirty="0"/>
              <a:t>also performed well with a high accuracy, when used to predict genre, this is also an alternative solution to the recommender system.</a:t>
            </a:r>
          </a:p>
        </p:txBody>
      </p:sp>
    </p:spTree>
    <p:extLst>
      <p:ext uri="{BB962C8B-B14F-4D97-AF65-F5344CB8AC3E}">
        <p14:creationId xmlns:p14="http://schemas.microsoft.com/office/powerpoint/2010/main" val="29062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327546"/>
            <a:ext cx="1039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3" name="AutoShape 2" descr="Free Pics Of Music Symbols, Download Free Clip Art, Free Clip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Free Pics Of Music Symbols, Download Free Clip Art, Free Clip Art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7" descr="White music notes floating down with black backgrou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1" name="Picture 13" descr="C:\Users\Lenovo\Desktop\music p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r="2982"/>
          <a:stretch/>
        </p:blipFill>
        <p:spPr bwMode="auto">
          <a:xfrm>
            <a:off x="0" y="7937"/>
            <a:ext cx="12192000" cy="68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09C1E-06C8-43C8-8C4E-6ECB87BAF430}"/>
              </a:ext>
            </a:extLst>
          </p:cNvPr>
          <p:cNvSpPr txBox="1"/>
          <p:nvPr/>
        </p:nvSpPr>
        <p:spPr>
          <a:xfrm>
            <a:off x="2619136" y="2109093"/>
            <a:ext cx="7613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03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AC80A-3DCD-4E6C-8A9D-1356D5DE6AA9}"/>
              </a:ext>
            </a:extLst>
          </p:cNvPr>
          <p:cNvSpPr txBox="1"/>
          <p:nvPr/>
        </p:nvSpPr>
        <p:spPr>
          <a:xfrm>
            <a:off x="255949" y="137786"/>
            <a:ext cx="8905304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4">
                    <a:lumMod val="50000"/>
                  </a:schemeClr>
                </a:solidFill>
              </a:rPr>
              <a:t>Music Recommender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90FE-817D-45F7-A48E-0AB644344801}"/>
              </a:ext>
            </a:extLst>
          </p:cNvPr>
          <p:cNvSpPr txBox="1"/>
          <p:nvPr/>
        </p:nvSpPr>
        <p:spPr>
          <a:xfrm>
            <a:off x="1014339" y="1096401"/>
            <a:ext cx="10088880" cy="550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Why Recommender Systems ?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How to build a  Recommender System ?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a. Popularity Based Filtering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b. Content Based Filtering (Classification Based)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c.  Collaborative Based Filtering 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. Nearest </a:t>
            </a:r>
            <a:r>
              <a:rPr lang="en-I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ii. Matrix factorization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3. Evaluation of Recommender Systems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4. K-Means Clustering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5. Deep Learning on Genre Data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239401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338B0-DCD8-4E79-95D1-B4F7C9F9F9B1}"/>
              </a:ext>
            </a:extLst>
          </p:cNvPr>
          <p:cNvSpPr txBox="1"/>
          <p:nvPr/>
        </p:nvSpPr>
        <p:spPr>
          <a:xfrm>
            <a:off x="320842" y="577516"/>
            <a:ext cx="7071996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Why Recommender Systems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B680E-E115-455B-8154-7B6BE6E30A50}"/>
              </a:ext>
            </a:extLst>
          </p:cNvPr>
          <p:cNvSpPr txBox="1"/>
          <p:nvPr/>
        </p:nvSpPr>
        <p:spPr>
          <a:xfrm>
            <a:off x="481263" y="1764632"/>
            <a:ext cx="7265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Personalized Experience: </a:t>
            </a:r>
            <a:r>
              <a:rPr lang="en-IN" sz="2000" dirty="0"/>
              <a:t>A recommender system makes prediction that are tailored and specific to a user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Customer Satisfaction:</a:t>
            </a:r>
            <a:r>
              <a:rPr lang="en-IN" sz="2000" dirty="0"/>
              <a:t> Users are left satisfied as they do not need to spend time searching for what they might like as the system does it for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Discovery: </a:t>
            </a:r>
            <a:r>
              <a:rPr lang="en-IN" sz="2000" dirty="0"/>
              <a:t>Users can discover new items that are similar to their taste, making it an engaging experience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Increased Profit: </a:t>
            </a:r>
            <a:r>
              <a:rPr lang="en-IN" sz="2000" dirty="0"/>
              <a:t>Users then to spend more time on sites that make adequate prediction of what they might like or want, which could translate to spending more money on purchases.</a:t>
            </a: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Business Analysis: </a:t>
            </a:r>
            <a:r>
              <a:rPr lang="en-IN" sz="2000" dirty="0"/>
              <a:t>A recommender system make it easy for a business to analysis its customer behaviour and put up product that their customers want.</a:t>
            </a:r>
            <a:endParaRPr lang="en-IN" sz="2000" b="1" dirty="0"/>
          </a:p>
        </p:txBody>
      </p:sp>
      <p:pic>
        <p:nvPicPr>
          <p:cNvPr id="1030" name="Picture 6" descr="How to increase B2B product sales by using a recommendation system">
            <a:extLst>
              <a:ext uri="{FF2B5EF4-FFF2-40B4-BE49-F238E27FC236}">
                <a16:creationId xmlns:a16="http://schemas.microsoft.com/office/drawing/2014/main" id="{198AC02D-F284-45CB-A664-44247637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53" y="3431219"/>
            <a:ext cx="3991327" cy="27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4BE42-3769-4C79-8278-13E7BEB88244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DAB0-94B2-4F03-B979-CF515E9021B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1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945" y="128875"/>
            <a:ext cx="1144385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Examples : Movie/TV show Recommendations,</a:t>
            </a:r>
          </a:p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                   Friend Recommendations,</a:t>
            </a:r>
          </a:p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          Job Recommendations, Product Recommendations</a:t>
            </a:r>
            <a:endParaRPr lang="en-IN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Lenovo\Desktop\netflix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826842"/>
            <a:ext cx="4677869" cy="27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3TGb4vLWDwj74vcC8nGtDtRqcHLiaDDYGi7Qzm2dvauQ_pZu5AEk8OVdCCc-t_fGfHiQGM588kwbouvMp18rw47DpYkr6vjJ7icllLZYZmv96S6-Rh8NTlqGS9AjQ-NNO6DjcUXde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23" y="1941790"/>
            <a:ext cx="1270231" cy="13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CWxRoHPY-4REuzhRWCacVPkuOnxwTbE2VfmzY0Eq2Yf-Ha8l0SmIly5JiMJahnP-h0KRcnBr5UbJNVdfys0lHZ-s-squfZeqhcB7d3B7rcY6TEMPxf97CbxhuE2cQ5MnStAMyZlsy4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318" y="1941790"/>
            <a:ext cx="41148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rkCTGCLzW154gnYsIDjI5udal8E7sfBjWcO8sbJkQWv1KWuaeFbcATjxZU64Uwow3ya4hx3zdsRgWbQAs7haV3lx1IN_0nEavGwBU77czPiNj6q4Uni7sfgqcsHQUVO3BzBiBSjhes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10" y="4050043"/>
            <a:ext cx="1902594" cy="11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NhFFwvkLHl_Z5pAa8Mfr5Bag0--WwwEha3by38pg7_k2j2xcjJwfYCWI9go4G7cPa2JmUHO16TrQTyOcWZa5KKIa7aHu_YktoJMWSneNhG_3yR7zvjlZgBlshq_kPusntNtRpXE9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04" y="3976777"/>
            <a:ext cx="2942928" cy="26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novo\Desktop\amazon 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56" y="4705493"/>
            <a:ext cx="2416629" cy="20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enovo\Desktop\amazo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86" y="5311112"/>
            <a:ext cx="2701766" cy="15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882551" y="4994694"/>
            <a:ext cx="172528" cy="316418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41985" y="4868704"/>
            <a:ext cx="337049" cy="12599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571" y="244928"/>
            <a:ext cx="8621485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Building a Recommender System</a:t>
            </a:r>
          </a:p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     a.  Popularity Based Recommender System</a:t>
            </a:r>
          </a:p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     b.  Content Based Filtering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259" y="1930177"/>
            <a:ext cx="529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r>
              <a:rPr lang="en-IN" dirty="0"/>
              <a:t>. </a:t>
            </a:r>
            <a:r>
              <a:rPr lang="en-IN" b="1" dirty="0">
                <a:solidFill>
                  <a:srgbClr val="002060"/>
                </a:solidFill>
              </a:rPr>
              <a:t>Popularity Based Recommender System </a:t>
            </a:r>
            <a:r>
              <a:rPr lang="en-IN" dirty="0"/>
              <a:t>: Recommend Items viewed/purchased by most people,  Recommender ranks list of items by their purchase count </a:t>
            </a:r>
          </a:p>
        </p:txBody>
      </p:sp>
      <p:pic>
        <p:nvPicPr>
          <p:cNvPr id="3075" name="Picture 3" descr="C:\Users\Lenovo\Desktop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3380015"/>
            <a:ext cx="4000500" cy="27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780314" y="2073729"/>
            <a:ext cx="244929" cy="408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80314" y="1930177"/>
            <a:ext cx="0" cy="4682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2778" y="1921721"/>
            <a:ext cx="5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  <a:r>
              <a:rPr lang="en-IN" dirty="0"/>
              <a:t>. </a:t>
            </a:r>
            <a:r>
              <a:rPr lang="en-IN" b="1" dirty="0">
                <a:solidFill>
                  <a:srgbClr val="002060"/>
                </a:solidFill>
              </a:rPr>
              <a:t>Content Based Filtering</a:t>
            </a:r>
            <a:r>
              <a:rPr lang="en-IN" dirty="0"/>
              <a:t>: Use features of both products and users in order to predict whether a user will like a product or not.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29325" y="3130506"/>
            <a:ext cx="2379889" cy="2551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221186" y="3390761"/>
            <a:ext cx="2188028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Features </a:t>
            </a:r>
          </a:p>
          <a:p>
            <a:r>
              <a:rPr lang="en-IN" dirty="0" err="1"/>
              <a:t>Eg</a:t>
            </a:r>
            <a:r>
              <a:rPr lang="en-IN" dirty="0"/>
              <a:t>: Age, Gender</a:t>
            </a:r>
          </a:p>
          <a:p>
            <a:endParaRPr lang="en-IN" dirty="0"/>
          </a:p>
          <a:p>
            <a:r>
              <a:rPr lang="en-IN" dirty="0"/>
              <a:t>Product Features</a:t>
            </a:r>
          </a:p>
          <a:p>
            <a:r>
              <a:rPr lang="en-IN" dirty="0" err="1"/>
              <a:t>Eg</a:t>
            </a:r>
            <a:r>
              <a:rPr lang="en-IN" dirty="0"/>
              <a:t>: Cost, Quality</a:t>
            </a:r>
          </a:p>
          <a:p>
            <a:endParaRPr lang="en-IN" dirty="0"/>
          </a:p>
          <a:p>
            <a:r>
              <a:rPr lang="en-IN" dirty="0"/>
              <a:t>Purchase History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8409214" y="4086282"/>
            <a:ext cx="444955" cy="13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854169" y="3953600"/>
            <a:ext cx="1045027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8784771" y="3969016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9916678" y="4106048"/>
            <a:ext cx="261258" cy="761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0177936" y="3971102"/>
            <a:ext cx="14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Like/not like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36794" y="5179854"/>
            <a:ext cx="3386138" cy="15022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8854169" y="5330803"/>
            <a:ext cx="295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Limitations:</a:t>
            </a:r>
          </a:p>
          <a:p>
            <a:r>
              <a:rPr lang="en-IN" dirty="0">
                <a:latin typeface="Times New Roman"/>
                <a:cs typeface="Times New Roman"/>
              </a:rPr>
              <a:t>1. </a:t>
            </a:r>
            <a:r>
              <a:rPr lang="en-IN" dirty="0"/>
              <a:t>It is difficult to collect high quality information about products and users.</a:t>
            </a:r>
          </a:p>
        </p:txBody>
      </p:sp>
      <p:pic>
        <p:nvPicPr>
          <p:cNvPr id="3079" name="Picture 7" descr="Facial expressions of thinking. Upper body of boy and girl. Vect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90" y="2881491"/>
            <a:ext cx="1025406" cy="83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artoon man and woman in business suit | Premium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955" t="45628" r="165677" b="-17427"/>
          <a:stretch/>
        </p:blipFill>
        <p:spPr bwMode="auto">
          <a:xfrm>
            <a:off x="4082142" y="3130506"/>
            <a:ext cx="2800803" cy="19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artoon man and woman in business suit | Premium Vec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44" t="-134204" r="-75724" b="-14039"/>
          <a:stretch/>
        </p:blipFill>
        <p:spPr bwMode="auto">
          <a:xfrm>
            <a:off x="9748157" y="1613250"/>
            <a:ext cx="2792184" cy="23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5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214" y="408214"/>
            <a:ext cx="10450286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50000"/>
                  </a:schemeClr>
                </a:solidFill>
              </a:rPr>
              <a:t>c. Nearest </a:t>
            </a:r>
            <a:r>
              <a:rPr lang="en-IN" sz="4000" b="1" dirty="0" err="1">
                <a:solidFill>
                  <a:schemeClr val="accent4">
                    <a:lumMod val="50000"/>
                  </a:schemeClr>
                </a:solidFill>
              </a:rPr>
              <a:t>Neighbor</a:t>
            </a:r>
            <a:r>
              <a:rPr lang="en-IN" sz="4000" b="1" dirty="0">
                <a:solidFill>
                  <a:schemeClr val="accent4">
                    <a:lumMod val="50000"/>
                  </a:schemeClr>
                </a:solidFill>
              </a:rPr>
              <a:t> Collaborative Filtering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49" y="1705566"/>
            <a:ext cx="515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User-based Collaborative Filtering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21" y="2367951"/>
            <a:ext cx="4384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 users who have a similar taste of songs as the current user .</a:t>
            </a:r>
          </a:p>
          <a:p>
            <a:endParaRPr lang="en-IN" dirty="0"/>
          </a:p>
          <a:p>
            <a:r>
              <a:rPr lang="en-IN" dirty="0"/>
              <a:t>Similarity is based upon similarity in user’s listening mood.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 “User A is similar to user B because both listened items are X,Y and Z.”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7667" y="1705566"/>
            <a:ext cx="559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Item - Based Collaborative Filtering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7667" y="2367951"/>
            <a:ext cx="5415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 songs that are similar to the songs the user listened to.</a:t>
            </a:r>
          </a:p>
          <a:p>
            <a:endParaRPr lang="en-IN" dirty="0"/>
          </a:p>
          <a:p>
            <a:r>
              <a:rPr lang="en-IN" dirty="0"/>
              <a:t>Similarity is based upon co-occurrence of songs.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 “Songs A and B were listened by both users</a:t>
            </a:r>
          </a:p>
          <a:p>
            <a:r>
              <a:rPr lang="en-IN" dirty="0"/>
              <a:t>               X and Y, so they are similar.”</a:t>
            </a:r>
          </a:p>
          <a:p>
            <a:r>
              <a:rPr lang="en-IN" dirty="0"/>
              <a:t>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A65CA-678D-4F2C-9F06-548E97C110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16" y="4622545"/>
            <a:ext cx="6475516" cy="223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04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99" y="7937"/>
            <a:ext cx="670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Item-Based Collaborative Filtering</a:t>
            </a:r>
            <a:r>
              <a:rPr lang="en-IN" sz="2400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AutoShape 2" descr="Shawn Mendes, Camila Cabello - Señorita (Lyrics) Letra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Shawn Mendes, Camila Cabello - Señorita (Lyrics) Letra - YouT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Shawn Mendes, Camila Cabello - Señorita (Lyrics) Letra - YouTub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64" y="1702518"/>
            <a:ext cx="730364" cy="3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92" y="1711116"/>
            <a:ext cx="854272" cy="38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6" y="1711116"/>
            <a:ext cx="792919" cy="40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096" y="1711116"/>
            <a:ext cx="27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1289" y="1711116"/>
            <a:ext cx="20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6664" y="1706817"/>
            <a:ext cx="31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</a:t>
            </a:r>
          </a:p>
        </p:txBody>
      </p:sp>
      <p:pic>
        <p:nvPicPr>
          <p:cNvPr id="5130" name="Picture 10" descr="C:\Users\Lenovo\Desktop\lin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6" y="1634960"/>
            <a:ext cx="382539" cy="52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913" y="2137631"/>
            <a:ext cx="790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Yetunde</a:t>
            </a:r>
          </a:p>
        </p:txBody>
      </p:sp>
      <p:pic>
        <p:nvPicPr>
          <p:cNvPr id="5131" name="Picture 11" descr="C:\Users\Lenovo\Desktop\rit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7" y="2459124"/>
            <a:ext cx="356036" cy="5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1777" y="2941277"/>
            <a:ext cx="70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Monica</a:t>
            </a:r>
          </a:p>
        </p:txBody>
      </p:sp>
      <p:pic>
        <p:nvPicPr>
          <p:cNvPr id="5132" name="Picture 12" descr="C:\Users\Lenovo\Desktop\to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6" y="3226279"/>
            <a:ext cx="345299" cy="3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7320" y="3614469"/>
            <a:ext cx="626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Wilson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0089" y="24749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50" y="2474902"/>
            <a:ext cx="854272" cy="38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146560" y="245912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</a:t>
            </a: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92" y="2473463"/>
            <a:ext cx="854272" cy="40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70089" y="322627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45" y="3231871"/>
            <a:ext cx="854272" cy="38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00296" y="3209601"/>
            <a:ext cx="58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/>
                <a:cs typeface="Times New Roman"/>
              </a:rPr>
              <a:t>?</a:t>
            </a:r>
            <a:endParaRPr lang="en-IN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6015" y="1106373"/>
            <a:ext cx="378620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History Matrix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14562" y="53962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68422" y="47311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66554" y="60339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67096" y="1090582"/>
            <a:ext cx="43955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Co-occurrence Matrix items by items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076915"/>
            <a:ext cx="6759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Effect of Popular songs </a:t>
            </a:r>
            <a:r>
              <a:rPr lang="en-IN" dirty="0"/>
              <a:t>: Example, if everybody has listened to X song, then it is not a very good indicator of what to recommend next, the recommender would become similar to a popularity based recommender engine. </a:t>
            </a:r>
          </a:p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Normalize Co-occurrence Matrix </a:t>
            </a:r>
            <a:r>
              <a:rPr lang="en-IN" dirty="0"/>
              <a:t>: Normalize by popularity , number of users common for I and j and number of users for either I and j.</a:t>
            </a:r>
          </a:p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Effect of Multiple Items : </a:t>
            </a:r>
            <a:r>
              <a:rPr lang="en-IN" dirty="0"/>
              <a:t>Weighted sum , Ranked Recommendations 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78241" y="4469528"/>
            <a:ext cx="40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91738" y="5074761"/>
            <a:ext cx="10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10,000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9846129" y="5259427"/>
            <a:ext cx="0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7975" y="70786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chemeClr val="accent4">
                    <a:lumMod val="50000"/>
                  </a:schemeClr>
                </a:solidFill>
              </a:rPr>
              <a:t>An Example (People who listened A this also listened C 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08819" y="3876079"/>
            <a:ext cx="6735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315490" y="5396287"/>
            <a:ext cx="142905" cy="3563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flipH="1">
            <a:off x="11315490" y="5568002"/>
            <a:ext cx="10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10002</a:t>
            </a: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51" y="1558788"/>
            <a:ext cx="4030723" cy="2031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800" y="4040054"/>
            <a:ext cx="4071938" cy="253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9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0" y="457200"/>
            <a:ext cx="1186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Model Based Collaborative Filtering (Matrix Factorization Method)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570" y="1387929"/>
            <a:ext cx="1046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Identity latent(hidden) features from the input user X song Ratings Matrix to represent users and songs as vectors in N dimensional space. </a:t>
            </a:r>
          </a:p>
        </p:txBody>
      </p:sp>
      <p:pic>
        <p:nvPicPr>
          <p:cNvPr id="6148" name="Picture 4" descr="Recommendation System Series Part 4: The 7 Variants of Matrix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2139352"/>
            <a:ext cx="4705949" cy="21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77992" y="215580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                           (Serious/Escapist?) Geared towards Males or Females?  </a:t>
            </a:r>
          </a:p>
          <a:p>
            <a:r>
              <a:rPr lang="en-US" sz="2000" b="1" dirty="0"/>
              <a:t>User Vector (u) =  [1.3                        2.8]</a:t>
            </a:r>
          </a:p>
          <a:p>
            <a:r>
              <a:rPr lang="en-US" sz="2000" b="1" dirty="0"/>
              <a:t>Item Vector (v) =   [2.5                      -1.9]</a:t>
            </a:r>
          </a:p>
          <a:p>
            <a:br>
              <a:rPr lang="en-US" sz="2000" dirty="0"/>
            </a:b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6255676" y="358696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New user (Known ratings): [4 5 ….3]</a:t>
            </a:r>
          </a:p>
          <a:p>
            <a:br>
              <a:rPr lang="en-US" sz="2000" b="1" dirty="0"/>
            </a:b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109" y="4602631"/>
            <a:ext cx="11118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Training: </a:t>
            </a:r>
            <a:r>
              <a:rPr lang="en-IN" dirty="0"/>
              <a:t>Use Matrix Factorization approaches (</a:t>
            </a:r>
            <a:r>
              <a:rPr lang="en-IN" dirty="0" err="1"/>
              <a:t>eg</a:t>
            </a:r>
            <a:r>
              <a:rPr lang="en-IN" dirty="0"/>
              <a:t>. Singular Value Decomposition (SVD)) to split the Rating Matrix into constituent User Matrix and Item Matrix with minimum (Sum is squared error (SSE)).</a:t>
            </a:r>
          </a:p>
          <a:p>
            <a:endParaRPr lang="en-IN" b="1" dirty="0"/>
          </a:p>
          <a:p>
            <a:r>
              <a:rPr lang="en-IN" b="1" dirty="0"/>
              <a:t>Goal :</a:t>
            </a:r>
            <a:r>
              <a:rPr lang="en-IN" dirty="0"/>
              <a:t> Predict unknown ratings for the remaining set of songs using the learned User Matrix and Item Matrix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906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35" y="0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SOME IMPORTANT POINTS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Popularity Based recommender system can use purchase history and its scalable.</a:t>
            </a:r>
          </a:p>
          <a:p>
            <a:pPr marL="342900" indent="-342900">
              <a:buAutoNum type="arabicPeriod"/>
            </a:pPr>
            <a:r>
              <a:rPr lang="en-IN" dirty="0"/>
              <a:t>Content Based (Classification Model) Recommender System </a:t>
            </a:r>
          </a:p>
          <a:p>
            <a:r>
              <a:rPr lang="en-IN" dirty="0"/>
              <a:t>                      a. Can generate the Personalized Recommendations</a:t>
            </a:r>
          </a:p>
          <a:p>
            <a:r>
              <a:rPr lang="en-IN" dirty="0"/>
              <a:t>                      b. Can use User and Item Features</a:t>
            </a:r>
          </a:p>
          <a:p>
            <a:r>
              <a:rPr lang="en-IN" dirty="0"/>
              <a:t>                      C. Can use the purchase History and it is not scalable </a:t>
            </a:r>
          </a:p>
          <a:p>
            <a:pPr marL="342900" indent="-342900">
              <a:buAutoNum type="arabicPeriod" startAt="3"/>
            </a:pPr>
            <a:r>
              <a:rPr lang="en-IN" dirty="0"/>
              <a:t>User X item Ratings sparse matrix(any huge data), example: size </a:t>
            </a:r>
            <a:r>
              <a:rPr lang="en-IN" b="1" dirty="0"/>
              <a:t>480,189 X</a:t>
            </a:r>
            <a:r>
              <a:rPr lang="en-IN" dirty="0"/>
              <a:t> </a:t>
            </a:r>
            <a:r>
              <a:rPr lang="en-IN" b="1" dirty="0"/>
              <a:t>17,770 </a:t>
            </a:r>
            <a:r>
              <a:rPr lang="en-IN" dirty="0"/>
              <a:t>–. Model Based Collaborative Filtering (MATRIX FACTORIZATION) method used.</a:t>
            </a:r>
          </a:p>
          <a:p>
            <a:r>
              <a:rPr lang="en-IN" dirty="0"/>
              <a:t>                                                                                                  </a:t>
            </a:r>
          </a:p>
          <a:p>
            <a:pPr marL="342900" indent="-342900">
              <a:buAutoNum type="arabicPeriod" startAt="3"/>
            </a:pP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68762"/>
              </p:ext>
            </p:extLst>
          </p:nvPr>
        </p:nvGraphicFramePr>
        <p:xfrm>
          <a:off x="3409024" y="2947385"/>
          <a:ext cx="8575940" cy="3856679"/>
        </p:xfrm>
        <a:graphic>
          <a:graphicData uri="http://schemas.openxmlformats.org/drawingml/2006/table">
            <a:tbl>
              <a:tblPr/>
              <a:tblGrid>
                <a:gridCol w="171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879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Popularity</a:t>
                      </a:r>
                      <a:endParaRPr lang="en-IN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Based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</a:t>
                      </a:r>
                      <a:endParaRPr lang="en-IN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Based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(Nearest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Neighbor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-based CF)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(Matrix Factorization based CF)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Personalized</a:t>
                      </a:r>
                      <a:endParaRPr lang="en-IN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Recommendations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Uses Context</a:t>
                      </a:r>
                      <a:endParaRPr lang="en-US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 time of day)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  <a:r>
                        <a:rPr lang="en-IN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Features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Item Features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 handle brand new Items?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Purchase History 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Scalable</a:t>
                      </a:r>
                      <a:endParaRPr lang="en-IN" sz="1200" b="1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NO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2700" y="1928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4152364"/>
            <a:ext cx="2485748" cy="1305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2583" y="4349664"/>
            <a:ext cx="243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COMPARISION OF RECOMMENDATION SYSTEMS</a:t>
            </a:r>
          </a:p>
          <a:p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2552085" y="4631758"/>
            <a:ext cx="732038" cy="34622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52583" y="2756846"/>
            <a:ext cx="2920621" cy="9689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19535" y="2734269"/>
            <a:ext cx="275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Which model can handle the brand new items ??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242874" y="3725837"/>
            <a:ext cx="270019" cy="42652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349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1239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Biome</vt:lpstr>
      <vt:lpstr>Calibri</vt:lpstr>
      <vt:lpstr>Times New Roman</vt:lpstr>
      <vt:lpstr>Tw Cen MT</vt:lpstr>
      <vt:lpstr>ShapesVTI</vt:lpstr>
      <vt:lpstr>Music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Saimonika Kalasamudram (s5227225)</dc:creator>
  <cp:lastModifiedBy>Wilson</cp:lastModifiedBy>
  <cp:revision>88</cp:revision>
  <dcterms:created xsi:type="dcterms:W3CDTF">2020-05-18T08:50:20Z</dcterms:created>
  <dcterms:modified xsi:type="dcterms:W3CDTF">2020-06-03T08:53:58Z</dcterms:modified>
</cp:coreProperties>
</file>