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ukhari Script" charset="1" panose="00000500000000000000"/>
      <p:regular r:id="rId10"/>
    </p:embeddedFont>
    <p:embeddedFont>
      <p:font typeface="Playfair Display" charset="1" panose="00000500000000000000"/>
      <p:regular r:id="rId11"/>
    </p:embeddedFont>
    <p:embeddedFont>
      <p:font typeface="Playfair Display Bold" charset="1" panose="00000800000000000000"/>
      <p:regular r:id="rId12"/>
    </p:embeddedFont>
    <p:embeddedFont>
      <p:font typeface="Playfair Display Italics" charset="1" panose="00000500000000000000"/>
      <p:regular r:id="rId13"/>
    </p:embeddedFont>
    <p:embeddedFont>
      <p:font typeface="Playfair Display Bold Italics" charset="1" panose="00000800000000000000"/>
      <p:regular r:id="rId14"/>
    </p:embeddedFont>
    <p:embeddedFont>
      <p:font typeface="Playfair Display Heavy" charset="1" panose="00000A00000000000000"/>
      <p:regular r:id="rId15"/>
    </p:embeddedFont>
    <p:embeddedFont>
      <p:font typeface="Playfair Display Heavy Italics" charset="1" panose="00000A00000000000000"/>
      <p:regular r:id="rId16"/>
    </p:embeddedFont>
    <p:embeddedFont>
      <p:font typeface="Public Sans" charset="1" panose="00000000000000000000"/>
      <p:regular r:id="rId17"/>
    </p:embeddedFont>
    <p:embeddedFont>
      <p:font typeface="Public Sans Bold" charset="1" panose="00000000000000000000"/>
      <p:regular r:id="rId18"/>
    </p:embeddedFont>
    <p:embeddedFont>
      <p:font typeface="Public Sans Italics" charset="1" panose="00000000000000000000"/>
      <p:regular r:id="rId19"/>
    </p:embeddedFont>
    <p:embeddedFont>
      <p:font typeface="Public Sans Bold Italics" charset="1" panose="00000000000000000000"/>
      <p:regular r:id="rId20"/>
    </p:embeddedFont>
    <p:embeddedFont>
      <p:font typeface="Public Sans Thin" charset="1" panose="00000000000000000000"/>
      <p:regular r:id="rId21"/>
    </p:embeddedFont>
    <p:embeddedFont>
      <p:font typeface="Public Sans Thin Italics" charset="1" panose="00000000000000000000"/>
      <p:regular r:id="rId22"/>
    </p:embeddedFont>
    <p:embeddedFont>
      <p:font typeface="Public Sans Medium" charset="1" panose="00000000000000000000"/>
      <p:regular r:id="rId23"/>
    </p:embeddedFont>
    <p:embeddedFont>
      <p:font typeface="Public Sans Medium Italics" charset="1" panose="00000000000000000000"/>
      <p:regular r:id="rId24"/>
    </p:embeddedFont>
    <p:embeddedFont>
      <p:font typeface="Public Sans Heavy" charset="1" panose="00000000000000000000"/>
      <p:regular r:id="rId25"/>
    </p:embeddedFont>
    <p:embeddedFont>
      <p:font typeface="Public Sans Heavy Italics" charset="1" panose="00000000000000000000"/>
      <p:regular r:id="rId26"/>
    </p:embeddedFont>
    <p:embeddedFont>
      <p:font typeface="Canva Sans" charset="1" panose="020B0503030501040103"/>
      <p:regular r:id="rId27"/>
    </p:embeddedFont>
    <p:embeddedFont>
      <p:font typeface="Canva Sans Bold" charset="1" panose="020B0803030501040103"/>
      <p:regular r:id="rId28"/>
    </p:embeddedFont>
    <p:embeddedFont>
      <p:font typeface="Canva Sans Italics" charset="1" panose="020B0503030501040103"/>
      <p:regular r:id="rId29"/>
    </p:embeddedFont>
    <p:embeddedFont>
      <p:font typeface="Canva Sans Bold Italics" charset="1" panose="020B0803030501040103"/>
      <p:regular r:id="rId30"/>
    </p:embeddedFont>
    <p:embeddedFont>
      <p:font typeface="Canva Sans Medium" charset="1" panose="020B0603030501040103"/>
      <p:regular r:id="rId31"/>
    </p:embeddedFont>
    <p:embeddedFont>
      <p:font typeface="Canva Sans Medium Italics" charset="1" panose="020B06030305010401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359631" y="6178086"/>
            <a:ext cx="6899680" cy="3080214"/>
          </a:xfrm>
          <a:custGeom>
            <a:avLst/>
            <a:gdLst/>
            <a:ahLst/>
            <a:cxnLst/>
            <a:rect r="r" b="b" t="t" l="l"/>
            <a:pathLst>
              <a:path h="3080214" w="6899680">
                <a:moveTo>
                  <a:pt x="0" y="0"/>
                </a:moveTo>
                <a:lnTo>
                  <a:pt x="6899680" y="0"/>
                </a:lnTo>
                <a:lnTo>
                  <a:pt x="6899680" y="3080214"/>
                </a:lnTo>
                <a:lnTo>
                  <a:pt x="0" y="3080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OCEAN VOYAGE AD&amp;D INSURANCE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</a:rPr>
              <a:t>Allianz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407" y="8479155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Presented by</a:t>
            </a:r>
          </a:p>
          <a:p>
            <a:pPr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</a:rPr>
              <a:t>Monika Saradha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1937" y="8747040"/>
            <a:ext cx="2759838" cy="1232071"/>
          </a:xfrm>
          <a:custGeom>
            <a:avLst/>
            <a:gdLst/>
            <a:ahLst/>
            <a:cxnLst/>
            <a:rect r="r" b="b" t="t" l="l"/>
            <a:pathLst>
              <a:path h="1232071" w="2759838">
                <a:moveTo>
                  <a:pt x="0" y="0"/>
                </a:moveTo>
                <a:lnTo>
                  <a:pt x="2759838" y="0"/>
                </a:lnTo>
                <a:lnTo>
                  <a:pt x="2759838" y="1232070"/>
                </a:lnTo>
                <a:lnTo>
                  <a:pt x="0" y="123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09625"/>
            <a:ext cx="2525217" cy="129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20"/>
              </a:lnSpc>
              <a:spcBef>
                <a:spcPct val="0"/>
              </a:spcBef>
            </a:pPr>
            <a:r>
              <a:rPr lang="en-US" sz="7147">
                <a:solidFill>
                  <a:srgbClr val="000000"/>
                </a:solidFill>
                <a:latin typeface="Public Sans Bold"/>
              </a:rPr>
              <a:t>Issue: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2950" y="2138747"/>
            <a:ext cx="16230600" cy="7183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8348" indent="-374174" lvl="1">
              <a:lnSpc>
                <a:spcPts val="5199"/>
              </a:lnSpc>
              <a:buFont typeface="Arial"/>
              <a:buChar char="•"/>
            </a:pPr>
            <a:r>
              <a:rPr lang="en-US" sz="3466">
                <a:solidFill>
                  <a:srgbClr val="000000"/>
                </a:solidFill>
                <a:latin typeface="Canva Sans"/>
              </a:rPr>
              <a:t>In 1921, ocean liners were the only commercial passenger option and many individuals relied on these voyages for migration, business, and leisure.</a:t>
            </a:r>
          </a:p>
          <a:p>
            <a:pPr algn="just" marL="748348" indent="-374174" lvl="1">
              <a:lnSpc>
                <a:spcPts val="5199"/>
              </a:lnSpc>
              <a:buFont typeface="Arial"/>
              <a:buChar char="•"/>
            </a:pPr>
            <a:r>
              <a:rPr lang="en-US" sz="3466">
                <a:solidFill>
                  <a:srgbClr val="000000"/>
                </a:solidFill>
                <a:latin typeface="Canva Sans"/>
              </a:rPr>
              <a:t>The sinking of the Titanic - faced significant financial setbacks due to the many claims.</a:t>
            </a:r>
          </a:p>
          <a:p>
            <a:pPr algn="just" marL="748348" indent="-374174" lvl="1">
              <a:lnSpc>
                <a:spcPts val="5199"/>
              </a:lnSpc>
              <a:buFont typeface="Arial"/>
              <a:buChar char="•"/>
            </a:pPr>
            <a:r>
              <a:rPr lang="en-US" sz="3466">
                <a:solidFill>
                  <a:srgbClr val="000000"/>
                </a:solidFill>
                <a:latin typeface="Canva Sans Bold"/>
              </a:rPr>
              <a:t>Problem:</a:t>
            </a:r>
            <a:r>
              <a:rPr lang="en-US" sz="3466">
                <a:solidFill>
                  <a:srgbClr val="000000"/>
                </a:solidFill>
                <a:latin typeface="Canva Sans"/>
              </a:rPr>
              <a:t> If we continue to underwrite policies- there's a potential for significant financial losses. </a:t>
            </a:r>
          </a:p>
          <a:p>
            <a:pPr algn="just" marL="748348" indent="-374174" lvl="1">
              <a:lnSpc>
                <a:spcPts val="5199"/>
              </a:lnSpc>
              <a:buFont typeface="Arial"/>
              <a:buChar char="•"/>
            </a:pPr>
            <a:r>
              <a:rPr lang="en-US" sz="3466">
                <a:solidFill>
                  <a:srgbClr val="000000"/>
                </a:solidFill>
                <a:latin typeface="Canva Sans Bold"/>
              </a:rPr>
              <a:t>Solution</a:t>
            </a:r>
            <a:r>
              <a:rPr lang="en-US" sz="3466">
                <a:solidFill>
                  <a:srgbClr val="000000"/>
                </a:solidFill>
                <a:latin typeface="Canva Sans"/>
              </a:rPr>
              <a:t> - We need a robust underwriting model that considers the risk factors evident from the Titanic disaster to make informed decisions on whom to insure, ensuring profitability and sustainability.</a:t>
            </a:r>
          </a:p>
          <a:p>
            <a:pPr algn="just">
              <a:lnSpc>
                <a:spcPts val="51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1937" y="8747040"/>
            <a:ext cx="2759838" cy="1232071"/>
          </a:xfrm>
          <a:custGeom>
            <a:avLst/>
            <a:gdLst/>
            <a:ahLst/>
            <a:cxnLst/>
            <a:rect r="r" b="b" t="t" l="l"/>
            <a:pathLst>
              <a:path h="1232071" w="2759838">
                <a:moveTo>
                  <a:pt x="0" y="0"/>
                </a:moveTo>
                <a:lnTo>
                  <a:pt x="2759838" y="0"/>
                </a:lnTo>
                <a:lnTo>
                  <a:pt x="2759838" y="1232070"/>
                </a:lnTo>
                <a:lnTo>
                  <a:pt x="0" y="123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09625"/>
            <a:ext cx="3728740" cy="129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20"/>
              </a:lnSpc>
              <a:spcBef>
                <a:spcPct val="0"/>
              </a:spcBef>
            </a:pPr>
            <a:r>
              <a:rPr lang="en-US" sz="7147">
                <a:solidFill>
                  <a:srgbClr val="000000"/>
                </a:solidFill>
                <a:latin typeface="Public Sans Bold"/>
              </a:rPr>
              <a:t>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2950" y="2265661"/>
            <a:ext cx="16230600" cy="389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8348" indent="-374174" lvl="1">
              <a:lnSpc>
                <a:spcPts val="5199"/>
              </a:lnSpc>
              <a:buFont typeface="Arial"/>
              <a:buChar char="•"/>
            </a:pPr>
            <a:r>
              <a:rPr lang="en-US" sz="3466">
                <a:solidFill>
                  <a:srgbClr val="000000"/>
                </a:solidFill>
                <a:latin typeface="Canva Sans Bold"/>
              </a:rPr>
              <a:t>Sex</a:t>
            </a:r>
            <a:r>
              <a:rPr lang="en-US" sz="3466">
                <a:solidFill>
                  <a:srgbClr val="000000"/>
                </a:solidFill>
                <a:latin typeface="Canva Sans Bold"/>
              </a:rPr>
              <a:t>:</a:t>
            </a:r>
            <a:r>
              <a:rPr lang="en-US" sz="3466">
                <a:solidFill>
                  <a:srgbClr val="000000"/>
                </a:solidFill>
                <a:latin typeface="Canva Sans"/>
              </a:rPr>
              <a:t> Female passengers had a higher survival rate compared to male passengers.</a:t>
            </a:r>
          </a:p>
          <a:p>
            <a:pPr algn="just" marL="748348" indent="-374174" lvl="1">
              <a:lnSpc>
                <a:spcPts val="5199"/>
              </a:lnSpc>
              <a:buFont typeface="Arial"/>
              <a:buChar char="•"/>
            </a:pPr>
            <a:r>
              <a:rPr lang="en-US" sz="3466">
                <a:solidFill>
                  <a:srgbClr val="000000"/>
                </a:solidFill>
                <a:latin typeface="Public Sans Bold"/>
              </a:rPr>
              <a:t>Class:</a:t>
            </a:r>
            <a:r>
              <a:rPr lang="en-US" sz="3466">
                <a:solidFill>
                  <a:srgbClr val="000000"/>
                </a:solidFill>
                <a:latin typeface="Public Sans"/>
              </a:rPr>
              <a:t> 1st class passengers had a higher survival rate compared to 2nd and 3rd class passengers.</a:t>
            </a:r>
          </a:p>
          <a:p>
            <a:pPr algn="just" marL="748348" indent="-374174" lvl="1">
              <a:lnSpc>
                <a:spcPts val="5199"/>
              </a:lnSpc>
              <a:buFont typeface="Arial"/>
              <a:buChar char="•"/>
            </a:pPr>
            <a:r>
              <a:rPr lang="en-US" sz="3466">
                <a:solidFill>
                  <a:srgbClr val="000000"/>
                </a:solidFill>
                <a:latin typeface="Public Sans Bold"/>
              </a:rPr>
              <a:t>Age:</a:t>
            </a:r>
            <a:r>
              <a:rPr lang="en-US" sz="3466">
                <a:solidFill>
                  <a:srgbClr val="000000"/>
                </a:solidFill>
                <a:latin typeface="Public Sans"/>
              </a:rPr>
              <a:t> Younger passengers, especially children, had a higher survival rate.</a:t>
            </a:r>
          </a:p>
          <a:p>
            <a:pPr algn="just">
              <a:lnSpc>
                <a:spcPts val="519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689216" y="5852822"/>
            <a:ext cx="4526922" cy="3510253"/>
          </a:xfrm>
          <a:custGeom>
            <a:avLst/>
            <a:gdLst/>
            <a:ahLst/>
            <a:cxnLst/>
            <a:rect r="r" b="b" t="t" l="l"/>
            <a:pathLst>
              <a:path h="3510253" w="4526922">
                <a:moveTo>
                  <a:pt x="0" y="0"/>
                </a:moveTo>
                <a:lnTo>
                  <a:pt x="4526921" y="0"/>
                </a:lnTo>
                <a:lnTo>
                  <a:pt x="4526921" y="3510253"/>
                </a:lnTo>
                <a:lnTo>
                  <a:pt x="0" y="3510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2950" y="5852822"/>
            <a:ext cx="4946266" cy="3510253"/>
          </a:xfrm>
          <a:custGeom>
            <a:avLst/>
            <a:gdLst/>
            <a:ahLst/>
            <a:cxnLst/>
            <a:rect r="r" b="b" t="t" l="l"/>
            <a:pathLst>
              <a:path h="3510253" w="4946266">
                <a:moveTo>
                  <a:pt x="0" y="0"/>
                </a:moveTo>
                <a:lnTo>
                  <a:pt x="4946266" y="0"/>
                </a:lnTo>
                <a:lnTo>
                  <a:pt x="4946266" y="3510253"/>
                </a:lnTo>
                <a:lnTo>
                  <a:pt x="0" y="3510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16137" y="5852822"/>
            <a:ext cx="4571493" cy="3510253"/>
          </a:xfrm>
          <a:custGeom>
            <a:avLst/>
            <a:gdLst/>
            <a:ahLst/>
            <a:cxnLst/>
            <a:rect r="r" b="b" t="t" l="l"/>
            <a:pathLst>
              <a:path h="3510253" w="4571493">
                <a:moveTo>
                  <a:pt x="0" y="0"/>
                </a:moveTo>
                <a:lnTo>
                  <a:pt x="4571493" y="0"/>
                </a:lnTo>
                <a:lnTo>
                  <a:pt x="4571493" y="3510253"/>
                </a:lnTo>
                <a:lnTo>
                  <a:pt x="0" y="35102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1937" y="8747040"/>
            <a:ext cx="2759838" cy="1232071"/>
          </a:xfrm>
          <a:custGeom>
            <a:avLst/>
            <a:gdLst/>
            <a:ahLst/>
            <a:cxnLst/>
            <a:rect r="r" b="b" t="t" l="l"/>
            <a:pathLst>
              <a:path h="1232071" w="2759838">
                <a:moveTo>
                  <a:pt x="0" y="0"/>
                </a:moveTo>
                <a:lnTo>
                  <a:pt x="2759838" y="0"/>
                </a:lnTo>
                <a:lnTo>
                  <a:pt x="2759838" y="1232070"/>
                </a:lnTo>
                <a:lnTo>
                  <a:pt x="0" y="123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81385" y="4760383"/>
            <a:ext cx="4860142" cy="3785087"/>
          </a:xfrm>
          <a:custGeom>
            <a:avLst/>
            <a:gdLst/>
            <a:ahLst/>
            <a:cxnLst/>
            <a:rect r="r" b="b" t="t" l="l"/>
            <a:pathLst>
              <a:path h="3785087" w="4860142">
                <a:moveTo>
                  <a:pt x="0" y="0"/>
                </a:moveTo>
                <a:lnTo>
                  <a:pt x="4860141" y="0"/>
                </a:lnTo>
                <a:lnTo>
                  <a:pt x="4860141" y="3785087"/>
                </a:lnTo>
                <a:lnTo>
                  <a:pt x="0" y="3785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41526" y="4762195"/>
            <a:ext cx="5196567" cy="3783275"/>
          </a:xfrm>
          <a:custGeom>
            <a:avLst/>
            <a:gdLst/>
            <a:ahLst/>
            <a:cxnLst/>
            <a:rect r="r" b="b" t="t" l="l"/>
            <a:pathLst>
              <a:path h="3783275" w="5196567">
                <a:moveTo>
                  <a:pt x="0" y="0"/>
                </a:moveTo>
                <a:lnTo>
                  <a:pt x="5196567" y="0"/>
                </a:lnTo>
                <a:lnTo>
                  <a:pt x="5196567" y="3783275"/>
                </a:lnTo>
                <a:lnTo>
                  <a:pt x="0" y="3783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38093" y="4762195"/>
            <a:ext cx="4835432" cy="3740413"/>
          </a:xfrm>
          <a:custGeom>
            <a:avLst/>
            <a:gdLst/>
            <a:ahLst/>
            <a:cxnLst/>
            <a:rect r="r" b="b" t="t" l="l"/>
            <a:pathLst>
              <a:path h="3740413" w="4835432">
                <a:moveTo>
                  <a:pt x="0" y="0"/>
                </a:moveTo>
                <a:lnTo>
                  <a:pt x="4835432" y="0"/>
                </a:lnTo>
                <a:lnTo>
                  <a:pt x="4835432" y="3740413"/>
                </a:lnTo>
                <a:lnTo>
                  <a:pt x="0" y="37404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0567" y="933450"/>
            <a:ext cx="17601208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Siblings/Spouses:</a:t>
            </a:r>
            <a:r>
              <a:rPr lang="en-US" sz="3500">
                <a:solidFill>
                  <a:srgbClr val="000000"/>
                </a:solidFill>
                <a:latin typeface="Canva Sans"/>
              </a:rPr>
              <a:t> Passengers with 1 or 2 siblings/spouses had a higher survival rate than those with none or more than 2.</a:t>
            </a:r>
          </a:p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Parents/Children:</a:t>
            </a:r>
            <a:r>
              <a:rPr lang="en-US" sz="3500">
                <a:solidFill>
                  <a:srgbClr val="000000"/>
                </a:solidFill>
                <a:latin typeface="Canva Sans"/>
              </a:rPr>
              <a:t> Passengers with 1 parent/child had a higher survival rate.</a:t>
            </a:r>
          </a:p>
          <a:p>
            <a:pPr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 Bold"/>
              </a:rPr>
              <a:t>Embarked: </a:t>
            </a:r>
            <a:r>
              <a:rPr lang="en-US" sz="3500">
                <a:solidFill>
                  <a:srgbClr val="000000"/>
                </a:solidFill>
                <a:latin typeface="Canva Sans"/>
              </a:rPr>
              <a:t>Passengers who boarded from Cherbourg had a slightly higher survival rate.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1937" y="8747040"/>
            <a:ext cx="2759838" cy="1232071"/>
          </a:xfrm>
          <a:custGeom>
            <a:avLst/>
            <a:gdLst/>
            <a:ahLst/>
            <a:cxnLst/>
            <a:rect r="r" b="b" t="t" l="l"/>
            <a:pathLst>
              <a:path h="1232071" w="2759838">
                <a:moveTo>
                  <a:pt x="0" y="0"/>
                </a:moveTo>
                <a:lnTo>
                  <a:pt x="2759838" y="0"/>
                </a:lnTo>
                <a:lnTo>
                  <a:pt x="2759838" y="1232070"/>
                </a:lnTo>
                <a:lnTo>
                  <a:pt x="0" y="123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912220"/>
            <a:ext cx="9681991" cy="5699497"/>
          </a:xfrm>
          <a:custGeom>
            <a:avLst/>
            <a:gdLst/>
            <a:ahLst/>
            <a:cxnLst/>
            <a:rect r="r" b="b" t="t" l="l"/>
            <a:pathLst>
              <a:path h="5699497" w="9681991">
                <a:moveTo>
                  <a:pt x="0" y="0"/>
                </a:moveTo>
                <a:lnTo>
                  <a:pt x="9681991" y="0"/>
                </a:lnTo>
                <a:lnTo>
                  <a:pt x="9681991" y="5699497"/>
                </a:lnTo>
                <a:lnTo>
                  <a:pt x="0" y="56994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87528"/>
            <a:ext cx="17535525" cy="195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Public Sans"/>
              </a:rPr>
              <a:t>Based on the Titanic data, our main predictors for assessing the risk of accidental death and dismemberments are:</a:t>
            </a:r>
          </a:p>
          <a:p>
            <a:pPr>
              <a:lnSpc>
                <a:spcPts val="524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52475" y="809625"/>
            <a:ext cx="8581047" cy="129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20"/>
              </a:lnSpc>
              <a:spcBef>
                <a:spcPct val="0"/>
              </a:spcBef>
            </a:pPr>
            <a:r>
              <a:rPr lang="en-US" sz="7147">
                <a:solidFill>
                  <a:srgbClr val="000000"/>
                </a:solidFill>
                <a:latin typeface="Public Sans Bold"/>
              </a:rPr>
              <a:t>Recommendations: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51937" y="8747040"/>
            <a:ext cx="2759838" cy="1232071"/>
          </a:xfrm>
          <a:custGeom>
            <a:avLst/>
            <a:gdLst/>
            <a:ahLst/>
            <a:cxnLst/>
            <a:rect r="r" b="b" t="t" l="l"/>
            <a:pathLst>
              <a:path h="1232071" w="2759838">
                <a:moveTo>
                  <a:pt x="0" y="0"/>
                </a:moveTo>
                <a:lnTo>
                  <a:pt x="2759838" y="0"/>
                </a:lnTo>
                <a:lnTo>
                  <a:pt x="2759838" y="1232070"/>
                </a:lnTo>
                <a:lnTo>
                  <a:pt x="0" y="1232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1256" y="673626"/>
            <a:ext cx="17141729" cy="881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4093" indent="-317047" lvl="1">
              <a:lnSpc>
                <a:spcPts val="4405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Canva Sans Bold"/>
              </a:rPr>
              <a:t>Gender-based Premiums:</a:t>
            </a:r>
          </a:p>
          <a:p>
            <a:pPr algn="just">
              <a:lnSpc>
                <a:spcPts val="4405"/>
              </a:lnSpc>
            </a:pPr>
            <a:r>
              <a:rPr lang="en-US" sz="2936">
                <a:solidFill>
                  <a:srgbClr val="000000"/>
                </a:solidFill>
                <a:latin typeface="Canva Sans"/>
              </a:rPr>
              <a:t>Consider charging higher premiums for male passengers or offering discounts for female passengers due to the higher survival rate observed in females.</a:t>
            </a:r>
          </a:p>
          <a:p>
            <a:pPr algn="just" marL="634093" indent="-317047" lvl="1">
              <a:lnSpc>
                <a:spcPts val="4405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Canva Sans Bold"/>
              </a:rPr>
              <a:t>Class-based Premiums:</a:t>
            </a:r>
          </a:p>
          <a:p>
            <a:pPr algn="just">
              <a:lnSpc>
                <a:spcPts val="4405"/>
              </a:lnSpc>
            </a:pPr>
            <a:r>
              <a:rPr lang="en-US" sz="2936">
                <a:solidFill>
                  <a:srgbClr val="000000"/>
                </a:solidFill>
                <a:latin typeface="Canva Sans"/>
              </a:rPr>
              <a:t>Higher premiums for 3rd class passengers and lower for 1st class passengers. Consider a moderate rate for 2nd class passengers.</a:t>
            </a:r>
          </a:p>
          <a:p>
            <a:pPr algn="just" marL="634093" indent="-317047" lvl="1">
              <a:lnSpc>
                <a:spcPts val="4405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Canva Sans Bold"/>
              </a:rPr>
              <a:t>Age-based Premiums:</a:t>
            </a:r>
          </a:p>
          <a:p>
            <a:pPr algn="just">
              <a:lnSpc>
                <a:spcPts val="4405"/>
              </a:lnSpc>
            </a:pPr>
            <a:r>
              <a:rPr lang="en-US" sz="2936">
                <a:solidFill>
                  <a:srgbClr val="000000"/>
                </a:solidFill>
                <a:latin typeface="Canva Sans"/>
              </a:rPr>
              <a:t>Introduce tiered premiums based on age groups, with children and young adults receiving lower rates.</a:t>
            </a:r>
          </a:p>
          <a:p>
            <a:pPr algn="just" marL="634093" indent="-317047" lvl="1">
              <a:lnSpc>
                <a:spcPts val="4405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Canva Sans Bold"/>
              </a:rPr>
              <a:t>Family Size:</a:t>
            </a:r>
          </a:p>
          <a:p>
            <a:pPr algn="just">
              <a:lnSpc>
                <a:spcPts val="4405"/>
              </a:lnSpc>
            </a:pPr>
            <a:r>
              <a:rPr lang="en-US" sz="2936">
                <a:solidFill>
                  <a:srgbClr val="000000"/>
                </a:solidFill>
                <a:latin typeface="Canva Sans"/>
              </a:rPr>
              <a:t>Moderate premiums for those with 1-2 family members onboard. Higher rates for larger families due to potential risk concentration.</a:t>
            </a:r>
          </a:p>
          <a:p>
            <a:pPr algn="just" marL="634093" indent="-317047" lvl="1">
              <a:lnSpc>
                <a:spcPts val="4405"/>
              </a:lnSpc>
              <a:buFont typeface="Arial"/>
              <a:buChar char="•"/>
            </a:pPr>
            <a:r>
              <a:rPr lang="en-US" sz="2936">
                <a:solidFill>
                  <a:srgbClr val="000000"/>
                </a:solidFill>
                <a:latin typeface="Canva Sans Bold"/>
              </a:rPr>
              <a:t>Boarding Point:</a:t>
            </a:r>
          </a:p>
          <a:p>
            <a:pPr algn="just">
              <a:lnSpc>
                <a:spcPts val="4405"/>
              </a:lnSpc>
            </a:pPr>
            <a:r>
              <a:rPr lang="en-US" sz="2936">
                <a:solidFill>
                  <a:srgbClr val="000000"/>
                </a:solidFill>
                <a:latin typeface="Canva Sans"/>
              </a:rPr>
              <a:t>Consider a slightly higher premium for those embarking from Southampton and Queenstown compared to Cherbourg.</a:t>
            </a:r>
          </a:p>
          <a:p>
            <a:pPr algn="just">
              <a:lnSpc>
                <a:spcPts val="440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24604" y="485382"/>
            <a:ext cx="12838792" cy="9316236"/>
            <a:chOff x="0" y="0"/>
            <a:chExt cx="17118390" cy="124216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18390" cy="12421647"/>
            </a:xfrm>
            <a:custGeom>
              <a:avLst/>
              <a:gdLst/>
              <a:ahLst/>
              <a:cxnLst/>
              <a:rect r="r" b="b" t="t" l="l"/>
              <a:pathLst>
                <a:path h="12421647" w="17118390">
                  <a:moveTo>
                    <a:pt x="0" y="0"/>
                  </a:moveTo>
                  <a:lnTo>
                    <a:pt x="17118390" y="0"/>
                  </a:lnTo>
                  <a:lnTo>
                    <a:pt x="17118390" y="12421647"/>
                  </a:lnTo>
                  <a:lnTo>
                    <a:pt x="0" y="124216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2253" b="-2253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952727" y="10561977"/>
              <a:ext cx="4165662" cy="1859671"/>
            </a:xfrm>
            <a:custGeom>
              <a:avLst/>
              <a:gdLst/>
              <a:ahLst/>
              <a:cxnLst/>
              <a:rect r="r" b="b" t="t" l="l"/>
              <a:pathLst>
                <a:path h="1859671" w="4165662">
                  <a:moveTo>
                    <a:pt x="0" y="0"/>
                  </a:moveTo>
                  <a:lnTo>
                    <a:pt x="4165663" y="0"/>
                  </a:lnTo>
                  <a:lnTo>
                    <a:pt x="4165663" y="1859670"/>
                  </a:lnTo>
                  <a:lnTo>
                    <a:pt x="0" y="1859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4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563396" y="8270736"/>
            <a:ext cx="2265609" cy="1530882"/>
            <a:chOff x="0" y="0"/>
            <a:chExt cx="3020812" cy="2041176"/>
          </a:xfrm>
        </p:grpSpPr>
        <p:sp>
          <p:nvSpPr>
            <p:cNvPr name="TextBox 6" id="6"/>
            <p:cNvSpPr txBox="true"/>
            <p:nvPr/>
          </p:nvSpPr>
          <p:spPr>
            <a:xfrm rot="-592460">
              <a:off x="67853" y="332271"/>
              <a:ext cx="2853267" cy="8556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99"/>
                </a:lnSpc>
                <a:spcBef>
                  <a:spcPct val="0"/>
                </a:spcBef>
              </a:pPr>
              <a:r>
                <a:rPr lang="en-US" sz="4699">
                  <a:solidFill>
                    <a:srgbClr val="F6F3E4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-515361">
              <a:off x="374740" y="1072651"/>
              <a:ext cx="2602131" cy="7786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29"/>
                </a:lnSpc>
                <a:spcBef>
                  <a:spcPct val="0"/>
                </a:spcBef>
              </a:pPr>
              <a:r>
                <a:rPr lang="en-US" sz="4229">
                  <a:solidFill>
                    <a:srgbClr val="F6F3E4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88856" y="4036973"/>
            <a:ext cx="11497016" cy="5642054"/>
          </a:xfrm>
          <a:custGeom>
            <a:avLst/>
            <a:gdLst/>
            <a:ahLst/>
            <a:cxnLst/>
            <a:rect r="r" b="b" t="t" l="l"/>
            <a:pathLst>
              <a:path h="5642054" w="11497016">
                <a:moveTo>
                  <a:pt x="0" y="0"/>
                </a:moveTo>
                <a:lnTo>
                  <a:pt x="11497015" y="0"/>
                </a:lnTo>
                <a:lnTo>
                  <a:pt x="11497015" y="5642054"/>
                </a:lnTo>
                <a:lnTo>
                  <a:pt x="0" y="5642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2475" y="809625"/>
            <a:ext cx="15602333" cy="2651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20"/>
              </a:lnSpc>
              <a:spcBef>
                <a:spcPct val="0"/>
              </a:spcBef>
            </a:pPr>
            <a:r>
              <a:rPr lang="en-US" sz="7147">
                <a:solidFill>
                  <a:srgbClr val="000000"/>
                </a:solidFill>
                <a:latin typeface="Public Sans Bold"/>
              </a:rPr>
              <a:t>Feature Engineering &amp; Random Forest Modelling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96090" y="8305699"/>
            <a:ext cx="4092766" cy="952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1"/>
              </a:lnSpc>
              <a:spcBef>
                <a:spcPct val="0"/>
              </a:spcBef>
            </a:pPr>
            <a:r>
              <a:rPr lang="en-US" sz="5247">
                <a:solidFill>
                  <a:srgbClr val="000000"/>
                </a:solidFill>
                <a:latin typeface="Public Sans Bold"/>
              </a:rPr>
              <a:t>0.77511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DAFtxi5awRE</dc:identifier>
  <dcterms:modified xsi:type="dcterms:W3CDTF">2011-08-01T06:04:30Z</dcterms:modified>
  <cp:revision>1</cp:revision>
  <dc:title>Alliaz</dc:title>
</cp:coreProperties>
</file>